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1" r:id="rId1"/>
  </p:sldMasterIdLst>
  <p:notesMasterIdLst>
    <p:notesMasterId r:id="rId60"/>
  </p:notesMasterIdLst>
  <p:sldIdLst>
    <p:sldId id="256" r:id="rId2"/>
    <p:sldId id="681" r:id="rId3"/>
    <p:sldId id="682" r:id="rId4"/>
    <p:sldId id="717" r:id="rId5"/>
    <p:sldId id="720" r:id="rId6"/>
    <p:sldId id="719" r:id="rId7"/>
    <p:sldId id="721" r:id="rId8"/>
    <p:sldId id="685" r:id="rId9"/>
    <p:sldId id="735" r:id="rId10"/>
    <p:sldId id="686" r:id="rId11"/>
    <p:sldId id="689" r:id="rId12"/>
    <p:sldId id="733" r:id="rId13"/>
    <p:sldId id="732" r:id="rId14"/>
    <p:sldId id="743" r:id="rId15"/>
    <p:sldId id="726" r:id="rId16"/>
    <p:sldId id="728" r:id="rId17"/>
    <p:sldId id="690" r:id="rId18"/>
    <p:sldId id="722" r:id="rId19"/>
    <p:sldId id="741" r:id="rId20"/>
    <p:sldId id="742" r:id="rId21"/>
    <p:sldId id="744" r:id="rId22"/>
    <p:sldId id="745" r:id="rId23"/>
    <p:sldId id="746" r:id="rId24"/>
    <p:sldId id="747" r:id="rId25"/>
    <p:sldId id="748" r:id="rId26"/>
    <p:sldId id="730" r:id="rId27"/>
    <p:sldId id="692" r:id="rId28"/>
    <p:sldId id="749" r:id="rId29"/>
    <p:sldId id="736" r:id="rId30"/>
    <p:sldId id="693" r:id="rId31"/>
    <p:sldId id="694" r:id="rId32"/>
    <p:sldId id="696" r:id="rId33"/>
    <p:sldId id="697" r:id="rId34"/>
    <p:sldId id="698" r:id="rId35"/>
    <p:sldId id="699" r:id="rId36"/>
    <p:sldId id="737" r:id="rId37"/>
    <p:sldId id="739" r:id="rId38"/>
    <p:sldId id="740" r:id="rId39"/>
    <p:sldId id="701" r:id="rId40"/>
    <p:sldId id="702" r:id="rId41"/>
    <p:sldId id="703" r:id="rId42"/>
    <p:sldId id="704" r:id="rId43"/>
    <p:sldId id="705" r:id="rId44"/>
    <p:sldId id="706" r:id="rId45"/>
    <p:sldId id="707" r:id="rId46"/>
    <p:sldId id="753" r:id="rId47"/>
    <p:sldId id="734" r:id="rId48"/>
    <p:sldId id="709" r:id="rId49"/>
    <p:sldId id="724" r:id="rId50"/>
    <p:sldId id="711" r:id="rId51"/>
    <p:sldId id="751" r:id="rId52"/>
    <p:sldId id="712" r:id="rId53"/>
    <p:sldId id="713" r:id="rId54"/>
    <p:sldId id="714" r:id="rId55"/>
    <p:sldId id="715" r:id="rId56"/>
    <p:sldId id="716" r:id="rId57"/>
    <p:sldId id="725" r:id="rId58"/>
    <p:sldId id="752" r:id="rId59"/>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ahoma" charset="0"/>
        <a:ea typeface="ＭＳ Ｐゴシック" charset="0"/>
        <a:cs typeface="+mn-cs"/>
      </a:defRPr>
    </a:lvl1pPr>
    <a:lvl2pPr marL="457200" algn="l" rtl="0" fontAlgn="base">
      <a:spcBef>
        <a:spcPct val="0"/>
      </a:spcBef>
      <a:spcAft>
        <a:spcPct val="0"/>
      </a:spcAft>
      <a:defRPr sz="2400" kern="1200">
        <a:solidFill>
          <a:schemeClr val="tx1"/>
        </a:solidFill>
        <a:latin typeface="Tahoma" charset="0"/>
        <a:ea typeface="ＭＳ Ｐゴシック" charset="0"/>
        <a:cs typeface="+mn-cs"/>
      </a:defRPr>
    </a:lvl2pPr>
    <a:lvl3pPr marL="914400" algn="l" rtl="0" fontAlgn="base">
      <a:spcBef>
        <a:spcPct val="0"/>
      </a:spcBef>
      <a:spcAft>
        <a:spcPct val="0"/>
      </a:spcAft>
      <a:defRPr sz="2400" kern="1200">
        <a:solidFill>
          <a:schemeClr val="tx1"/>
        </a:solidFill>
        <a:latin typeface="Tahoma" charset="0"/>
        <a:ea typeface="ＭＳ Ｐゴシック" charset="0"/>
        <a:cs typeface="+mn-cs"/>
      </a:defRPr>
    </a:lvl3pPr>
    <a:lvl4pPr marL="1371600" algn="l" rtl="0" fontAlgn="base">
      <a:spcBef>
        <a:spcPct val="0"/>
      </a:spcBef>
      <a:spcAft>
        <a:spcPct val="0"/>
      </a:spcAft>
      <a:defRPr sz="2400" kern="1200">
        <a:solidFill>
          <a:schemeClr val="tx1"/>
        </a:solidFill>
        <a:latin typeface="Tahoma" charset="0"/>
        <a:ea typeface="ＭＳ Ｐゴシック" charset="0"/>
        <a:cs typeface="+mn-cs"/>
      </a:defRPr>
    </a:lvl4pPr>
    <a:lvl5pPr marL="1828800" algn="l" rtl="0" fontAlgn="base">
      <a:spcBef>
        <a:spcPct val="0"/>
      </a:spcBef>
      <a:spcAft>
        <a:spcPct val="0"/>
      </a:spcAft>
      <a:defRPr sz="2400" kern="1200">
        <a:solidFill>
          <a:schemeClr val="tx1"/>
        </a:solidFill>
        <a:latin typeface="Tahoma" charset="0"/>
        <a:ea typeface="ＭＳ Ｐゴシック" charset="0"/>
        <a:cs typeface="+mn-cs"/>
      </a:defRPr>
    </a:lvl5pPr>
    <a:lvl6pPr marL="2286000" algn="l" defTabSz="457200" rtl="0" eaLnBrk="1" latinLnBrk="0" hangingPunct="1">
      <a:defRPr sz="2400" kern="1200">
        <a:solidFill>
          <a:schemeClr val="tx1"/>
        </a:solidFill>
        <a:latin typeface="Tahoma" charset="0"/>
        <a:ea typeface="ＭＳ Ｐゴシック" charset="0"/>
        <a:cs typeface="+mn-cs"/>
      </a:defRPr>
    </a:lvl6pPr>
    <a:lvl7pPr marL="2743200" algn="l" defTabSz="457200" rtl="0" eaLnBrk="1" latinLnBrk="0" hangingPunct="1">
      <a:defRPr sz="2400" kern="1200">
        <a:solidFill>
          <a:schemeClr val="tx1"/>
        </a:solidFill>
        <a:latin typeface="Tahoma" charset="0"/>
        <a:ea typeface="ＭＳ Ｐゴシック" charset="0"/>
        <a:cs typeface="+mn-cs"/>
      </a:defRPr>
    </a:lvl7pPr>
    <a:lvl8pPr marL="3200400" algn="l" defTabSz="457200" rtl="0" eaLnBrk="1" latinLnBrk="0" hangingPunct="1">
      <a:defRPr sz="2400" kern="1200">
        <a:solidFill>
          <a:schemeClr val="tx1"/>
        </a:solidFill>
        <a:latin typeface="Tahoma" charset="0"/>
        <a:ea typeface="ＭＳ Ｐゴシック" charset="0"/>
        <a:cs typeface="+mn-cs"/>
      </a:defRPr>
    </a:lvl8pPr>
    <a:lvl9pPr marL="3657600" algn="l" defTabSz="457200" rtl="0" eaLnBrk="1" latinLnBrk="0" hangingPunct="1">
      <a:defRPr sz="2400" kern="1200">
        <a:solidFill>
          <a:schemeClr val="tx1"/>
        </a:solidFill>
        <a:latin typeface="Tahoma" charset="0"/>
        <a:ea typeface="ＭＳ Ｐゴシック" charset="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75556" autoAdjust="0"/>
  </p:normalViewPr>
  <p:slideViewPr>
    <p:cSldViewPr>
      <p:cViewPr varScale="1">
        <p:scale>
          <a:sx n="55" d="100"/>
          <a:sy n="55" d="100"/>
        </p:scale>
        <p:origin x="1836"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46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ahoma" pitchFamily="34" charset="0"/>
                <a:ea typeface="+mn-ea"/>
              </a:defRPr>
            </a:lvl1pPr>
          </a:lstStyle>
          <a:p>
            <a:pPr>
              <a:defRPr/>
            </a:pPr>
            <a:endParaRPr lang="en-US"/>
          </a:p>
        </p:txBody>
      </p:sp>
      <p:sp>
        <p:nvSpPr>
          <p:cNvPr id="45465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ahoma" pitchFamily="34" charset="0"/>
                <a:ea typeface="+mn-ea"/>
              </a:defRPr>
            </a:lvl1pPr>
          </a:lstStyle>
          <a:p>
            <a:pPr>
              <a:defRPr/>
            </a:pPr>
            <a:endParaRPr lang="en-US"/>
          </a:p>
        </p:txBody>
      </p:sp>
      <p:sp>
        <p:nvSpPr>
          <p:cNvPr id="7270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45466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5466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ahoma" pitchFamily="34" charset="0"/>
                <a:ea typeface="+mn-ea"/>
              </a:defRPr>
            </a:lvl1pPr>
          </a:lstStyle>
          <a:p>
            <a:pPr>
              <a:defRPr/>
            </a:pPr>
            <a:endParaRPr lang="en-US"/>
          </a:p>
        </p:txBody>
      </p:sp>
      <p:sp>
        <p:nvSpPr>
          <p:cNvPr id="45466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60C1EA41-C782-B549-8722-1D11D918D44B}" type="slidenum">
              <a:rPr lang="en-US"/>
              <a:pPr/>
              <a:t>‹#›</a:t>
            </a:fld>
            <a:endParaRPr lang="en-US"/>
          </a:p>
        </p:txBody>
      </p:sp>
    </p:spTree>
    <p:extLst>
      <p:ext uri="{BB962C8B-B14F-4D97-AF65-F5344CB8AC3E}">
        <p14:creationId xmlns:p14="http://schemas.microsoft.com/office/powerpoint/2010/main" val="12520096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ＭＳ Ｐゴシック" charset="0"/>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ＭＳ Ｐゴシック" charset="0"/>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ＭＳ Ｐゴシック" charset="0"/>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ＭＳ Ｐゴシック" charset="0"/>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Times New Roman" pitchFamily="18" charset="0"/>
                <a:ea typeface="ＭＳ Ｐゴシック" charset="0"/>
                <a:cs typeface="+mn-cs"/>
              </a:rPr>
              <a:t>How does a well-designed and maintained facility help club managers establish efficient performance standards?</a:t>
            </a:r>
          </a:p>
          <a:p>
            <a:pPr lvl="0"/>
            <a:r>
              <a:rPr kumimoji="1" lang="en-US" sz="1200" kern="1200" dirty="0">
                <a:solidFill>
                  <a:schemeClr val="tx1"/>
                </a:solidFill>
                <a:effectLst/>
                <a:latin typeface="Times New Roman" pitchFamily="18" charset="0"/>
                <a:ea typeface="ＭＳ Ｐゴシック" charset="0"/>
                <a:cs typeface="+mn-cs"/>
              </a:rPr>
              <a:t>They can benchmark against other clubs with similar designs</a:t>
            </a:r>
          </a:p>
          <a:p>
            <a:pPr lvl="0"/>
            <a:r>
              <a:rPr kumimoji="1" lang="en-US" sz="1200" kern="1200" dirty="0">
                <a:solidFill>
                  <a:schemeClr val="tx1"/>
                </a:solidFill>
                <a:effectLst/>
                <a:latin typeface="Times New Roman" pitchFamily="18" charset="0"/>
                <a:ea typeface="ＭＳ Ｐゴシック" charset="0"/>
                <a:cs typeface="+mn-cs"/>
              </a:rPr>
              <a:t>They can obtain productivity rate information from architects and designers</a:t>
            </a:r>
          </a:p>
          <a:p>
            <a:pPr lvl="0"/>
            <a:r>
              <a:rPr kumimoji="1" lang="en-US" sz="1200" b="1" kern="1200" dirty="0">
                <a:solidFill>
                  <a:schemeClr val="tx1"/>
                </a:solidFill>
                <a:effectLst/>
                <a:latin typeface="Times New Roman" pitchFamily="18" charset="0"/>
                <a:ea typeface="ＭＳ Ｐゴシック" charset="0"/>
                <a:cs typeface="+mn-cs"/>
              </a:rPr>
              <a:t>They don’t have to “work around” facility impediments  </a:t>
            </a:r>
            <a:r>
              <a:rPr kumimoji="1" lang="en-US" sz="1200" b="1" i="1" kern="1200" dirty="0">
                <a:solidFill>
                  <a:schemeClr val="tx1"/>
                </a:solidFill>
                <a:effectLst/>
                <a:latin typeface="Times New Roman" pitchFamily="18" charset="0"/>
                <a:ea typeface="ＭＳ Ｐゴシック" charset="0"/>
                <a:cs typeface="+mn-cs"/>
              </a:rPr>
              <a:t>(Facility Chap. in CMAA Text)</a:t>
            </a:r>
            <a:endParaRPr kumimoji="1" lang="en-US" sz="1200" kern="1200" dirty="0">
              <a:solidFill>
                <a:schemeClr val="tx1"/>
              </a:solidFill>
              <a:effectLst/>
              <a:latin typeface="Times New Roman" pitchFamily="18" charset="0"/>
              <a:ea typeface="ＭＳ Ｐゴシック" charset="0"/>
              <a:cs typeface="+mn-cs"/>
            </a:endParaRPr>
          </a:p>
          <a:p>
            <a:pPr lvl="0"/>
            <a:r>
              <a:rPr kumimoji="1" lang="en-US" sz="1200" kern="1200" dirty="0">
                <a:solidFill>
                  <a:schemeClr val="tx1"/>
                </a:solidFill>
                <a:effectLst/>
                <a:latin typeface="Times New Roman" pitchFamily="18" charset="0"/>
                <a:ea typeface="ＭＳ Ｐゴシック" charset="0"/>
                <a:cs typeface="+mn-cs"/>
              </a:rPr>
              <a:t>Employees who like to work in the environment can develop their own performance standards</a:t>
            </a: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5</a:t>
            </a:fld>
            <a:endParaRPr lang="en-US"/>
          </a:p>
        </p:txBody>
      </p:sp>
    </p:spTree>
    <p:extLst>
      <p:ext uri="{BB962C8B-B14F-4D97-AF65-F5344CB8AC3E}">
        <p14:creationId xmlns:p14="http://schemas.microsoft.com/office/powerpoint/2010/main" val="35308788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Times New Roman" pitchFamily="18" charset="0"/>
                <a:ea typeface="ＭＳ Ｐゴシック" charset="0"/>
                <a:cs typeface="+mn-cs"/>
              </a:rPr>
              <a:t>How can effectively designed facilities affect a club’s </a:t>
            </a:r>
            <a:r>
              <a:rPr kumimoji="1" lang="en-US" sz="1200" u="sng" kern="1200" dirty="0">
                <a:solidFill>
                  <a:schemeClr val="tx1"/>
                </a:solidFill>
                <a:effectLst/>
                <a:latin typeface="Times New Roman" pitchFamily="18" charset="0"/>
                <a:ea typeface="ＭＳ Ｐゴシック" charset="0"/>
                <a:cs typeface="+mn-cs"/>
              </a:rPr>
              <a:t>revenue</a:t>
            </a:r>
            <a:r>
              <a:rPr kumimoji="1" lang="en-US" sz="1200" kern="1200" dirty="0">
                <a:solidFill>
                  <a:schemeClr val="tx1"/>
                </a:solidFill>
                <a:effectLst/>
                <a:latin typeface="Times New Roman" pitchFamily="18" charset="0"/>
                <a:ea typeface="ＭＳ Ｐゴシック" charset="0"/>
                <a:cs typeface="+mn-cs"/>
              </a:rPr>
              <a:t>?</a:t>
            </a:r>
          </a:p>
          <a:p>
            <a:pPr lvl="0"/>
            <a:r>
              <a:rPr kumimoji="1" lang="en-US" sz="1200" kern="1200" dirty="0">
                <a:solidFill>
                  <a:schemeClr val="tx1"/>
                </a:solidFill>
                <a:effectLst/>
                <a:latin typeface="Times New Roman" pitchFamily="18" charset="0"/>
                <a:ea typeface="ＭＳ Ｐゴシック" charset="0"/>
                <a:cs typeface="+mn-cs"/>
              </a:rPr>
              <a:t>Construction costs are reduced</a:t>
            </a:r>
          </a:p>
          <a:p>
            <a:pPr lvl="0"/>
            <a:r>
              <a:rPr kumimoji="1" lang="en-US" sz="1200" kern="1200" dirty="0">
                <a:solidFill>
                  <a:schemeClr val="tx1"/>
                </a:solidFill>
                <a:effectLst/>
                <a:latin typeface="Times New Roman" pitchFamily="18" charset="0"/>
                <a:ea typeface="ＭＳ Ｐゴシック" charset="0"/>
                <a:cs typeface="+mn-cs"/>
              </a:rPr>
              <a:t>Design costs are reduced</a:t>
            </a:r>
          </a:p>
          <a:p>
            <a:pPr lvl="0"/>
            <a:r>
              <a:rPr kumimoji="1" lang="en-US" sz="1200" b="1" kern="1200" dirty="0">
                <a:solidFill>
                  <a:schemeClr val="tx1"/>
                </a:solidFill>
                <a:effectLst/>
                <a:latin typeface="Times New Roman" pitchFamily="18" charset="0"/>
                <a:ea typeface="ＭＳ Ｐゴシック" charset="0"/>
                <a:cs typeface="+mn-cs"/>
              </a:rPr>
              <a:t>Facilities can accommodate members at desired times  </a:t>
            </a:r>
            <a:r>
              <a:rPr kumimoji="1" lang="en-US" sz="1200" b="1" i="1" kern="1200" dirty="0">
                <a:solidFill>
                  <a:schemeClr val="tx1"/>
                </a:solidFill>
                <a:effectLst/>
                <a:latin typeface="Times New Roman" pitchFamily="18" charset="0"/>
                <a:ea typeface="ＭＳ Ｐゴシック" charset="0"/>
                <a:cs typeface="+mn-cs"/>
              </a:rPr>
              <a:t>(Facility Chap. in CMAA Text)</a:t>
            </a:r>
            <a:endParaRPr kumimoji="1" lang="en-US" sz="1200" kern="1200" dirty="0">
              <a:solidFill>
                <a:schemeClr val="tx1"/>
              </a:solidFill>
              <a:effectLst/>
              <a:latin typeface="Times New Roman" pitchFamily="18" charset="0"/>
              <a:ea typeface="ＭＳ Ｐゴシック" charset="0"/>
              <a:cs typeface="+mn-cs"/>
            </a:endParaRPr>
          </a:p>
          <a:p>
            <a:pPr lvl="0"/>
            <a:r>
              <a:rPr kumimoji="1" lang="en-US" sz="1200" kern="1200" dirty="0">
                <a:solidFill>
                  <a:schemeClr val="tx1"/>
                </a:solidFill>
                <a:effectLst/>
                <a:latin typeface="Times New Roman" pitchFamily="18" charset="0"/>
                <a:ea typeface="ＭＳ Ｐゴシック" charset="0"/>
                <a:cs typeface="+mn-cs"/>
              </a:rPr>
              <a:t>Equipment replacement costs are minimized</a:t>
            </a: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6</a:t>
            </a:fld>
            <a:endParaRPr lang="en-US"/>
          </a:p>
        </p:txBody>
      </p:sp>
    </p:spTree>
    <p:extLst>
      <p:ext uri="{BB962C8B-B14F-4D97-AF65-F5344CB8AC3E}">
        <p14:creationId xmlns:p14="http://schemas.microsoft.com/office/powerpoint/2010/main" val="14626708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Times New Roman" pitchFamily="18" charset="0"/>
                <a:ea typeface="ＭＳ Ｐゴシック" charset="0"/>
                <a:cs typeface="+mn-cs"/>
              </a:rPr>
              <a:t>When buildings are well constructed, facility personnel can focus primarily on:	</a:t>
            </a:r>
          </a:p>
          <a:p>
            <a:pPr lvl="0"/>
            <a:r>
              <a:rPr kumimoji="1" lang="en-US" sz="1200" kern="1200" dirty="0">
                <a:solidFill>
                  <a:schemeClr val="tx1"/>
                </a:solidFill>
                <a:effectLst/>
                <a:latin typeface="Times New Roman" pitchFamily="18" charset="0"/>
                <a:ea typeface="ＭＳ Ｐゴシック" charset="0"/>
                <a:cs typeface="+mn-cs"/>
              </a:rPr>
              <a:t>On-going construction needs</a:t>
            </a:r>
          </a:p>
          <a:p>
            <a:pPr lvl="0"/>
            <a:r>
              <a:rPr kumimoji="1" lang="en-US" sz="1200" kern="1200" dirty="0">
                <a:solidFill>
                  <a:schemeClr val="tx1"/>
                </a:solidFill>
                <a:effectLst/>
                <a:latin typeface="Times New Roman" pitchFamily="18" charset="0"/>
                <a:ea typeface="ＭＳ Ｐゴシック" charset="0"/>
                <a:cs typeface="+mn-cs"/>
              </a:rPr>
              <a:t>Renovation issues</a:t>
            </a:r>
          </a:p>
          <a:p>
            <a:pPr lvl="0"/>
            <a:r>
              <a:rPr kumimoji="1" lang="en-US" sz="1200" b="1" kern="1200" dirty="0">
                <a:solidFill>
                  <a:schemeClr val="tx1"/>
                </a:solidFill>
                <a:effectLst/>
                <a:latin typeface="Times New Roman" pitchFamily="18" charset="0"/>
                <a:ea typeface="ＭＳ Ｐゴシック" charset="0"/>
                <a:cs typeface="+mn-cs"/>
              </a:rPr>
              <a:t>Maintenance concerns  </a:t>
            </a:r>
            <a:r>
              <a:rPr kumimoji="1" lang="en-US" sz="1200" b="1" i="1" kern="1200" dirty="0">
                <a:solidFill>
                  <a:schemeClr val="tx1"/>
                </a:solidFill>
                <a:effectLst/>
                <a:latin typeface="Times New Roman" pitchFamily="18" charset="0"/>
                <a:ea typeface="ＭＳ Ｐゴシック" charset="0"/>
                <a:cs typeface="+mn-cs"/>
              </a:rPr>
              <a:t>(Facility Chap. in CMAA Text)</a:t>
            </a:r>
            <a:endParaRPr kumimoji="1" lang="en-US" sz="1200" kern="1200" dirty="0">
              <a:solidFill>
                <a:schemeClr val="tx1"/>
              </a:solidFill>
              <a:effectLst/>
              <a:latin typeface="Times New Roman" pitchFamily="18" charset="0"/>
              <a:ea typeface="ＭＳ Ｐゴシック" charset="0"/>
              <a:cs typeface="+mn-cs"/>
            </a:endParaRPr>
          </a:p>
          <a:p>
            <a:pPr lvl="0"/>
            <a:r>
              <a:rPr kumimoji="1" lang="en-US" sz="1200" kern="1200" dirty="0">
                <a:solidFill>
                  <a:schemeClr val="tx1"/>
                </a:solidFill>
                <a:effectLst/>
                <a:latin typeface="Times New Roman" pitchFamily="18" charset="0"/>
                <a:ea typeface="ＭＳ Ｐゴシック" charset="0"/>
                <a:cs typeface="+mn-cs"/>
              </a:rPr>
              <a:t>Furniture, fixtures, and equipment (F,F&amp;E) replacement</a:t>
            </a:r>
          </a:p>
          <a:p>
            <a:pPr lvl="0"/>
            <a:endParaRPr kumimoji="1" lang="en-US" sz="1200" kern="1200" dirty="0">
              <a:solidFill>
                <a:schemeClr val="tx1"/>
              </a:solidFill>
              <a:effectLst/>
              <a:latin typeface="Times New Roman" pitchFamily="18" charset="0"/>
              <a:ea typeface="ＭＳ Ｐゴシック" charset="0"/>
              <a:cs typeface="+mn-cs"/>
            </a:endParaRPr>
          </a:p>
          <a:p>
            <a:r>
              <a:rPr kumimoji="1" lang="en-US" sz="1200" kern="1200" dirty="0">
                <a:solidFill>
                  <a:schemeClr val="tx1"/>
                </a:solidFill>
                <a:effectLst/>
                <a:latin typeface="Times New Roman" pitchFamily="18" charset="0"/>
                <a:ea typeface="ＭＳ Ｐゴシック" charset="0"/>
                <a:cs typeface="+mn-cs"/>
              </a:rPr>
              <a:t>New facilities often use ________ to distribute heat.</a:t>
            </a:r>
          </a:p>
          <a:p>
            <a:pPr lvl="0"/>
            <a:r>
              <a:rPr kumimoji="1" lang="en-US" sz="1200" kern="1200" dirty="0">
                <a:solidFill>
                  <a:schemeClr val="tx1"/>
                </a:solidFill>
                <a:effectLst/>
                <a:latin typeface="Times New Roman" pitchFamily="18" charset="0"/>
                <a:ea typeface="ＭＳ Ｐゴシック" charset="0"/>
                <a:cs typeface="+mn-cs"/>
              </a:rPr>
              <a:t>Electricity </a:t>
            </a:r>
          </a:p>
          <a:p>
            <a:pPr lvl="0"/>
            <a:r>
              <a:rPr kumimoji="1" lang="en-US" sz="1200" kern="1200" dirty="0">
                <a:solidFill>
                  <a:schemeClr val="tx1"/>
                </a:solidFill>
                <a:effectLst/>
                <a:latin typeface="Times New Roman" pitchFamily="18" charset="0"/>
                <a:ea typeface="ＭＳ Ｐゴシック" charset="0"/>
                <a:cs typeface="+mn-cs"/>
              </a:rPr>
              <a:t>Steam</a:t>
            </a:r>
          </a:p>
          <a:p>
            <a:pPr lvl="0"/>
            <a:r>
              <a:rPr kumimoji="1" lang="en-US" sz="1200" kern="1200" dirty="0">
                <a:solidFill>
                  <a:schemeClr val="tx1"/>
                </a:solidFill>
                <a:effectLst/>
                <a:latin typeface="Times New Roman" pitchFamily="18" charset="0"/>
                <a:ea typeface="ＭＳ Ｐゴシック" charset="0"/>
                <a:cs typeface="+mn-cs"/>
              </a:rPr>
              <a:t>Air </a:t>
            </a:r>
          </a:p>
          <a:p>
            <a:pPr lvl="0"/>
            <a:r>
              <a:rPr kumimoji="1" lang="en-US" sz="1200" b="1" kern="1200" dirty="0">
                <a:solidFill>
                  <a:schemeClr val="tx1"/>
                </a:solidFill>
                <a:effectLst/>
                <a:latin typeface="Times New Roman" pitchFamily="18" charset="0"/>
                <a:ea typeface="ＭＳ Ｐゴシック" charset="0"/>
                <a:cs typeface="+mn-cs"/>
              </a:rPr>
              <a:t>Hot water  </a:t>
            </a:r>
            <a:r>
              <a:rPr kumimoji="1" lang="en-US" sz="1200" b="1" i="1" kern="1200" dirty="0">
                <a:solidFill>
                  <a:schemeClr val="tx1"/>
                </a:solidFill>
                <a:effectLst/>
                <a:latin typeface="Times New Roman" pitchFamily="18" charset="0"/>
                <a:ea typeface="ＭＳ Ｐゴシック" charset="0"/>
                <a:cs typeface="+mn-cs"/>
              </a:rPr>
              <a:t>(Facility Chap. in CMAA Test)</a:t>
            </a:r>
            <a:endParaRPr kumimoji="1" lang="en-US" sz="1200" kern="1200" dirty="0">
              <a:solidFill>
                <a:schemeClr val="tx1"/>
              </a:solidFill>
              <a:effectLst/>
              <a:latin typeface="Times New Roman" pitchFamily="18" charset="0"/>
              <a:ea typeface="ＭＳ Ｐゴシック" charset="0"/>
              <a:cs typeface="+mn-cs"/>
            </a:endParaRPr>
          </a:p>
          <a:p>
            <a:pPr lvl="0"/>
            <a:endParaRPr kumimoji="1" lang="en-US" sz="1200" kern="1200" dirty="0">
              <a:solidFill>
                <a:schemeClr val="tx1"/>
              </a:solidFill>
              <a:effectLst/>
              <a:latin typeface="Times New Roman" pitchFamily="18" charset="0"/>
              <a:ea typeface="ＭＳ Ｐゴシック" charset="0"/>
              <a:cs typeface="+mn-cs"/>
            </a:endParaRP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7</a:t>
            </a:fld>
            <a:endParaRPr lang="en-US"/>
          </a:p>
        </p:txBody>
      </p:sp>
    </p:spTree>
    <p:extLst>
      <p:ext uri="{BB962C8B-B14F-4D97-AF65-F5344CB8AC3E}">
        <p14:creationId xmlns:p14="http://schemas.microsoft.com/office/powerpoint/2010/main" val="28465346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Times New Roman" pitchFamily="18" charset="0"/>
                <a:ea typeface="ＭＳ Ｐゴシック" charset="0"/>
                <a:cs typeface="+mn-cs"/>
              </a:rPr>
              <a:t>A club's largest energy expense is normally for:</a:t>
            </a:r>
          </a:p>
          <a:p>
            <a:pPr lvl="0"/>
            <a:r>
              <a:rPr kumimoji="1" lang="en-US" sz="1200" b="1" kern="1200" dirty="0">
                <a:solidFill>
                  <a:schemeClr val="tx1"/>
                </a:solidFill>
                <a:effectLst/>
                <a:latin typeface="Times New Roman" pitchFamily="18" charset="0"/>
                <a:ea typeface="ＭＳ Ｐゴシック" charset="0"/>
                <a:cs typeface="+mn-cs"/>
              </a:rPr>
              <a:t>Electricity</a:t>
            </a:r>
            <a:endParaRPr kumimoji="1" lang="en-US" sz="1200" kern="1200" dirty="0">
              <a:solidFill>
                <a:schemeClr val="tx1"/>
              </a:solidFill>
              <a:effectLst/>
              <a:latin typeface="Times New Roman" pitchFamily="18" charset="0"/>
              <a:ea typeface="ＭＳ Ｐゴシック" charset="0"/>
              <a:cs typeface="+mn-cs"/>
            </a:endParaRPr>
          </a:p>
          <a:p>
            <a:pPr lvl="0"/>
            <a:r>
              <a:rPr kumimoji="1" lang="en-US" sz="1200" kern="1200" dirty="0">
                <a:solidFill>
                  <a:schemeClr val="tx1"/>
                </a:solidFill>
                <a:effectLst/>
                <a:latin typeface="Times New Roman" pitchFamily="18" charset="0"/>
                <a:ea typeface="ＭＳ Ｐゴシック" charset="0"/>
                <a:cs typeface="+mn-cs"/>
              </a:rPr>
              <a:t>Natural gas</a:t>
            </a:r>
          </a:p>
          <a:p>
            <a:pPr lvl="0"/>
            <a:r>
              <a:rPr kumimoji="1" lang="en-US" sz="1200" kern="1200" dirty="0">
                <a:solidFill>
                  <a:schemeClr val="tx1"/>
                </a:solidFill>
                <a:effectLst/>
                <a:latin typeface="Times New Roman" pitchFamily="18" charset="0"/>
                <a:ea typeface="ＭＳ Ｐゴシック" charset="0"/>
                <a:cs typeface="+mn-cs"/>
              </a:rPr>
              <a:t>Water</a:t>
            </a:r>
          </a:p>
          <a:p>
            <a:pPr lvl="0"/>
            <a:r>
              <a:rPr kumimoji="1" lang="en-US" sz="1200" kern="1200" dirty="0">
                <a:solidFill>
                  <a:schemeClr val="tx1"/>
                </a:solidFill>
                <a:effectLst/>
                <a:latin typeface="Times New Roman" pitchFamily="18" charset="0"/>
                <a:ea typeface="ＭＳ Ｐゴシック" charset="0"/>
                <a:cs typeface="+mn-cs"/>
              </a:rPr>
              <a:t>Steam</a:t>
            </a:r>
          </a:p>
          <a:p>
            <a:endParaRPr kumimoji="1" lang="en-US" sz="1200" kern="1200" dirty="0">
              <a:solidFill>
                <a:schemeClr val="tx1"/>
              </a:solidFill>
              <a:effectLst/>
              <a:latin typeface="Times New Roman" pitchFamily="18" charset="0"/>
              <a:ea typeface="ＭＳ Ｐゴシック" charset="0"/>
              <a:cs typeface="+mn-cs"/>
            </a:endParaRPr>
          </a:p>
          <a:p>
            <a:r>
              <a:rPr kumimoji="1" lang="en-US" sz="1200" kern="1200" dirty="0">
                <a:solidFill>
                  <a:schemeClr val="tx1"/>
                </a:solidFill>
                <a:effectLst/>
                <a:latin typeface="Times New Roman" pitchFamily="18" charset="0"/>
                <a:ea typeface="ＭＳ Ｐゴシック" charset="0"/>
                <a:cs typeface="+mn-cs"/>
              </a:rPr>
              <a:t>What percentage of the total energy produced in the United States is consumed by buildings?</a:t>
            </a:r>
          </a:p>
          <a:p>
            <a:pPr lvl="0"/>
            <a:r>
              <a:rPr kumimoji="1" lang="en-US" sz="1200" kern="1200" dirty="0">
                <a:solidFill>
                  <a:schemeClr val="tx1"/>
                </a:solidFill>
                <a:effectLst/>
                <a:latin typeface="Times New Roman" pitchFamily="18" charset="0"/>
                <a:ea typeface="ＭＳ Ｐゴシック" charset="0"/>
                <a:cs typeface="+mn-cs"/>
              </a:rPr>
              <a:t>10%</a:t>
            </a:r>
          </a:p>
          <a:p>
            <a:pPr lvl="0"/>
            <a:r>
              <a:rPr kumimoji="1" lang="en-US" sz="1200" b="1" kern="1200" dirty="0">
                <a:solidFill>
                  <a:schemeClr val="tx1"/>
                </a:solidFill>
                <a:effectLst/>
                <a:latin typeface="Times New Roman" pitchFamily="18" charset="0"/>
                <a:ea typeface="ＭＳ Ｐゴシック" charset="0"/>
                <a:cs typeface="+mn-cs"/>
              </a:rPr>
              <a:t>30%  </a:t>
            </a:r>
            <a:r>
              <a:rPr kumimoji="1" lang="en-US" sz="1200" b="1" i="1" kern="1200" dirty="0">
                <a:solidFill>
                  <a:schemeClr val="tx1"/>
                </a:solidFill>
                <a:effectLst/>
                <a:latin typeface="Times New Roman" pitchFamily="18" charset="0"/>
                <a:ea typeface="ＭＳ Ｐゴシック" charset="0"/>
                <a:cs typeface="+mn-cs"/>
              </a:rPr>
              <a:t>(Facility Chap. in CMAA Text)</a:t>
            </a:r>
            <a:endParaRPr kumimoji="1" lang="en-US" sz="1200" kern="1200" dirty="0">
              <a:solidFill>
                <a:schemeClr val="tx1"/>
              </a:solidFill>
              <a:effectLst/>
              <a:latin typeface="Times New Roman" pitchFamily="18" charset="0"/>
              <a:ea typeface="ＭＳ Ｐゴシック" charset="0"/>
              <a:cs typeface="+mn-cs"/>
            </a:endParaRPr>
          </a:p>
          <a:p>
            <a:pPr lvl="0"/>
            <a:r>
              <a:rPr kumimoji="1" lang="en-US" sz="1200" kern="1200" dirty="0">
                <a:solidFill>
                  <a:schemeClr val="tx1"/>
                </a:solidFill>
                <a:effectLst/>
                <a:latin typeface="Times New Roman" pitchFamily="18" charset="0"/>
                <a:ea typeface="ＭＳ Ｐゴシック" charset="0"/>
                <a:cs typeface="+mn-cs"/>
              </a:rPr>
              <a:t>50%</a:t>
            </a:r>
          </a:p>
          <a:p>
            <a:pPr lvl="0"/>
            <a:r>
              <a:rPr kumimoji="1" lang="en-US" sz="1200" kern="1200" dirty="0">
                <a:solidFill>
                  <a:schemeClr val="tx1"/>
                </a:solidFill>
                <a:effectLst/>
                <a:latin typeface="Times New Roman" pitchFamily="18" charset="0"/>
                <a:ea typeface="ＭＳ Ｐゴシック" charset="0"/>
                <a:cs typeface="+mn-cs"/>
              </a:rPr>
              <a:t>70%</a:t>
            </a:r>
          </a:p>
          <a:p>
            <a:pPr lvl="0"/>
            <a:endParaRPr kumimoji="1" lang="en-US" sz="1200" kern="1200" dirty="0">
              <a:solidFill>
                <a:schemeClr val="tx1"/>
              </a:solidFill>
              <a:effectLst/>
              <a:latin typeface="Times New Roman" pitchFamily="18" charset="0"/>
              <a:ea typeface="ＭＳ Ｐゴシック" charset="0"/>
              <a:cs typeface="+mn-cs"/>
            </a:endParaRPr>
          </a:p>
          <a:p>
            <a:pPr lvl="0"/>
            <a:endParaRPr kumimoji="1" lang="en-US" sz="1200" kern="1200" dirty="0">
              <a:solidFill>
                <a:schemeClr val="tx1"/>
              </a:solidFill>
              <a:effectLst/>
              <a:latin typeface="Times New Roman" pitchFamily="18" charset="0"/>
              <a:ea typeface="ＭＳ Ｐゴシック" charset="0"/>
              <a:cs typeface="+mn-cs"/>
            </a:endParaRP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8</a:t>
            </a:fld>
            <a:endParaRPr lang="en-US"/>
          </a:p>
        </p:txBody>
      </p:sp>
    </p:spTree>
    <p:extLst>
      <p:ext uri="{BB962C8B-B14F-4D97-AF65-F5344CB8AC3E}">
        <p14:creationId xmlns:p14="http://schemas.microsoft.com/office/powerpoint/2010/main" val="22298249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Times New Roman" pitchFamily="18" charset="0"/>
                <a:ea typeface="ＭＳ Ｐゴシック" charset="0"/>
                <a:cs typeface="+mn-cs"/>
              </a:rPr>
              <a:t>The best way a general manager can promote sustainability is to:</a:t>
            </a:r>
          </a:p>
          <a:p>
            <a:pPr lvl="0"/>
            <a:r>
              <a:rPr kumimoji="1" lang="en-US" sz="1200" kern="1200" dirty="0">
                <a:solidFill>
                  <a:schemeClr val="tx1"/>
                </a:solidFill>
                <a:effectLst/>
                <a:latin typeface="Times New Roman" pitchFamily="18" charset="0"/>
                <a:ea typeface="ＭＳ Ｐゴシック" charset="0"/>
                <a:cs typeface="+mn-cs"/>
              </a:rPr>
              <a:t>Budget for it</a:t>
            </a:r>
          </a:p>
          <a:p>
            <a:pPr lvl="0"/>
            <a:r>
              <a:rPr kumimoji="1" lang="en-US" sz="1200" kern="1200" dirty="0">
                <a:solidFill>
                  <a:schemeClr val="tx1"/>
                </a:solidFill>
                <a:effectLst/>
                <a:latin typeface="Times New Roman" pitchFamily="18" charset="0"/>
                <a:ea typeface="ＭＳ Ｐゴシック" charset="0"/>
                <a:cs typeface="+mn-cs"/>
              </a:rPr>
              <a:t>Be aware of applicable legislation and regulations</a:t>
            </a:r>
          </a:p>
          <a:p>
            <a:pPr lvl="0"/>
            <a:r>
              <a:rPr kumimoji="1" lang="en-US" sz="1200" b="1" kern="1200" dirty="0">
                <a:solidFill>
                  <a:schemeClr val="tx1"/>
                </a:solidFill>
                <a:effectLst/>
                <a:latin typeface="Times New Roman" pitchFamily="18" charset="0"/>
                <a:ea typeface="ＭＳ Ｐゴシック" charset="0"/>
                <a:cs typeface="+mn-cs"/>
              </a:rPr>
              <a:t>Create a club-wide “green” culture  </a:t>
            </a:r>
            <a:r>
              <a:rPr kumimoji="1" lang="en-US" sz="1200" b="1" i="1" kern="1200" dirty="0">
                <a:solidFill>
                  <a:schemeClr val="tx1"/>
                </a:solidFill>
                <a:effectLst/>
                <a:latin typeface="Times New Roman" pitchFamily="18" charset="0"/>
                <a:ea typeface="ＭＳ Ｐゴシック" charset="0"/>
                <a:cs typeface="+mn-cs"/>
              </a:rPr>
              <a:t>(Facility Chap. in CMAA Text)</a:t>
            </a:r>
            <a:endParaRPr kumimoji="1" lang="en-US" sz="1200" kern="1200" dirty="0">
              <a:solidFill>
                <a:schemeClr val="tx1"/>
              </a:solidFill>
              <a:effectLst/>
              <a:latin typeface="Times New Roman" pitchFamily="18" charset="0"/>
              <a:ea typeface="ＭＳ Ｐゴシック" charset="0"/>
              <a:cs typeface="+mn-cs"/>
            </a:endParaRPr>
          </a:p>
          <a:p>
            <a:pPr lvl="0"/>
            <a:r>
              <a:rPr kumimoji="1" lang="en-US" sz="1200" kern="1200" dirty="0">
                <a:solidFill>
                  <a:schemeClr val="tx1"/>
                </a:solidFill>
                <a:effectLst/>
                <a:latin typeface="Times New Roman" pitchFamily="18" charset="0"/>
                <a:ea typeface="ＭＳ Ｐゴシック" charset="0"/>
                <a:cs typeface="+mn-cs"/>
              </a:rPr>
              <a:t>Follow the wishes of department heads</a:t>
            </a:r>
          </a:p>
          <a:p>
            <a:pPr lvl="0"/>
            <a:endParaRPr kumimoji="1" lang="en-US" sz="1200" kern="1200" dirty="0">
              <a:solidFill>
                <a:schemeClr val="tx1"/>
              </a:solidFill>
              <a:effectLst/>
              <a:latin typeface="Times New Roman" pitchFamily="18" charset="0"/>
              <a:ea typeface="ＭＳ Ｐゴシック" charset="0"/>
              <a:cs typeface="+mn-cs"/>
            </a:endParaRPr>
          </a:p>
          <a:p>
            <a:r>
              <a:rPr kumimoji="1" lang="en-US" sz="1200" kern="1200" dirty="0">
                <a:solidFill>
                  <a:schemeClr val="tx1"/>
                </a:solidFill>
                <a:effectLst/>
                <a:latin typeface="Times New Roman" pitchFamily="18" charset="0"/>
                <a:ea typeface="ＭＳ Ｐゴシック" charset="0"/>
                <a:cs typeface="+mn-cs"/>
              </a:rPr>
              <a:t>A successful sustainability program involves:</a:t>
            </a:r>
          </a:p>
          <a:p>
            <a:pPr lvl="0"/>
            <a:r>
              <a:rPr kumimoji="1" lang="en-US" sz="1200" kern="1200" dirty="0">
                <a:solidFill>
                  <a:schemeClr val="tx1"/>
                </a:solidFill>
                <a:effectLst/>
                <a:latin typeface="Times New Roman" pitchFamily="18" charset="0"/>
                <a:ea typeface="ＭＳ Ｐゴシック" charset="0"/>
                <a:cs typeface="+mn-cs"/>
              </a:rPr>
              <a:t>Club managers</a:t>
            </a:r>
          </a:p>
          <a:p>
            <a:pPr lvl="0"/>
            <a:r>
              <a:rPr kumimoji="1" lang="en-US" sz="1200" kern="1200" dirty="0">
                <a:solidFill>
                  <a:schemeClr val="tx1"/>
                </a:solidFill>
                <a:effectLst/>
                <a:latin typeface="Times New Roman" pitchFamily="18" charset="0"/>
                <a:ea typeface="ＭＳ Ｐゴシック" charset="0"/>
                <a:cs typeface="+mn-cs"/>
              </a:rPr>
              <a:t>Club employees</a:t>
            </a:r>
          </a:p>
          <a:p>
            <a:pPr lvl="0"/>
            <a:r>
              <a:rPr kumimoji="1" lang="en-US" sz="1200" kern="1200" dirty="0">
                <a:solidFill>
                  <a:schemeClr val="tx1"/>
                </a:solidFill>
                <a:effectLst/>
                <a:latin typeface="Times New Roman" pitchFamily="18" charset="0"/>
                <a:ea typeface="ＭＳ Ｐゴシック" charset="0"/>
                <a:cs typeface="+mn-cs"/>
              </a:rPr>
              <a:t>Club members</a:t>
            </a:r>
          </a:p>
          <a:p>
            <a:pPr lvl="0"/>
            <a:r>
              <a:rPr kumimoji="1" lang="en-US" sz="1200" b="1" kern="1200" dirty="0">
                <a:solidFill>
                  <a:schemeClr val="tx1"/>
                </a:solidFill>
                <a:effectLst/>
                <a:latin typeface="Times New Roman" pitchFamily="18" charset="0"/>
                <a:ea typeface="ＭＳ Ｐゴシック" charset="0"/>
                <a:cs typeface="+mn-cs"/>
              </a:rPr>
              <a:t>Everyone who interacts with the club  </a:t>
            </a:r>
            <a:r>
              <a:rPr kumimoji="1" lang="en-US" sz="1200" b="1" i="1" kern="1200" dirty="0">
                <a:solidFill>
                  <a:schemeClr val="tx1"/>
                </a:solidFill>
                <a:effectLst/>
                <a:latin typeface="Times New Roman" pitchFamily="18" charset="0"/>
                <a:ea typeface="ＭＳ Ｐゴシック" charset="0"/>
                <a:cs typeface="+mn-cs"/>
              </a:rPr>
              <a:t>(Facility Chap. in CMAA Text)</a:t>
            </a:r>
            <a:endParaRPr kumimoji="1" lang="en-US" sz="1200" kern="1200" dirty="0">
              <a:solidFill>
                <a:schemeClr val="tx1"/>
              </a:solidFill>
              <a:effectLst/>
              <a:latin typeface="Times New Roman" pitchFamily="18" charset="0"/>
              <a:ea typeface="ＭＳ Ｐゴシック" charset="0"/>
              <a:cs typeface="+mn-cs"/>
            </a:endParaRPr>
          </a:p>
          <a:p>
            <a:r>
              <a:rPr kumimoji="1" lang="en-US" sz="1200" kern="1200" dirty="0">
                <a:solidFill>
                  <a:schemeClr val="tx1"/>
                </a:solidFill>
                <a:effectLst/>
                <a:latin typeface="Times New Roman" pitchFamily="18" charset="0"/>
                <a:ea typeface="ＭＳ Ｐゴシック" charset="0"/>
                <a:cs typeface="+mn-cs"/>
              </a:rPr>
              <a:t> </a:t>
            </a:r>
          </a:p>
          <a:p>
            <a:pPr lvl="0"/>
            <a:endParaRPr kumimoji="1" lang="en-US" sz="1200" kern="1200" dirty="0">
              <a:solidFill>
                <a:schemeClr val="tx1"/>
              </a:solidFill>
              <a:effectLst/>
              <a:latin typeface="Times New Roman" pitchFamily="18" charset="0"/>
              <a:ea typeface="ＭＳ Ｐゴシック" charset="0"/>
              <a:cs typeface="+mn-cs"/>
            </a:endParaRP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9</a:t>
            </a:fld>
            <a:endParaRPr lang="en-US"/>
          </a:p>
        </p:txBody>
      </p:sp>
    </p:spTree>
    <p:extLst>
      <p:ext uri="{BB962C8B-B14F-4D97-AF65-F5344CB8AC3E}">
        <p14:creationId xmlns:p14="http://schemas.microsoft.com/office/powerpoint/2010/main" val="2251274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Times New Roman" pitchFamily="18" charset="0"/>
                <a:ea typeface="ＭＳ Ｐゴシック" charset="0"/>
                <a:cs typeface="+mn-cs"/>
              </a:rPr>
              <a:t>Sustainability addresses environmental issues within the context of economics, ecology, and __________.</a:t>
            </a:r>
          </a:p>
          <a:p>
            <a:pPr lvl="0"/>
            <a:r>
              <a:rPr kumimoji="1" lang="en-US" sz="1200" kern="1200" dirty="0">
                <a:solidFill>
                  <a:schemeClr val="tx1"/>
                </a:solidFill>
                <a:effectLst/>
                <a:latin typeface="Times New Roman" pitchFamily="18" charset="0"/>
                <a:ea typeface="ＭＳ Ｐゴシック" charset="0"/>
                <a:cs typeface="+mn-cs"/>
              </a:rPr>
              <a:t>Esthetics </a:t>
            </a:r>
          </a:p>
          <a:p>
            <a:pPr lvl="0"/>
            <a:r>
              <a:rPr kumimoji="1" lang="en-US" sz="1200" b="1" kern="1200" dirty="0">
                <a:solidFill>
                  <a:schemeClr val="tx1"/>
                </a:solidFill>
                <a:effectLst/>
                <a:latin typeface="Times New Roman" pitchFamily="18" charset="0"/>
                <a:ea typeface="ＭＳ Ｐゴシック" charset="0"/>
                <a:cs typeface="+mn-cs"/>
              </a:rPr>
              <a:t>Ethics  </a:t>
            </a:r>
            <a:r>
              <a:rPr kumimoji="1" lang="en-US" sz="1200" b="1" i="1" kern="1200" dirty="0">
                <a:solidFill>
                  <a:schemeClr val="tx1"/>
                </a:solidFill>
                <a:effectLst/>
                <a:latin typeface="Times New Roman" pitchFamily="18" charset="0"/>
                <a:ea typeface="ＭＳ Ｐゴシック" charset="0"/>
                <a:cs typeface="+mn-cs"/>
              </a:rPr>
              <a:t>(Facility Chap. in CMAA Text)</a:t>
            </a:r>
            <a:endParaRPr kumimoji="1" lang="en-US" sz="1200" kern="1200" dirty="0">
              <a:solidFill>
                <a:schemeClr val="tx1"/>
              </a:solidFill>
              <a:effectLst/>
              <a:latin typeface="Times New Roman" pitchFamily="18" charset="0"/>
              <a:ea typeface="ＭＳ Ｐゴシック" charset="0"/>
              <a:cs typeface="+mn-cs"/>
            </a:endParaRPr>
          </a:p>
          <a:p>
            <a:pPr lvl="0"/>
            <a:r>
              <a:rPr kumimoji="1" lang="en-US" sz="1200" kern="1200" dirty="0">
                <a:solidFill>
                  <a:schemeClr val="tx1"/>
                </a:solidFill>
                <a:effectLst/>
                <a:latin typeface="Times New Roman" pitchFamily="18" charset="0"/>
                <a:ea typeface="ＭＳ Ｐゴシック" charset="0"/>
                <a:cs typeface="+mn-cs"/>
              </a:rPr>
              <a:t>Cost reduction</a:t>
            </a:r>
          </a:p>
          <a:p>
            <a:pPr lvl="0"/>
            <a:r>
              <a:rPr kumimoji="1" lang="en-US" sz="1200" kern="1200" dirty="0">
                <a:solidFill>
                  <a:schemeClr val="tx1"/>
                </a:solidFill>
                <a:effectLst/>
                <a:latin typeface="Times New Roman" pitchFamily="18" charset="0"/>
                <a:ea typeface="ＭＳ Ｐゴシック" charset="0"/>
                <a:cs typeface="+mn-cs"/>
              </a:rPr>
              <a:t>Managers’ preferences</a:t>
            </a:r>
          </a:p>
          <a:p>
            <a:endParaRPr kumimoji="1" lang="en-US" sz="1200" kern="1200" dirty="0">
              <a:solidFill>
                <a:schemeClr val="tx1"/>
              </a:solidFill>
              <a:effectLst/>
              <a:latin typeface="Times New Roman" pitchFamily="18" charset="0"/>
              <a:ea typeface="ＭＳ Ｐゴシック" charset="0"/>
              <a:cs typeface="+mn-cs"/>
            </a:endParaRPr>
          </a:p>
          <a:p>
            <a:r>
              <a:rPr kumimoji="1" lang="en-US" sz="1200" kern="1200" dirty="0">
                <a:solidFill>
                  <a:schemeClr val="tx1"/>
                </a:solidFill>
                <a:effectLst/>
                <a:latin typeface="Times New Roman" pitchFamily="18" charset="0"/>
                <a:ea typeface="ＭＳ Ｐゴシック" charset="0"/>
                <a:cs typeface="+mn-cs"/>
              </a:rPr>
              <a:t>Which type of lamp (lighting) consumes the least energy?</a:t>
            </a:r>
          </a:p>
          <a:p>
            <a:pPr lvl="0"/>
            <a:r>
              <a:rPr kumimoji="1" lang="en-US" sz="1200" kern="1200" dirty="0">
                <a:solidFill>
                  <a:schemeClr val="tx1"/>
                </a:solidFill>
                <a:effectLst/>
                <a:latin typeface="Times New Roman" pitchFamily="18" charset="0"/>
                <a:ea typeface="ＭＳ Ｐゴシック" charset="0"/>
                <a:cs typeface="+mn-cs"/>
              </a:rPr>
              <a:t>Clear radiant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b="1" kern="1200" dirty="0">
                <a:solidFill>
                  <a:schemeClr val="tx1"/>
                </a:solidFill>
                <a:effectLst/>
                <a:latin typeface="Times New Roman" pitchFamily="18" charset="0"/>
                <a:ea typeface="ＭＳ Ｐゴシック" charset="0"/>
                <a:cs typeface="+mn-cs"/>
              </a:rPr>
              <a:t>Fluorescent </a:t>
            </a:r>
            <a:r>
              <a:rPr kumimoji="1" lang="en-US" sz="1200" b="1" i="1" kern="1200" dirty="0">
                <a:solidFill>
                  <a:schemeClr val="tx1"/>
                </a:solidFill>
                <a:effectLst/>
                <a:latin typeface="Times New Roman" pitchFamily="18" charset="0"/>
                <a:ea typeface="ＭＳ Ｐゴシック" charset="0"/>
                <a:cs typeface="+mn-cs"/>
              </a:rPr>
              <a:t>(Facility Chap. in CMAA Text)</a:t>
            </a:r>
            <a:r>
              <a:rPr kumimoji="1" lang="en-US" sz="1200" b="1" kern="1200" dirty="0">
                <a:solidFill>
                  <a:schemeClr val="tx1"/>
                </a:solidFill>
                <a:effectLst/>
                <a:latin typeface="Times New Roman" pitchFamily="18" charset="0"/>
                <a:ea typeface="ＭＳ Ｐゴシック" charset="0"/>
                <a:cs typeface="+mn-cs"/>
              </a:rPr>
              <a:t> </a:t>
            </a:r>
          </a:p>
          <a:p>
            <a:pPr lvl="0"/>
            <a:r>
              <a:rPr kumimoji="1" lang="en-US" sz="1200" b="0" kern="1200" dirty="0">
                <a:solidFill>
                  <a:schemeClr val="tx1"/>
                </a:solidFill>
                <a:effectLst/>
                <a:latin typeface="Times New Roman" pitchFamily="18" charset="0"/>
                <a:ea typeface="ＭＳ Ｐゴシック" charset="0"/>
                <a:cs typeface="+mn-cs"/>
              </a:rPr>
              <a:t>Incandescent </a:t>
            </a:r>
          </a:p>
          <a:p>
            <a:pPr lvl="0"/>
            <a:r>
              <a:rPr kumimoji="1" lang="en-US" sz="1200" kern="1200" dirty="0">
                <a:solidFill>
                  <a:schemeClr val="tx1"/>
                </a:solidFill>
                <a:effectLst/>
                <a:latin typeface="Times New Roman" pitchFamily="18" charset="0"/>
                <a:ea typeface="ＭＳ Ｐゴシック" charset="0"/>
                <a:cs typeface="+mn-cs"/>
              </a:rPr>
              <a:t>Phosphorescent </a:t>
            </a:r>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10</a:t>
            </a:fld>
            <a:endParaRPr lang="en-US"/>
          </a:p>
        </p:txBody>
      </p:sp>
    </p:spTree>
    <p:extLst>
      <p:ext uri="{BB962C8B-B14F-4D97-AF65-F5344CB8AC3E}">
        <p14:creationId xmlns:p14="http://schemas.microsoft.com/office/powerpoint/2010/main" val="37474088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Times New Roman" pitchFamily="18" charset="0"/>
                <a:ea typeface="ＭＳ Ｐゴシック" charset="0"/>
                <a:cs typeface="+mn-cs"/>
              </a:rPr>
              <a:t>Which is </a:t>
            </a:r>
            <a:r>
              <a:rPr kumimoji="1" lang="en-US" sz="1200" i="1" u="sng" kern="1200" dirty="0">
                <a:solidFill>
                  <a:schemeClr val="tx1"/>
                </a:solidFill>
                <a:effectLst/>
                <a:latin typeface="Times New Roman" pitchFamily="18" charset="0"/>
                <a:ea typeface="ＭＳ Ｐゴシック" charset="0"/>
                <a:cs typeface="+mn-cs"/>
              </a:rPr>
              <a:t>true</a:t>
            </a:r>
            <a:r>
              <a:rPr kumimoji="1" lang="en-US" sz="1200" kern="1200" dirty="0">
                <a:solidFill>
                  <a:schemeClr val="tx1"/>
                </a:solidFill>
                <a:effectLst/>
                <a:latin typeface="Times New Roman" pitchFamily="18" charset="0"/>
                <a:ea typeface="ＭＳ Ｐゴシック" charset="0"/>
                <a:cs typeface="+mn-cs"/>
              </a:rPr>
              <a:t> about the </a:t>
            </a:r>
            <a:r>
              <a:rPr kumimoji="1" lang="en-US" sz="1200" i="1" kern="1200" dirty="0">
                <a:solidFill>
                  <a:schemeClr val="tx1"/>
                </a:solidFill>
                <a:effectLst/>
                <a:latin typeface="Times New Roman" pitchFamily="18" charset="0"/>
                <a:ea typeface="ＭＳ Ｐゴシック" charset="0"/>
                <a:cs typeface="+mn-cs"/>
              </a:rPr>
              <a:t>short-term</a:t>
            </a:r>
            <a:r>
              <a:rPr kumimoji="1" lang="en-US" sz="1200" kern="1200" dirty="0">
                <a:solidFill>
                  <a:schemeClr val="tx1"/>
                </a:solidFill>
                <a:effectLst/>
                <a:latin typeface="Times New Roman" pitchFamily="18" charset="0"/>
                <a:ea typeface="ＭＳ Ｐゴシック" charset="0"/>
                <a:cs typeface="+mn-cs"/>
              </a:rPr>
              <a:t> impact of reduced preventive maintenance?</a:t>
            </a:r>
          </a:p>
          <a:p>
            <a:pPr lvl="0"/>
            <a:r>
              <a:rPr kumimoji="1" lang="en-US" sz="1200" kern="1200" dirty="0">
                <a:solidFill>
                  <a:schemeClr val="tx1"/>
                </a:solidFill>
                <a:effectLst/>
                <a:latin typeface="Times New Roman" pitchFamily="18" charset="0"/>
                <a:ea typeface="ＭＳ Ｐゴシック" charset="0"/>
                <a:cs typeface="+mn-cs"/>
              </a:rPr>
              <a:t>It is quickly noticed</a:t>
            </a:r>
          </a:p>
          <a:p>
            <a:pPr lvl="0"/>
            <a:r>
              <a:rPr kumimoji="1" lang="en-US" sz="1200" kern="1200" dirty="0">
                <a:solidFill>
                  <a:schemeClr val="tx1"/>
                </a:solidFill>
                <a:effectLst/>
                <a:latin typeface="Times New Roman" pitchFamily="18" charset="0"/>
                <a:ea typeface="ＭＳ Ｐゴシック" charset="0"/>
                <a:cs typeface="+mn-cs"/>
              </a:rPr>
              <a:t>It frustrates employees</a:t>
            </a:r>
          </a:p>
          <a:p>
            <a:pPr lvl="0"/>
            <a:r>
              <a:rPr kumimoji="1" lang="en-US" sz="1200" kern="1200" dirty="0">
                <a:solidFill>
                  <a:schemeClr val="tx1"/>
                </a:solidFill>
                <a:effectLst/>
                <a:latin typeface="Times New Roman" pitchFamily="18" charset="0"/>
                <a:ea typeface="ＭＳ Ｐゴシック" charset="0"/>
                <a:cs typeface="+mn-cs"/>
              </a:rPr>
              <a:t>Members complain</a:t>
            </a:r>
          </a:p>
          <a:p>
            <a:pPr lvl="0"/>
            <a:r>
              <a:rPr kumimoji="1" lang="en-US" sz="1200" b="1" kern="1200" dirty="0">
                <a:solidFill>
                  <a:schemeClr val="tx1"/>
                </a:solidFill>
                <a:effectLst/>
                <a:latin typeface="Times New Roman" pitchFamily="18" charset="0"/>
                <a:ea typeface="ＭＳ Ｐゴシック" charset="0"/>
                <a:cs typeface="+mn-cs"/>
              </a:rPr>
              <a:t>Impacts are typically minimal  </a:t>
            </a:r>
            <a:r>
              <a:rPr kumimoji="1" lang="en-US" sz="1200" b="1" i="1" kern="1200" dirty="0">
                <a:solidFill>
                  <a:schemeClr val="tx1"/>
                </a:solidFill>
                <a:effectLst/>
                <a:latin typeface="Times New Roman" pitchFamily="18" charset="0"/>
                <a:ea typeface="ＭＳ Ｐゴシック" charset="0"/>
                <a:cs typeface="+mn-cs"/>
              </a:rPr>
              <a:t>(Facility Chap. in CMAA Text)</a:t>
            </a:r>
          </a:p>
          <a:p>
            <a:pPr lvl="0"/>
            <a:endParaRPr kumimoji="1" lang="en-US" sz="1200" b="1" i="1" kern="1200" dirty="0">
              <a:solidFill>
                <a:schemeClr val="tx1"/>
              </a:solidFill>
              <a:effectLst/>
              <a:latin typeface="Times New Roman" pitchFamily="18" charset="0"/>
              <a:ea typeface="ＭＳ Ｐゴシック" charset="0"/>
              <a:cs typeface="+mn-cs"/>
            </a:endParaRPr>
          </a:p>
          <a:p>
            <a:pPr lvl="0"/>
            <a:r>
              <a:rPr kumimoji="1" lang="en-US" sz="1200" b="1" i="1" kern="1200" dirty="0">
                <a:solidFill>
                  <a:schemeClr val="tx1"/>
                </a:solidFill>
                <a:effectLst/>
                <a:latin typeface="Times New Roman" pitchFamily="18" charset="0"/>
                <a:ea typeface="ＭＳ Ｐゴシック" charset="0"/>
                <a:cs typeface="+mn-cs"/>
              </a:rPr>
              <a:t>PRACTICE QUESTION</a:t>
            </a:r>
          </a:p>
          <a:p>
            <a:pPr lvl="0"/>
            <a:r>
              <a:rPr kumimoji="1" lang="en-US" sz="1200" kern="1200" dirty="0">
                <a:solidFill>
                  <a:schemeClr val="tx1"/>
                </a:solidFill>
                <a:effectLst/>
                <a:latin typeface="Times New Roman" pitchFamily="18" charset="0"/>
                <a:ea typeface="ＭＳ Ｐゴシック" charset="0"/>
                <a:cs typeface="+mn-cs"/>
              </a:rPr>
              <a:t>Which is true about preventive maintenance programs? 11</a:t>
            </a:r>
          </a:p>
          <a:p>
            <a:pPr lvl="0"/>
            <a:r>
              <a:rPr kumimoji="1" lang="en-US" sz="1200" kern="1200" dirty="0">
                <a:solidFill>
                  <a:schemeClr val="tx1"/>
                </a:solidFill>
                <a:effectLst/>
                <a:latin typeface="Times New Roman" pitchFamily="18" charset="0"/>
                <a:ea typeface="ＭＳ Ｐゴシック" charset="0"/>
                <a:cs typeface="+mn-cs"/>
              </a:rPr>
              <a:t>Reduces the need for repair</a:t>
            </a:r>
          </a:p>
          <a:p>
            <a:pPr lvl="0"/>
            <a:r>
              <a:rPr kumimoji="1" lang="en-US" sz="1200" kern="1200" dirty="0">
                <a:solidFill>
                  <a:schemeClr val="tx1"/>
                </a:solidFill>
                <a:effectLst/>
                <a:latin typeface="Times New Roman" pitchFamily="18" charset="0"/>
                <a:ea typeface="ＭＳ Ｐゴシック" charset="0"/>
                <a:cs typeface="+mn-cs"/>
              </a:rPr>
              <a:t>May materially extend the useful life of equipment</a:t>
            </a:r>
          </a:p>
          <a:p>
            <a:pPr lvl="0"/>
            <a:r>
              <a:rPr kumimoji="1" lang="en-US" sz="1200" kern="1200" dirty="0">
                <a:solidFill>
                  <a:schemeClr val="tx1"/>
                </a:solidFill>
                <a:effectLst/>
                <a:latin typeface="Times New Roman" pitchFamily="18" charset="0"/>
                <a:ea typeface="ＭＳ Ｐゴシック" charset="0"/>
                <a:cs typeface="+mn-cs"/>
              </a:rPr>
              <a:t>Is usually scheduled by date, number, or hours</a:t>
            </a:r>
          </a:p>
          <a:p>
            <a:pPr lvl="0"/>
            <a:r>
              <a:rPr kumimoji="1" lang="en-US" sz="1200" b="1" kern="1200" dirty="0">
                <a:solidFill>
                  <a:schemeClr val="tx1"/>
                </a:solidFill>
                <a:effectLst/>
                <a:latin typeface="Times New Roman" pitchFamily="18" charset="0"/>
                <a:ea typeface="ＭＳ Ｐゴシック" charset="0"/>
                <a:cs typeface="+mn-cs"/>
              </a:rPr>
              <a:t>All of the answers are correct</a:t>
            </a:r>
          </a:p>
          <a:p>
            <a:pPr lvl="0"/>
            <a:endParaRPr kumimoji="1" lang="en-US" sz="1200" kern="1200" dirty="0">
              <a:solidFill>
                <a:schemeClr val="tx1"/>
              </a:solidFill>
              <a:effectLst/>
              <a:latin typeface="Times New Roman" pitchFamily="18" charset="0"/>
              <a:ea typeface="ＭＳ Ｐゴシック" charset="0"/>
              <a:cs typeface="+mn-cs"/>
            </a:endParaRP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11</a:t>
            </a:fld>
            <a:endParaRPr lang="en-US"/>
          </a:p>
        </p:txBody>
      </p:sp>
    </p:spTree>
    <p:extLst>
      <p:ext uri="{BB962C8B-B14F-4D97-AF65-F5344CB8AC3E}">
        <p14:creationId xmlns:p14="http://schemas.microsoft.com/office/powerpoint/2010/main" val="42127356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Times New Roman" pitchFamily="18" charset="0"/>
                <a:ea typeface="ＭＳ Ｐゴシック" charset="0"/>
                <a:cs typeface="+mn-cs"/>
              </a:rPr>
              <a:t>All are important functions of Material Safety Data Sheets (MSDSs) </a:t>
            </a:r>
            <a:r>
              <a:rPr kumimoji="1" lang="en-US" sz="1200" u="sng" kern="1200" dirty="0">
                <a:solidFill>
                  <a:schemeClr val="tx1"/>
                </a:solidFill>
                <a:effectLst/>
                <a:latin typeface="Times New Roman" pitchFamily="18" charset="0"/>
                <a:ea typeface="ＭＳ Ｐゴシック" charset="0"/>
                <a:cs typeface="+mn-cs"/>
              </a:rPr>
              <a:t>except</a:t>
            </a:r>
            <a:r>
              <a:rPr kumimoji="1" lang="en-US" sz="1200" kern="1200" dirty="0">
                <a:solidFill>
                  <a:schemeClr val="tx1"/>
                </a:solidFill>
                <a:effectLst/>
                <a:latin typeface="Times New Roman" pitchFamily="18" charset="0"/>
                <a:ea typeface="ＭＳ Ｐゴシック" charset="0"/>
                <a:cs typeface="+mn-cs"/>
              </a:rPr>
              <a:t>:</a:t>
            </a:r>
          </a:p>
          <a:p>
            <a:pPr lvl="0"/>
            <a:r>
              <a:rPr kumimoji="1" lang="en-US" sz="1200" kern="1200" dirty="0">
                <a:solidFill>
                  <a:schemeClr val="tx1"/>
                </a:solidFill>
                <a:effectLst/>
                <a:latin typeface="Times New Roman" pitchFamily="18" charset="0"/>
                <a:ea typeface="ＭＳ Ｐゴシック" charset="0"/>
                <a:cs typeface="+mn-cs"/>
              </a:rPr>
              <a:t>To inform employees about the hazardous chemicals they use</a:t>
            </a:r>
          </a:p>
          <a:p>
            <a:pPr lvl="0"/>
            <a:r>
              <a:rPr kumimoji="1" lang="en-US" sz="1200" u="sng" kern="1200" dirty="0">
                <a:solidFill>
                  <a:schemeClr val="tx1"/>
                </a:solidFill>
                <a:effectLst/>
                <a:latin typeface="Times New Roman" pitchFamily="18" charset="0"/>
                <a:ea typeface="ＭＳ Ｐゴシック" charset="0"/>
                <a:cs typeface="+mn-cs"/>
              </a:rPr>
              <a:t>To minimize manufacturer’s liabilities for usage of the chemicals</a:t>
            </a:r>
            <a:endParaRPr kumimoji="1" lang="en-US" sz="1200" kern="1200" dirty="0">
              <a:solidFill>
                <a:schemeClr val="tx1"/>
              </a:solidFill>
              <a:effectLst/>
              <a:latin typeface="Times New Roman" pitchFamily="18" charset="0"/>
              <a:ea typeface="ＭＳ Ｐゴシック" charset="0"/>
              <a:cs typeface="+mn-cs"/>
            </a:endParaRPr>
          </a:p>
          <a:p>
            <a:pPr lvl="0"/>
            <a:r>
              <a:rPr kumimoji="1" lang="en-US" sz="1200" kern="1200" dirty="0">
                <a:solidFill>
                  <a:schemeClr val="tx1"/>
                </a:solidFill>
                <a:effectLst/>
                <a:latin typeface="Times New Roman" pitchFamily="18" charset="0"/>
                <a:ea typeface="ＭＳ Ｐゴシック" charset="0"/>
                <a:cs typeface="+mn-cs"/>
              </a:rPr>
              <a:t>To tell employees how to work safely with the chemicals</a:t>
            </a:r>
          </a:p>
          <a:p>
            <a:pPr lvl="0"/>
            <a:r>
              <a:rPr kumimoji="1" lang="en-US" sz="1200" kern="1200" dirty="0">
                <a:solidFill>
                  <a:schemeClr val="tx1"/>
                </a:solidFill>
                <a:effectLst/>
                <a:latin typeface="Times New Roman" pitchFamily="18" charset="0"/>
                <a:ea typeface="ＭＳ Ｐゴシック" charset="0"/>
                <a:cs typeface="+mn-cs"/>
              </a:rPr>
              <a:t>To explain procedures to follow in case of an accident</a:t>
            </a:r>
          </a:p>
          <a:p>
            <a:pPr lvl="0"/>
            <a:endParaRPr kumimoji="1" lang="en-US" sz="1200" kern="1200" dirty="0">
              <a:solidFill>
                <a:schemeClr val="tx1"/>
              </a:solidFill>
              <a:effectLst/>
              <a:latin typeface="Times New Roman" pitchFamily="18" charset="0"/>
              <a:ea typeface="ＭＳ Ｐゴシック" charset="0"/>
              <a:cs typeface="+mn-cs"/>
            </a:endParaRPr>
          </a:p>
          <a:p>
            <a:r>
              <a:rPr kumimoji="1" lang="en-US" sz="1200" kern="1200" dirty="0">
                <a:solidFill>
                  <a:schemeClr val="tx1"/>
                </a:solidFill>
                <a:effectLst/>
                <a:latin typeface="Times New Roman" pitchFamily="18" charset="0"/>
                <a:ea typeface="ＭＳ Ｐゴシック" charset="0"/>
                <a:cs typeface="+mn-cs"/>
              </a:rPr>
              <a:t>Who provides material safety data sheets?</a:t>
            </a:r>
          </a:p>
          <a:p>
            <a:pPr lvl="0"/>
            <a:r>
              <a:rPr kumimoji="1" lang="en-US" sz="1200" b="1" kern="1200" dirty="0">
                <a:solidFill>
                  <a:schemeClr val="tx1"/>
                </a:solidFill>
                <a:effectLst/>
                <a:latin typeface="Times New Roman" pitchFamily="18" charset="0"/>
                <a:ea typeface="ＭＳ Ｐゴシック" charset="0"/>
                <a:cs typeface="+mn-cs"/>
              </a:rPr>
              <a:t>Product manufacturer </a:t>
            </a:r>
            <a:r>
              <a:rPr kumimoji="1" lang="en-US" sz="1200" b="1" i="1" kern="1200" dirty="0">
                <a:solidFill>
                  <a:schemeClr val="tx1"/>
                </a:solidFill>
                <a:effectLst/>
                <a:latin typeface="Times New Roman" pitchFamily="18" charset="0"/>
                <a:ea typeface="ＭＳ Ｐゴシック" charset="0"/>
                <a:cs typeface="+mn-cs"/>
              </a:rPr>
              <a:t>(Facilities Management-CCM Review – Ed)</a:t>
            </a:r>
            <a:endParaRPr kumimoji="1" lang="en-US" sz="1200" kern="1200" dirty="0">
              <a:solidFill>
                <a:schemeClr val="tx1"/>
              </a:solidFill>
              <a:effectLst/>
              <a:latin typeface="Times New Roman" pitchFamily="18" charset="0"/>
              <a:ea typeface="ＭＳ Ｐゴシック" charset="0"/>
              <a:cs typeface="+mn-cs"/>
            </a:endParaRPr>
          </a:p>
          <a:p>
            <a:pPr lvl="0"/>
            <a:r>
              <a:rPr kumimoji="1" lang="en-US" sz="1200" kern="1200" dirty="0">
                <a:solidFill>
                  <a:schemeClr val="tx1"/>
                </a:solidFill>
                <a:effectLst/>
                <a:latin typeface="Times New Roman" pitchFamily="18" charset="0"/>
                <a:ea typeface="ＭＳ Ｐゴシック" charset="0"/>
                <a:cs typeface="+mn-cs"/>
              </a:rPr>
              <a:t>Product supplier</a:t>
            </a:r>
          </a:p>
          <a:p>
            <a:pPr lvl="0"/>
            <a:r>
              <a:rPr kumimoji="1" lang="en-US" sz="1200" kern="1200" dirty="0">
                <a:solidFill>
                  <a:schemeClr val="tx1"/>
                </a:solidFill>
                <a:effectLst/>
                <a:latin typeface="Times New Roman" pitchFamily="18" charset="0"/>
                <a:ea typeface="ＭＳ Ｐゴシック" charset="0"/>
                <a:cs typeface="+mn-cs"/>
              </a:rPr>
              <a:t>Environmental Protection Agency</a:t>
            </a:r>
          </a:p>
          <a:p>
            <a:pPr lvl="0"/>
            <a:r>
              <a:rPr kumimoji="1" lang="en-US" sz="1200" kern="1200" dirty="0">
                <a:solidFill>
                  <a:schemeClr val="tx1"/>
                </a:solidFill>
                <a:effectLst/>
                <a:latin typeface="Times New Roman" pitchFamily="18" charset="0"/>
                <a:ea typeface="ＭＳ Ｐゴシック" charset="0"/>
                <a:cs typeface="+mn-cs"/>
              </a:rPr>
              <a:t>Occupational Safety &amp; Health Administration</a:t>
            </a:r>
          </a:p>
          <a:p>
            <a:pPr lvl="0"/>
            <a:endParaRPr kumimoji="1" lang="en-US" sz="1200" kern="1200" dirty="0">
              <a:solidFill>
                <a:schemeClr val="tx1"/>
              </a:solidFill>
              <a:effectLst/>
              <a:latin typeface="Times New Roman" pitchFamily="18" charset="0"/>
              <a:ea typeface="ＭＳ Ｐゴシック" charset="0"/>
              <a:cs typeface="+mn-cs"/>
            </a:endParaRP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12</a:t>
            </a:fld>
            <a:endParaRPr lang="en-US"/>
          </a:p>
        </p:txBody>
      </p:sp>
    </p:spTree>
    <p:extLst>
      <p:ext uri="{BB962C8B-B14F-4D97-AF65-F5344CB8AC3E}">
        <p14:creationId xmlns:p14="http://schemas.microsoft.com/office/powerpoint/2010/main" val="10440705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Times New Roman" pitchFamily="18" charset="0"/>
                <a:ea typeface="ＭＳ Ｐゴシック" charset="0"/>
                <a:cs typeface="+mn-cs"/>
              </a:rPr>
              <a:t>A club has 25 tables in the </a:t>
            </a:r>
            <a:r>
              <a:rPr kumimoji="1" lang="en-US" sz="1200" kern="1200" dirty="0" err="1">
                <a:solidFill>
                  <a:schemeClr val="tx1"/>
                </a:solidFill>
                <a:effectLst/>
                <a:latin typeface="Times New Roman" pitchFamily="18" charset="0"/>
                <a:ea typeface="ＭＳ Ｐゴシック" charset="0"/>
                <a:cs typeface="+mn-cs"/>
              </a:rPr>
              <a:t>ala</a:t>
            </a:r>
            <a:r>
              <a:rPr kumimoji="1" lang="en-US" sz="1200" kern="1200" dirty="0">
                <a:solidFill>
                  <a:schemeClr val="tx1"/>
                </a:solidFill>
                <a:effectLst/>
                <a:latin typeface="Times New Roman" pitchFamily="18" charset="0"/>
                <a:ea typeface="ＭＳ Ｐゴシック" charset="0"/>
                <a:cs typeface="+mn-cs"/>
              </a:rPr>
              <a:t> carte dining room. An accepted rule of thumb suggests that </a:t>
            </a:r>
            <a:r>
              <a:rPr kumimoji="1" lang="en-US" sz="1200" u="sng" kern="1200" dirty="0">
                <a:solidFill>
                  <a:schemeClr val="tx1"/>
                </a:solidFill>
                <a:effectLst/>
                <a:latin typeface="Times New Roman" pitchFamily="18" charset="0"/>
                <a:ea typeface="ＭＳ Ｐゴシック" charset="0"/>
                <a:cs typeface="+mn-cs"/>
              </a:rPr>
              <a:t>	</a:t>
            </a:r>
            <a:r>
              <a:rPr kumimoji="1" lang="en-US" sz="1200" kern="1200" dirty="0">
                <a:solidFill>
                  <a:schemeClr val="tx1"/>
                </a:solidFill>
                <a:effectLst/>
                <a:latin typeface="Times New Roman" pitchFamily="18" charset="0"/>
                <a:ea typeface="ＭＳ Ｐゴシック" charset="0"/>
                <a:cs typeface="+mn-cs"/>
              </a:rPr>
              <a:t> table cloths should be in the club's linen inventory.</a:t>
            </a:r>
          </a:p>
          <a:p>
            <a:pPr lvl="0"/>
            <a:r>
              <a:rPr kumimoji="1" lang="en-US" sz="1200" kern="1200" dirty="0">
                <a:solidFill>
                  <a:schemeClr val="tx1"/>
                </a:solidFill>
                <a:effectLst/>
                <a:latin typeface="Times New Roman" pitchFamily="18" charset="0"/>
                <a:ea typeface="ＭＳ Ｐゴシック" charset="0"/>
                <a:cs typeface="+mn-cs"/>
              </a:rPr>
              <a:t>25</a:t>
            </a:r>
          </a:p>
          <a:p>
            <a:pPr lvl="0"/>
            <a:r>
              <a:rPr kumimoji="1" lang="en-US" sz="1200" kern="1200" dirty="0">
                <a:solidFill>
                  <a:schemeClr val="tx1"/>
                </a:solidFill>
                <a:effectLst/>
                <a:latin typeface="Times New Roman" pitchFamily="18" charset="0"/>
                <a:ea typeface="ＭＳ Ｐゴシック" charset="0"/>
                <a:cs typeface="+mn-cs"/>
              </a:rPr>
              <a:t>50</a:t>
            </a:r>
          </a:p>
          <a:p>
            <a:pPr lvl="0"/>
            <a:r>
              <a:rPr kumimoji="1" lang="en-US" sz="1200" u="sng" kern="1200" dirty="0">
                <a:solidFill>
                  <a:schemeClr val="tx1"/>
                </a:solidFill>
                <a:effectLst/>
                <a:latin typeface="Times New Roman" pitchFamily="18" charset="0"/>
                <a:ea typeface="ＭＳ Ｐゴシック" charset="0"/>
                <a:cs typeface="+mn-cs"/>
              </a:rPr>
              <a:t>75</a:t>
            </a:r>
            <a:endParaRPr kumimoji="1" lang="en-US" sz="1200" kern="1200" dirty="0">
              <a:solidFill>
                <a:schemeClr val="tx1"/>
              </a:solidFill>
              <a:effectLst/>
              <a:latin typeface="Times New Roman" pitchFamily="18" charset="0"/>
              <a:ea typeface="ＭＳ Ｐゴシック" charset="0"/>
              <a:cs typeface="+mn-cs"/>
            </a:endParaRPr>
          </a:p>
          <a:p>
            <a:pPr lvl="0"/>
            <a:r>
              <a:rPr kumimoji="1" lang="en-US" sz="1200" kern="1200" dirty="0">
                <a:solidFill>
                  <a:schemeClr val="tx1"/>
                </a:solidFill>
                <a:effectLst/>
                <a:latin typeface="Times New Roman" pitchFamily="18" charset="0"/>
                <a:ea typeface="ＭＳ Ｐゴシック" charset="0"/>
                <a:cs typeface="+mn-cs"/>
              </a:rPr>
              <a:t>100</a:t>
            </a:r>
          </a:p>
          <a:p>
            <a:pPr lvl="0"/>
            <a:endParaRPr kumimoji="1" lang="en-US" sz="1200" kern="1200" dirty="0">
              <a:solidFill>
                <a:schemeClr val="tx1"/>
              </a:solidFill>
              <a:effectLst/>
              <a:latin typeface="Times New Roman" pitchFamily="18" charset="0"/>
              <a:ea typeface="ＭＳ Ｐゴシック" charset="0"/>
              <a:cs typeface="+mn-cs"/>
            </a:endParaRPr>
          </a:p>
          <a:p>
            <a:r>
              <a:rPr kumimoji="1" lang="en-US" sz="1200" kern="1200" dirty="0">
                <a:solidFill>
                  <a:schemeClr val="tx1"/>
                </a:solidFill>
                <a:effectLst/>
                <a:latin typeface="Times New Roman" pitchFamily="18" charset="0"/>
                <a:ea typeface="ＭＳ Ｐゴシック" charset="0"/>
                <a:cs typeface="+mn-cs"/>
              </a:rPr>
              <a:t>Color fading is a common laundry problem that may be caused by:</a:t>
            </a:r>
          </a:p>
          <a:p>
            <a:pPr lvl="0"/>
            <a:r>
              <a:rPr kumimoji="1" lang="en-US" sz="1200" kern="1200" dirty="0">
                <a:solidFill>
                  <a:schemeClr val="tx1"/>
                </a:solidFill>
                <a:effectLst/>
                <a:latin typeface="Times New Roman" pitchFamily="18" charset="0"/>
                <a:ea typeface="ＭＳ Ｐゴシック" charset="0"/>
                <a:cs typeface="+mn-cs"/>
              </a:rPr>
              <a:t>A wash temperature that is too low</a:t>
            </a:r>
          </a:p>
          <a:p>
            <a:pPr lvl="0"/>
            <a:r>
              <a:rPr kumimoji="1" lang="en-US" sz="1200" u="sng" kern="1200" dirty="0">
                <a:solidFill>
                  <a:schemeClr val="tx1"/>
                </a:solidFill>
                <a:effectLst/>
                <a:latin typeface="Times New Roman" pitchFamily="18" charset="0"/>
                <a:ea typeface="ＭＳ Ｐゴシック" charset="0"/>
                <a:cs typeface="+mn-cs"/>
              </a:rPr>
              <a:t>A wash temperature that is too high</a:t>
            </a:r>
            <a:endParaRPr kumimoji="1" lang="en-US" sz="1200" kern="1200" dirty="0">
              <a:solidFill>
                <a:schemeClr val="tx1"/>
              </a:solidFill>
              <a:effectLst/>
              <a:latin typeface="Times New Roman" pitchFamily="18" charset="0"/>
              <a:ea typeface="ＭＳ Ｐゴシック" charset="0"/>
              <a:cs typeface="+mn-cs"/>
            </a:endParaRPr>
          </a:p>
          <a:p>
            <a:pPr lvl="0"/>
            <a:r>
              <a:rPr kumimoji="1" lang="en-US" sz="1200" kern="1200" dirty="0">
                <a:solidFill>
                  <a:schemeClr val="tx1"/>
                </a:solidFill>
                <a:effectLst/>
                <a:latin typeface="Times New Roman" pitchFamily="18" charset="0"/>
                <a:ea typeface="ＭＳ Ｐゴシック" charset="0"/>
                <a:cs typeface="+mn-cs"/>
              </a:rPr>
              <a:t>Too much agitation</a:t>
            </a:r>
          </a:p>
          <a:p>
            <a:pPr lvl="0"/>
            <a:r>
              <a:rPr kumimoji="1" lang="en-US" sz="1200" kern="1200" dirty="0">
                <a:solidFill>
                  <a:schemeClr val="tx1"/>
                </a:solidFill>
                <a:effectLst/>
                <a:latin typeface="Times New Roman" pitchFamily="18" charset="0"/>
                <a:ea typeface="ＭＳ Ｐゴシック" charset="0"/>
                <a:cs typeface="+mn-cs"/>
              </a:rPr>
              <a:t>Too little agitation</a:t>
            </a:r>
          </a:p>
          <a:p>
            <a:pPr lvl="0"/>
            <a:endParaRPr kumimoji="1" lang="en-US" sz="1200" kern="1200" dirty="0">
              <a:solidFill>
                <a:schemeClr val="tx1"/>
              </a:solidFill>
              <a:effectLst/>
              <a:latin typeface="Times New Roman" pitchFamily="18" charset="0"/>
              <a:ea typeface="ＭＳ Ｐゴシック" charset="0"/>
              <a:cs typeface="+mn-cs"/>
            </a:endParaRP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13</a:t>
            </a:fld>
            <a:endParaRPr lang="en-US"/>
          </a:p>
        </p:txBody>
      </p:sp>
    </p:spTree>
    <p:extLst>
      <p:ext uri="{BB962C8B-B14F-4D97-AF65-F5344CB8AC3E}">
        <p14:creationId xmlns:p14="http://schemas.microsoft.com/office/powerpoint/2010/main" val="28746210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spcBef>
                <a:spcPts val="0"/>
              </a:spcBef>
              <a:spcAft>
                <a:spcPts val="0"/>
              </a:spcAft>
              <a:tabLst>
                <a:tab pos="914400" algn="l"/>
              </a:tabLst>
            </a:pPr>
            <a:r>
              <a:rPr lang="en-US" sz="1200" dirty="0">
                <a:effectLst/>
                <a:latin typeface="Times New Roman"/>
                <a:ea typeface="Calibri"/>
                <a:cs typeface="Times New Roman"/>
              </a:rPr>
              <a:t>The deepest cleaning method available for most carpets is:</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Dry foam cleaning</a:t>
            </a:r>
          </a:p>
          <a:p>
            <a:pPr marL="342900" marR="0" lvl="0" indent="-342900" algn="just">
              <a:spcBef>
                <a:spcPts val="0"/>
              </a:spcBef>
              <a:spcAft>
                <a:spcPts val="0"/>
              </a:spcAft>
              <a:buFont typeface="+mj-lt"/>
              <a:buAutoNum type="alphaLcPeriod"/>
            </a:pPr>
            <a:r>
              <a:rPr lang="en-US" sz="1200" u="sng" dirty="0">
                <a:effectLst/>
                <a:latin typeface="Times New Roman"/>
                <a:ea typeface="Calibri"/>
                <a:cs typeface="Times New Roman"/>
              </a:rPr>
              <a:t>Water extraction</a:t>
            </a:r>
            <a:endParaRPr lang="en-US" sz="1200" dirty="0">
              <a:effectLst/>
              <a:latin typeface="Times New Roman"/>
              <a:ea typeface="Calibri"/>
              <a:cs typeface="Times New Roman"/>
            </a:endParaRP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Rotary shampoo</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Chemical emulsion</a:t>
            </a:r>
          </a:p>
          <a:p>
            <a:pPr marL="342900" marR="0" lvl="0" indent="-342900" algn="just">
              <a:spcBef>
                <a:spcPts val="0"/>
              </a:spcBef>
              <a:spcAft>
                <a:spcPts val="0"/>
              </a:spcAft>
              <a:buFont typeface="+mj-lt"/>
              <a:buAutoNum type="alphaLcPeriod"/>
            </a:pPr>
            <a:endParaRPr lang="en-US" sz="1200" dirty="0">
              <a:effectLst/>
              <a:latin typeface="Times New Roman"/>
              <a:ea typeface="Calibri"/>
              <a:cs typeface="Times New Roman"/>
            </a:endParaRPr>
          </a:p>
          <a:p>
            <a:pPr marL="0" marR="0" algn="just">
              <a:spcBef>
                <a:spcPts val="0"/>
              </a:spcBef>
              <a:spcAft>
                <a:spcPts val="0"/>
              </a:spcAft>
            </a:pPr>
            <a:r>
              <a:rPr lang="en-US" sz="1200" dirty="0">
                <a:effectLst/>
                <a:latin typeface="Times New Roman"/>
                <a:ea typeface="Calibri"/>
                <a:cs typeface="Times New Roman"/>
              </a:rPr>
              <a:t>When shampooing a carpet, using too much liquid solution can cause:</a:t>
            </a:r>
          </a:p>
          <a:p>
            <a:pPr marL="342900" marR="0" lvl="0" indent="-342900" algn="just">
              <a:spcBef>
                <a:spcPts val="0"/>
              </a:spcBef>
              <a:spcAft>
                <a:spcPts val="0"/>
              </a:spcAft>
              <a:buFont typeface="+mj-lt"/>
              <a:buAutoNum type="alphaLcPeriod"/>
              <a:tabLst>
                <a:tab pos="-628650" algn="l"/>
              </a:tabLst>
            </a:pPr>
            <a:r>
              <a:rPr lang="en-US" sz="1200" u="sng" dirty="0">
                <a:effectLst/>
                <a:latin typeface="Times New Roman"/>
                <a:ea typeface="Calibri"/>
                <a:cs typeface="Times New Roman"/>
              </a:rPr>
              <a:t>Seam separation</a:t>
            </a:r>
            <a:endParaRPr lang="en-US" sz="1200" dirty="0">
              <a:effectLst/>
              <a:latin typeface="Times New Roman"/>
              <a:ea typeface="Calibri"/>
              <a:cs typeface="Times New Roman"/>
            </a:endParaRPr>
          </a:p>
          <a:p>
            <a:pPr marL="342900" marR="0" lvl="0" indent="-342900" algn="just">
              <a:spcBef>
                <a:spcPts val="0"/>
              </a:spcBef>
              <a:spcAft>
                <a:spcPts val="0"/>
              </a:spcAft>
              <a:buFont typeface="+mj-lt"/>
              <a:buAutoNum type="alphaLcPeriod"/>
              <a:tabLst>
                <a:tab pos="-628650" algn="l"/>
              </a:tabLst>
            </a:pPr>
            <a:r>
              <a:rPr lang="en-US" sz="1200" dirty="0">
                <a:effectLst/>
                <a:latin typeface="Times New Roman"/>
                <a:ea typeface="Calibri"/>
                <a:cs typeface="Times New Roman"/>
              </a:rPr>
              <a:t>Shading</a:t>
            </a:r>
          </a:p>
          <a:p>
            <a:pPr marL="342900" marR="0" lvl="0" indent="-342900" algn="just">
              <a:spcBef>
                <a:spcPts val="0"/>
              </a:spcBef>
              <a:spcAft>
                <a:spcPts val="0"/>
              </a:spcAft>
              <a:buFont typeface="+mj-lt"/>
              <a:buAutoNum type="alphaLcPeriod"/>
              <a:tabLst>
                <a:tab pos="-628650" algn="l"/>
              </a:tabLst>
            </a:pPr>
            <a:r>
              <a:rPr lang="en-US" sz="1200" dirty="0">
                <a:effectLst/>
                <a:latin typeface="Times New Roman"/>
                <a:ea typeface="Calibri"/>
                <a:cs typeface="Times New Roman"/>
              </a:rPr>
              <a:t>Spotting</a:t>
            </a:r>
          </a:p>
          <a:p>
            <a:pPr marL="342900" marR="0" lvl="0" indent="-342900" algn="just">
              <a:spcBef>
                <a:spcPts val="0"/>
              </a:spcBef>
              <a:spcAft>
                <a:spcPts val="0"/>
              </a:spcAft>
              <a:buFont typeface="+mj-lt"/>
              <a:buAutoNum type="alphaLcPeriod"/>
              <a:tabLst>
                <a:tab pos="-628650" algn="l"/>
              </a:tabLst>
            </a:pPr>
            <a:r>
              <a:rPr lang="en-US" sz="1200" dirty="0">
                <a:effectLst/>
                <a:latin typeface="Times New Roman"/>
                <a:ea typeface="Calibri"/>
                <a:cs typeface="Times New Roman"/>
              </a:rPr>
              <a:t>Fading</a:t>
            </a:r>
          </a:p>
          <a:p>
            <a:pPr marL="342900" marR="0" lvl="0" indent="-342900" algn="just">
              <a:spcBef>
                <a:spcPts val="0"/>
              </a:spcBef>
              <a:spcAft>
                <a:spcPts val="0"/>
              </a:spcAft>
              <a:buFont typeface="+mj-lt"/>
              <a:buAutoNum type="alphaLcPeriod"/>
            </a:pPr>
            <a:endParaRPr lang="en-US" sz="1200" dirty="0">
              <a:effectLst/>
              <a:latin typeface="Times New Roman"/>
              <a:ea typeface="Calibri"/>
              <a:cs typeface="Times New Roman"/>
            </a:endParaRP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14</a:t>
            </a:fld>
            <a:endParaRPr lang="en-US"/>
          </a:p>
        </p:txBody>
      </p:sp>
    </p:spTree>
    <p:extLst>
      <p:ext uri="{BB962C8B-B14F-4D97-AF65-F5344CB8AC3E}">
        <p14:creationId xmlns:p14="http://schemas.microsoft.com/office/powerpoint/2010/main" val="20476210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Times New Roman" pitchFamily="18" charset="0"/>
                <a:ea typeface="ＭＳ Ｐゴシック" charset="0"/>
                <a:cs typeface="+mn-cs"/>
              </a:rPr>
              <a:t>Electrical fires create what class of fires?</a:t>
            </a:r>
          </a:p>
          <a:p>
            <a:pPr lvl="0"/>
            <a:r>
              <a:rPr kumimoji="1" lang="en-US" sz="1200" kern="1200" dirty="0">
                <a:solidFill>
                  <a:schemeClr val="tx1"/>
                </a:solidFill>
                <a:effectLst/>
                <a:latin typeface="Times New Roman" pitchFamily="18" charset="0"/>
                <a:ea typeface="ＭＳ Ｐゴシック" charset="0"/>
                <a:cs typeface="+mn-cs"/>
              </a:rPr>
              <a:t>Class A</a:t>
            </a:r>
          </a:p>
          <a:p>
            <a:pPr lvl="0"/>
            <a:r>
              <a:rPr kumimoji="1" lang="en-US" sz="1200" kern="1200" dirty="0">
                <a:solidFill>
                  <a:schemeClr val="tx1"/>
                </a:solidFill>
                <a:effectLst/>
                <a:latin typeface="Times New Roman" pitchFamily="18" charset="0"/>
                <a:ea typeface="ＭＳ Ｐゴシック" charset="0"/>
                <a:cs typeface="+mn-cs"/>
              </a:rPr>
              <a:t>Class B</a:t>
            </a:r>
          </a:p>
          <a:p>
            <a:pPr lvl="0"/>
            <a:r>
              <a:rPr kumimoji="1" lang="en-US" sz="1200" b="1" kern="1200" dirty="0">
                <a:solidFill>
                  <a:schemeClr val="tx1"/>
                </a:solidFill>
                <a:effectLst/>
                <a:latin typeface="Times New Roman" pitchFamily="18" charset="0"/>
                <a:ea typeface="ＭＳ Ｐゴシック" charset="0"/>
                <a:cs typeface="+mn-cs"/>
              </a:rPr>
              <a:t>Class C </a:t>
            </a:r>
            <a:r>
              <a:rPr kumimoji="1" lang="en-US" sz="1200" b="1" i="1" kern="1200" dirty="0">
                <a:solidFill>
                  <a:schemeClr val="tx1"/>
                </a:solidFill>
                <a:effectLst/>
                <a:latin typeface="Times New Roman" pitchFamily="18" charset="0"/>
                <a:ea typeface="ＭＳ Ｐゴシック" charset="0"/>
                <a:cs typeface="+mn-cs"/>
              </a:rPr>
              <a:t>(Facilities Management-CCM Review – Ed)</a:t>
            </a:r>
            <a:endParaRPr kumimoji="1" lang="en-US" sz="1200" kern="1200" dirty="0">
              <a:solidFill>
                <a:schemeClr val="tx1"/>
              </a:solidFill>
              <a:effectLst/>
              <a:latin typeface="Times New Roman" pitchFamily="18" charset="0"/>
              <a:ea typeface="ＭＳ Ｐゴシック" charset="0"/>
              <a:cs typeface="+mn-cs"/>
            </a:endParaRPr>
          </a:p>
          <a:p>
            <a:pPr lvl="0"/>
            <a:r>
              <a:rPr kumimoji="1" lang="en-US" sz="1200" kern="1200" dirty="0">
                <a:solidFill>
                  <a:schemeClr val="tx1"/>
                </a:solidFill>
                <a:effectLst/>
                <a:latin typeface="Times New Roman" pitchFamily="18" charset="0"/>
                <a:ea typeface="ＭＳ Ｐゴシック" charset="0"/>
                <a:cs typeface="+mn-cs"/>
              </a:rPr>
              <a:t>Class D</a:t>
            </a:r>
          </a:p>
          <a:p>
            <a:pPr lvl="0"/>
            <a:endParaRPr kumimoji="1" lang="en-US" sz="1200" kern="1200" dirty="0">
              <a:solidFill>
                <a:schemeClr val="tx1"/>
              </a:solidFill>
              <a:effectLst/>
              <a:latin typeface="Times New Roman" pitchFamily="18" charset="0"/>
              <a:ea typeface="ＭＳ Ｐゴシック" charset="0"/>
              <a:cs typeface="+mn-cs"/>
            </a:endParaRPr>
          </a:p>
          <a:p>
            <a:r>
              <a:rPr kumimoji="1" lang="en-US" sz="1200" kern="1200" dirty="0">
                <a:solidFill>
                  <a:schemeClr val="tx1"/>
                </a:solidFill>
                <a:effectLst/>
                <a:latin typeface="Times New Roman" pitchFamily="18" charset="0"/>
                <a:ea typeface="ＭＳ Ｐゴシック" charset="0"/>
                <a:cs typeface="+mn-cs"/>
              </a:rPr>
              <a:t>Flammable liquids such as grease, paint, and oil cause what type of fire?</a:t>
            </a:r>
          </a:p>
          <a:p>
            <a:pPr lvl="0"/>
            <a:r>
              <a:rPr kumimoji="1" lang="en-US" sz="1200" kern="1200" dirty="0">
                <a:solidFill>
                  <a:schemeClr val="tx1"/>
                </a:solidFill>
                <a:effectLst/>
                <a:latin typeface="Times New Roman" pitchFamily="18" charset="0"/>
                <a:ea typeface="ＭＳ Ｐゴシック" charset="0"/>
                <a:cs typeface="+mn-cs"/>
              </a:rPr>
              <a:t>Class A</a:t>
            </a:r>
          </a:p>
          <a:p>
            <a:pPr lvl="0"/>
            <a:r>
              <a:rPr kumimoji="1" lang="en-US" sz="1200" u="sng" kern="1200" dirty="0">
                <a:solidFill>
                  <a:schemeClr val="tx1"/>
                </a:solidFill>
                <a:effectLst/>
                <a:latin typeface="Times New Roman" pitchFamily="18" charset="0"/>
                <a:ea typeface="ＭＳ Ｐゴシック" charset="0"/>
                <a:cs typeface="+mn-cs"/>
              </a:rPr>
              <a:t>Class B</a:t>
            </a:r>
            <a:endParaRPr kumimoji="1" lang="en-US" sz="1200" kern="1200" dirty="0">
              <a:solidFill>
                <a:schemeClr val="tx1"/>
              </a:solidFill>
              <a:effectLst/>
              <a:latin typeface="Times New Roman" pitchFamily="18" charset="0"/>
              <a:ea typeface="ＭＳ Ｐゴシック" charset="0"/>
              <a:cs typeface="+mn-cs"/>
            </a:endParaRPr>
          </a:p>
          <a:p>
            <a:pPr lvl="0"/>
            <a:r>
              <a:rPr kumimoji="1" lang="en-US" sz="1200" kern="1200" dirty="0">
                <a:solidFill>
                  <a:schemeClr val="tx1"/>
                </a:solidFill>
                <a:effectLst/>
                <a:latin typeface="Times New Roman" pitchFamily="18" charset="0"/>
                <a:ea typeface="ＭＳ Ｐゴシック" charset="0"/>
                <a:cs typeface="+mn-cs"/>
              </a:rPr>
              <a:t>Class C</a:t>
            </a:r>
          </a:p>
          <a:p>
            <a:pPr lvl="0"/>
            <a:r>
              <a:rPr kumimoji="1" lang="en-US" sz="1200" kern="1200">
                <a:solidFill>
                  <a:schemeClr val="tx1"/>
                </a:solidFill>
                <a:effectLst/>
                <a:latin typeface="Times New Roman" pitchFamily="18" charset="0"/>
                <a:ea typeface="ＭＳ Ｐゴシック" charset="0"/>
                <a:cs typeface="+mn-cs"/>
              </a:rPr>
              <a:t>Class D</a:t>
            </a:r>
          </a:p>
          <a:p>
            <a:pPr lvl="0"/>
            <a:endParaRPr kumimoji="1" lang="en-US" sz="1200" kern="1200" dirty="0">
              <a:solidFill>
                <a:schemeClr val="tx1"/>
              </a:solidFill>
              <a:effectLst/>
              <a:latin typeface="Times New Roman" pitchFamily="18" charset="0"/>
              <a:ea typeface="ＭＳ Ｐゴシック" charset="0"/>
              <a:cs typeface="+mn-cs"/>
            </a:endParaRP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15</a:t>
            </a:fld>
            <a:endParaRPr lang="en-US"/>
          </a:p>
        </p:txBody>
      </p:sp>
    </p:spTree>
    <p:extLst>
      <p:ext uri="{BB962C8B-B14F-4D97-AF65-F5344CB8AC3E}">
        <p14:creationId xmlns:p14="http://schemas.microsoft.com/office/powerpoint/2010/main" val="25351003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Times New Roman" pitchFamily="18" charset="0"/>
                <a:ea typeface="ＭＳ Ｐゴシック" charset="0"/>
                <a:cs typeface="+mn-cs"/>
              </a:rPr>
              <a:t>Heat detectors react to absolute temperature, temperature change, or __________ to detect a fire.</a:t>
            </a:r>
          </a:p>
          <a:p>
            <a:pPr lvl="0"/>
            <a:r>
              <a:rPr kumimoji="1" lang="en-US" sz="1200" kern="1200" dirty="0">
                <a:solidFill>
                  <a:schemeClr val="tx1"/>
                </a:solidFill>
                <a:effectLst/>
                <a:latin typeface="Times New Roman" pitchFamily="18" charset="0"/>
                <a:ea typeface="ＭＳ Ｐゴシック" charset="0"/>
                <a:cs typeface="+mn-cs"/>
              </a:rPr>
              <a:t>Smoke particles</a:t>
            </a:r>
          </a:p>
          <a:p>
            <a:pPr lvl="0"/>
            <a:r>
              <a:rPr kumimoji="1" lang="en-US" sz="1200" kern="1200" dirty="0">
                <a:solidFill>
                  <a:schemeClr val="tx1"/>
                </a:solidFill>
                <a:effectLst/>
                <a:latin typeface="Times New Roman" pitchFamily="18" charset="0"/>
                <a:ea typeface="ＭＳ Ｐゴシック" charset="0"/>
                <a:cs typeface="+mn-cs"/>
              </a:rPr>
              <a:t>Change in air flow</a:t>
            </a:r>
          </a:p>
          <a:p>
            <a:pPr lvl="0"/>
            <a:r>
              <a:rPr kumimoji="1" lang="en-US" sz="1200" kern="1200" dirty="0">
                <a:solidFill>
                  <a:schemeClr val="tx1"/>
                </a:solidFill>
                <a:effectLst/>
                <a:latin typeface="Times New Roman" pitchFamily="18" charset="0"/>
                <a:ea typeface="ＭＳ Ｐゴシック" charset="0"/>
                <a:cs typeface="+mn-cs"/>
              </a:rPr>
              <a:t>Dust build-up </a:t>
            </a:r>
          </a:p>
          <a:p>
            <a:pPr lvl="0"/>
            <a:r>
              <a:rPr kumimoji="1" lang="en-US" sz="1200" b="1" kern="1200" dirty="0">
                <a:solidFill>
                  <a:schemeClr val="tx1"/>
                </a:solidFill>
                <a:effectLst/>
                <a:latin typeface="Times New Roman" pitchFamily="18" charset="0"/>
                <a:ea typeface="ＭＳ Ｐゴシック" charset="0"/>
                <a:cs typeface="+mn-cs"/>
              </a:rPr>
              <a:t>A combination of absolute temperature and temperature change </a:t>
            </a:r>
            <a:r>
              <a:rPr kumimoji="1" lang="en-US" sz="1200" b="1" i="1" kern="1200" dirty="0">
                <a:solidFill>
                  <a:schemeClr val="tx1"/>
                </a:solidFill>
                <a:effectLst/>
                <a:latin typeface="Times New Roman" pitchFamily="18" charset="0"/>
                <a:ea typeface="ＭＳ Ｐゴシック" charset="0"/>
                <a:cs typeface="+mn-cs"/>
              </a:rPr>
              <a:t>(Facilities Management-CCM Review – Ed) </a:t>
            </a:r>
            <a:endParaRPr kumimoji="1" lang="en-US" sz="1200" kern="1200" dirty="0">
              <a:solidFill>
                <a:schemeClr val="tx1"/>
              </a:solidFill>
              <a:effectLst/>
              <a:latin typeface="Times New Roman" pitchFamily="18" charset="0"/>
              <a:ea typeface="ＭＳ Ｐゴシック" charset="0"/>
              <a:cs typeface="+mn-cs"/>
            </a:endParaRP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16</a:t>
            </a:fld>
            <a:endParaRPr lang="en-US"/>
          </a:p>
        </p:txBody>
      </p:sp>
    </p:spTree>
    <p:extLst>
      <p:ext uri="{BB962C8B-B14F-4D97-AF65-F5344CB8AC3E}">
        <p14:creationId xmlns:p14="http://schemas.microsoft.com/office/powerpoint/2010/main" val="21654349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spcBef>
                <a:spcPts val="0"/>
              </a:spcBef>
              <a:spcAft>
                <a:spcPts val="0"/>
              </a:spcAft>
            </a:pPr>
            <a:r>
              <a:rPr lang="en-US" sz="1200" dirty="0">
                <a:effectLst/>
                <a:latin typeface="Times New Roman"/>
                <a:ea typeface="Calibri"/>
                <a:cs typeface="Times New Roman"/>
              </a:rPr>
              <a:t>Which is necessary for an exemplary housekeeping plan?</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It should be designed by an ad hoc club committee</a:t>
            </a:r>
          </a:p>
          <a:p>
            <a:pPr marL="342900" marR="0" lvl="0" indent="-342900" algn="just">
              <a:spcBef>
                <a:spcPts val="0"/>
              </a:spcBef>
              <a:spcAft>
                <a:spcPts val="0"/>
              </a:spcAft>
              <a:buFont typeface="+mj-lt"/>
              <a:buAutoNum type="alphaLcPeriod"/>
            </a:pPr>
            <a:r>
              <a:rPr lang="en-US" sz="1200" b="1" dirty="0">
                <a:effectLst/>
                <a:latin typeface="Times New Roman"/>
                <a:ea typeface="Calibri"/>
                <a:cs typeface="Times New Roman"/>
              </a:rPr>
              <a:t>Benchmarks must be established for all club areas  </a:t>
            </a:r>
            <a:r>
              <a:rPr lang="en-US" sz="1200" b="1" i="1" dirty="0">
                <a:effectLst/>
                <a:latin typeface="Times New Roman"/>
                <a:ea typeface="Calibri"/>
                <a:cs typeface="Times New Roman"/>
              </a:rPr>
              <a:t>(Facility Chap. in CMAA Text)</a:t>
            </a:r>
            <a:endParaRPr lang="en-US" sz="1200" dirty="0">
              <a:effectLst/>
              <a:latin typeface="Times New Roman"/>
              <a:ea typeface="Calibri"/>
              <a:cs typeface="Times New Roman"/>
            </a:endParaRP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The local department of health regulations dictate exemplary requirements</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A cross-functional team should evaluate cleanliness</a:t>
            </a:r>
          </a:p>
          <a:p>
            <a:pPr marL="342900" marR="0" lvl="0" indent="-342900" algn="just">
              <a:spcBef>
                <a:spcPts val="0"/>
              </a:spcBef>
              <a:spcAft>
                <a:spcPts val="0"/>
              </a:spcAft>
              <a:buFont typeface="+mj-lt"/>
              <a:buAutoNum type="alphaLcPeriod"/>
            </a:pPr>
            <a:endParaRPr lang="en-US" sz="1200" dirty="0">
              <a:effectLst/>
              <a:latin typeface="Times New Roman"/>
              <a:ea typeface="Calibri"/>
              <a:cs typeface="Times New Roman"/>
            </a:endParaRPr>
          </a:p>
          <a:p>
            <a:pPr lvl="1"/>
            <a:r>
              <a:rPr lang="en-US" sz="2400" dirty="0"/>
              <a:t>PRACTICE QUESTION</a:t>
            </a:r>
          </a:p>
          <a:p>
            <a:pPr lvl="1"/>
            <a:r>
              <a:rPr lang="en-US" sz="2400" dirty="0"/>
              <a:t>A complete benchmark includes</a:t>
            </a:r>
          </a:p>
          <a:p>
            <a:pPr lvl="2"/>
            <a:r>
              <a:rPr lang="en-US" sz="2000" dirty="0"/>
              <a:t>Frequency schedule (how often)</a:t>
            </a:r>
          </a:p>
          <a:p>
            <a:pPr lvl="2"/>
            <a:r>
              <a:rPr lang="en-US" sz="2000" dirty="0"/>
              <a:t>Performance standard (what is to be done)</a:t>
            </a:r>
          </a:p>
          <a:p>
            <a:pPr lvl="2"/>
            <a:r>
              <a:rPr lang="en-US" sz="2000" dirty="0"/>
              <a:t>Productivity standard (how many are to be done)</a:t>
            </a:r>
          </a:p>
          <a:p>
            <a:pPr lvl="2"/>
            <a:r>
              <a:rPr lang="en-US" sz="2000" b="1" dirty="0"/>
              <a:t>All of the answers are correct</a:t>
            </a:r>
          </a:p>
          <a:p>
            <a:pPr marL="0" marR="0" lvl="0" indent="0" algn="just">
              <a:spcBef>
                <a:spcPts val="0"/>
              </a:spcBef>
              <a:spcAft>
                <a:spcPts val="0"/>
              </a:spcAft>
              <a:buFont typeface="+mj-lt"/>
              <a:buNone/>
            </a:pPr>
            <a:endParaRPr lang="en-US" sz="1200" dirty="0">
              <a:effectLst/>
              <a:latin typeface="Times New Roman"/>
              <a:ea typeface="Calibri"/>
              <a:cs typeface="Times New Roman"/>
            </a:endParaRPr>
          </a:p>
          <a:p>
            <a:pPr lvl="0"/>
            <a:r>
              <a:rPr kumimoji="1" lang="en-US" sz="1200" kern="1200" dirty="0">
                <a:solidFill>
                  <a:schemeClr val="tx1"/>
                </a:solidFill>
                <a:effectLst/>
                <a:latin typeface="Times New Roman" pitchFamily="18" charset="0"/>
                <a:ea typeface="ＭＳ Ｐゴシック" charset="0"/>
                <a:cs typeface="+mn-cs"/>
              </a:rPr>
              <a:t>PRACTICE QUESTION</a:t>
            </a:r>
          </a:p>
          <a:p>
            <a:pPr lvl="0"/>
            <a:r>
              <a:rPr kumimoji="1" lang="en-US" sz="1200" kern="1200" dirty="0">
                <a:solidFill>
                  <a:schemeClr val="tx1"/>
                </a:solidFill>
                <a:effectLst/>
                <a:latin typeface="Times New Roman" pitchFamily="18" charset="0"/>
                <a:ea typeface="ＭＳ Ｐゴシック" charset="0"/>
                <a:cs typeface="+mn-cs"/>
              </a:rPr>
              <a:t>In most clubs, the housekeeping department has very limited cleaning responsibilities in: 12</a:t>
            </a:r>
          </a:p>
          <a:p>
            <a:r>
              <a:rPr kumimoji="1" lang="en-US" sz="1200" kern="1200" dirty="0">
                <a:solidFill>
                  <a:schemeClr val="tx1"/>
                </a:solidFill>
                <a:effectLst/>
                <a:latin typeface="Times New Roman" pitchFamily="18" charset="0"/>
                <a:ea typeface="ＭＳ Ｐゴシック" charset="0"/>
                <a:cs typeface="+mn-cs"/>
              </a:rPr>
              <a:t>A)	public rooms such as lobbies</a:t>
            </a:r>
          </a:p>
          <a:p>
            <a:r>
              <a:rPr kumimoji="1" lang="en-US" sz="1200" kern="1200" dirty="0">
                <a:solidFill>
                  <a:schemeClr val="tx1"/>
                </a:solidFill>
                <a:effectLst/>
                <a:latin typeface="Times New Roman" pitchFamily="18" charset="0"/>
                <a:ea typeface="ＭＳ Ｐゴシック" charset="0"/>
                <a:cs typeface="+mn-cs"/>
              </a:rPr>
              <a:t>B)	exercise rooms</a:t>
            </a:r>
          </a:p>
          <a:p>
            <a:r>
              <a:rPr kumimoji="1" lang="en-US" sz="1200" kern="1200" dirty="0">
                <a:solidFill>
                  <a:schemeClr val="tx1"/>
                </a:solidFill>
                <a:effectLst/>
                <a:latin typeface="Times New Roman" pitchFamily="18" charset="0"/>
                <a:ea typeface="ＭＳ Ｐゴシック" charset="0"/>
                <a:cs typeface="+mn-cs"/>
              </a:rPr>
              <a:t>C)	</a:t>
            </a:r>
            <a:r>
              <a:rPr kumimoji="1" lang="en-US" sz="1200" u="sng" kern="1200" dirty="0">
                <a:solidFill>
                  <a:schemeClr val="tx1"/>
                </a:solidFill>
                <a:effectLst/>
                <a:latin typeface="Times New Roman" pitchFamily="18" charset="0"/>
                <a:ea typeface="ＭＳ Ｐゴシック" charset="0"/>
                <a:cs typeface="+mn-cs"/>
              </a:rPr>
              <a:t>kitchen areas</a:t>
            </a:r>
            <a:endParaRPr kumimoji="1" lang="en-US" sz="1200" kern="1200" dirty="0">
              <a:solidFill>
                <a:schemeClr val="tx1"/>
              </a:solidFill>
              <a:effectLst/>
              <a:latin typeface="Times New Roman" pitchFamily="18" charset="0"/>
              <a:ea typeface="ＭＳ Ｐゴシック" charset="0"/>
              <a:cs typeface="+mn-cs"/>
            </a:endParaRPr>
          </a:p>
          <a:p>
            <a:r>
              <a:rPr kumimoji="1" lang="en-US" sz="1200" kern="1200" dirty="0">
                <a:solidFill>
                  <a:schemeClr val="tx1"/>
                </a:solidFill>
                <a:effectLst/>
                <a:latin typeface="Times New Roman" pitchFamily="18" charset="0"/>
                <a:ea typeface="ＭＳ Ｐゴシック" charset="0"/>
                <a:cs typeface="+mn-cs"/>
              </a:rPr>
              <a:t>D)	management offices</a:t>
            </a:r>
          </a:p>
          <a:p>
            <a:pPr marL="0" marR="0" lvl="0" indent="0" algn="just">
              <a:spcBef>
                <a:spcPts val="0"/>
              </a:spcBef>
              <a:spcAft>
                <a:spcPts val="0"/>
              </a:spcAft>
              <a:buFont typeface="+mj-lt"/>
              <a:buNone/>
            </a:pPr>
            <a:endParaRPr lang="en-US" sz="1200" dirty="0">
              <a:effectLst/>
              <a:latin typeface="Times New Roman"/>
              <a:ea typeface="Calibri"/>
              <a:cs typeface="Times New Roman"/>
            </a:endParaRP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17</a:t>
            </a:fld>
            <a:endParaRPr lang="en-US"/>
          </a:p>
        </p:txBody>
      </p:sp>
    </p:spTree>
    <p:extLst>
      <p:ext uri="{BB962C8B-B14F-4D97-AF65-F5344CB8AC3E}">
        <p14:creationId xmlns:p14="http://schemas.microsoft.com/office/powerpoint/2010/main" val="3725165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spcBef>
                <a:spcPts val="0"/>
              </a:spcBef>
              <a:spcAft>
                <a:spcPts val="0"/>
              </a:spcAft>
            </a:pPr>
            <a:r>
              <a:rPr lang="en-US" sz="1200" dirty="0">
                <a:effectLst/>
                <a:latin typeface="Times New Roman"/>
                <a:ea typeface="Calibri"/>
                <a:cs typeface="Times New Roman"/>
              </a:rPr>
              <a:t>What is the primary problem with excessively high inventory levels of housekeeping supplies?</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They take up storage space</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They create a potential for employee theft</a:t>
            </a:r>
          </a:p>
          <a:p>
            <a:pPr marL="342900" marR="0" lvl="0" indent="-342900" algn="just">
              <a:spcBef>
                <a:spcPts val="0"/>
              </a:spcBef>
              <a:spcAft>
                <a:spcPts val="0"/>
              </a:spcAft>
              <a:buFont typeface="+mj-lt"/>
              <a:buAutoNum type="alphaLcPeriod"/>
            </a:pPr>
            <a:r>
              <a:rPr lang="en-US" sz="1200" b="1" dirty="0">
                <a:effectLst/>
                <a:latin typeface="Times New Roman"/>
                <a:ea typeface="Calibri"/>
                <a:cs typeface="Times New Roman"/>
              </a:rPr>
              <a:t>Cash is tied up in inventory </a:t>
            </a:r>
            <a:r>
              <a:rPr lang="en-US" sz="1200" b="1" i="1" dirty="0">
                <a:effectLst/>
                <a:latin typeface="Times New Roman"/>
                <a:ea typeface="Calibri"/>
                <a:cs typeface="Times New Roman"/>
              </a:rPr>
              <a:t>(Facilities Management-CCM Review – Ed)</a:t>
            </a:r>
            <a:endParaRPr lang="en-US" sz="1200" dirty="0">
              <a:effectLst/>
              <a:latin typeface="Times New Roman"/>
              <a:ea typeface="Calibri"/>
              <a:cs typeface="Times New Roman"/>
            </a:endParaRP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Excessive recording keeping requirements</a:t>
            </a: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19</a:t>
            </a:fld>
            <a:endParaRPr lang="en-US"/>
          </a:p>
        </p:txBody>
      </p:sp>
    </p:spTree>
    <p:extLst>
      <p:ext uri="{BB962C8B-B14F-4D97-AF65-F5344CB8AC3E}">
        <p14:creationId xmlns:p14="http://schemas.microsoft.com/office/powerpoint/2010/main" val="35902533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spcBef>
                <a:spcPts val="0"/>
              </a:spcBef>
              <a:spcAft>
                <a:spcPts val="0"/>
              </a:spcAft>
            </a:pPr>
            <a:r>
              <a:rPr lang="en-US" sz="1200" dirty="0">
                <a:effectLst/>
                <a:latin typeface="Times New Roman"/>
                <a:ea typeface="Calibri"/>
                <a:cs typeface="Times New Roman"/>
              </a:rPr>
              <a:t>Which type of cleaning would be classified as “deep cleaning?”</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Work done weekly</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Cleaning tasks incorporated into standard work procedures </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Work done by outside vendors</a:t>
            </a:r>
          </a:p>
          <a:p>
            <a:pPr marL="342900" marR="0" lvl="0" indent="-342900" algn="just">
              <a:spcBef>
                <a:spcPts val="0"/>
              </a:spcBef>
              <a:spcAft>
                <a:spcPts val="0"/>
              </a:spcAft>
              <a:buFont typeface="+mj-lt"/>
              <a:buAutoNum type="alphaLcPeriod"/>
              <a:tabLst>
                <a:tab pos="-857250" algn="l"/>
                <a:tab pos="765810" algn="l"/>
              </a:tabLst>
            </a:pPr>
            <a:r>
              <a:rPr lang="en-US" sz="1200" b="1" dirty="0">
                <a:effectLst/>
                <a:latin typeface="Times New Roman"/>
                <a:ea typeface="Calibri"/>
                <a:cs typeface="Times New Roman"/>
              </a:rPr>
              <a:t>Cleaning after extensive repair work </a:t>
            </a:r>
            <a:r>
              <a:rPr lang="en-US" sz="1200" b="1" i="1" dirty="0">
                <a:effectLst/>
                <a:latin typeface="Times New Roman"/>
                <a:ea typeface="Calibri"/>
                <a:cs typeface="Times New Roman"/>
              </a:rPr>
              <a:t>(Facilities Management-CCM Review – Ed)</a:t>
            </a:r>
          </a:p>
          <a:p>
            <a:pPr marL="342900" marR="0" lvl="0" indent="-342900" algn="just">
              <a:spcBef>
                <a:spcPts val="0"/>
              </a:spcBef>
              <a:spcAft>
                <a:spcPts val="0"/>
              </a:spcAft>
              <a:buFont typeface="+mj-lt"/>
              <a:buAutoNum type="alphaLcPeriod"/>
              <a:tabLst>
                <a:tab pos="-857250" algn="l"/>
                <a:tab pos="765810" algn="l"/>
              </a:tabLst>
            </a:pPr>
            <a:endParaRPr lang="en-US" sz="1200" b="1" i="1" dirty="0">
              <a:effectLst/>
              <a:latin typeface="Times New Roman"/>
              <a:ea typeface="Calibri"/>
              <a:cs typeface="Times New Roman"/>
            </a:endParaRPr>
          </a:p>
          <a:p>
            <a:pPr marL="0" marR="0" algn="just">
              <a:spcBef>
                <a:spcPts val="0"/>
              </a:spcBef>
              <a:spcAft>
                <a:spcPts val="0"/>
              </a:spcAft>
            </a:pPr>
            <a:r>
              <a:rPr lang="en-US" sz="1200" dirty="0">
                <a:effectLst/>
                <a:latin typeface="Times New Roman"/>
                <a:ea typeface="Calibri"/>
                <a:cs typeface="Times New Roman"/>
              </a:rPr>
              <a:t>Items that should be cleaned or maintained on a monthly basis are usually:</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Not included on daily or weekly inspection checklists.</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The responsibility of the maintenance department.</a:t>
            </a:r>
          </a:p>
          <a:p>
            <a:pPr marL="342900" marR="0" lvl="0" indent="-342900" algn="just">
              <a:spcBef>
                <a:spcPts val="0"/>
              </a:spcBef>
              <a:spcAft>
                <a:spcPts val="0"/>
              </a:spcAft>
              <a:buFont typeface="+mj-lt"/>
              <a:buAutoNum type="alphaLcPeriod"/>
            </a:pPr>
            <a:r>
              <a:rPr lang="en-US" sz="1200" u="sng" dirty="0">
                <a:effectLst/>
                <a:latin typeface="Times New Roman"/>
                <a:ea typeface="Calibri"/>
                <a:cs typeface="Times New Roman"/>
              </a:rPr>
              <a:t>Part of the housekeeping department’s deep-cleaning program. </a:t>
            </a:r>
            <a:endParaRPr lang="en-US" sz="1200" dirty="0">
              <a:effectLst/>
              <a:latin typeface="Times New Roman"/>
              <a:ea typeface="Calibri"/>
              <a:cs typeface="Times New Roman"/>
            </a:endParaRP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Attended to only when staffing levels permit.</a:t>
            </a:r>
          </a:p>
          <a:p>
            <a:pPr marL="342900" marR="0" lvl="0" indent="-342900" algn="just">
              <a:spcBef>
                <a:spcPts val="0"/>
              </a:spcBef>
              <a:spcAft>
                <a:spcPts val="0"/>
              </a:spcAft>
              <a:buFont typeface="+mj-lt"/>
              <a:buAutoNum type="alphaLcPeriod"/>
              <a:tabLst>
                <a:tab pos="-857250" algn="l"/>
                <a:tab pos="765810" algn="l"/>
              </a:tabLst>
            </a:pPr>
            <a:endParaRPr lang="en-US" sz="1200" b="1" i="1" dirty="0">
              <a:effectLst/>
              <a:latin typeface="Times New Roman"/>
              <a:ea typeface="Calibri"/>
              <a:cs typeface="Times New Roman"/>
            </a:endParaRPr>
          </a:p>
          <a:p>
            <a:pPr marL="342900" marR="0" lvl="0" indent="-342900" algn="just">
              <a:spcBef>
                <a:spcPts val="0"/>
              </a:spcBef>
              <a:spcAft>
                <a:spcPts val="0"/>
              </a:spcAft>
              <a:buFont typeface="+mj-lt"/>
              <a:buAutoNum type="alphaLcPeriod"/>
              <a:tabLst>
                <a:tab pos="-857250" algn="l"/>
                <a:tab pos="765810" algn="l"/>
              </a:tabLst>
            </a:pPr>
            <a:endParaRPr lang="en-US" sz="1200" b="1" i="1" dirty="0">
              <a:effectLst/>
              <a:latin typeface="Times New Roman"/>
              <a:ea typeface="Calibri"/>
              <a:cs typeface="Times New Roman"/>
            </a:endParaRPr>
          </a:p>
          <a:p>
            <a:pPr marL="0" marR="0" algn="just">
              <a:spcBef>
                <a:spcPts val="0"/>
              </a:spcBef>
              <a:spcAft>
                <a:spcPts val="0"/>
              </a:spcAft>
              <a:tabLst>
                <a:tab pos="-628650" algn="l"/>
              </a:tabLst>
            </a:pPr>
            <a:r>
              <a:rPr lang="en-US" sz="1200" dirty="0">
                <a:effectLst/>
                <a:latin typeface="Times New Roman"/>
                <a:ea typeface="Calibri"/>
                <a:cs typeface="Times New Roman"/>
              </a:rPr>
              <a:t>Which planning tool helps the Executive Housekeeper identify how often equipment in a particular club area must be cleaned or maintained?</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Inventory pars</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Area inventory lists</a:t>
            </a:r>
          </a:p>
          <a:p>
            <a:pPr marL="342900" marR="0" lvl="0" indent="-342900" algn="just">
              <a:spcBef>
                <a:spcPts val="0"/>
              </a:spcBef>
              <a:spcAft>
                <a:spcPts val="0"/>
              </a:spcAft>
              <a:buFont typeface="+mj-lt"/>
              <a:buAutoNum type="alphaLcPeriod"/>
            </a:pPr>
            <a:r>
              <a:rPr lang="en-US" sz="1200" u="sng" dirty="0">
                <a:effectLst/>
                <a:latin typeface="Times New Roman"/>
                <a:ea typeface="Calibri"/>
                <a:cs typeface="Times New Roman"/>
              </a:rPr>
              <a:t>Frequency schedules</a:t>
            </a:r>
            <a:endParaRPr lang="en-US" sz="1200" dirty="0">
              <a:effectLst/>
              <a:latin typeface="Times New Roman"/>
              <a:ea typeface="Calibri"/>
              <a:cs typeface="Times New Roman"/>
            </a:endParaRP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Productivity standards</a:t>
            </a:r>
          </a:p>
          <a:p>
            <a:pPr marL="342900" marR="0" lvl="0" indent="-342900" algn="just">
              <a:spcBef>
                <a:spcPts val="0"/>
              </a:spcBef>
              <a:spcAft>
                <a:spcPts val="0"/>
              </a:spcAft>
              <a:buFont typeface="+mj-lt"/>
              <a:buAutoNum type="alphaLcPeriod"/>
              <a:tabLst>
                <a:tab pos="-857250" algn="l"/>
                <a:tab pos="765810" algn="l"/>
              </a:tabLst>
            </a:pPr>
            <a:endParaRPr lang="en-US" sz="1200" dirty="0">
              <a:effectLst/>
              <a:latin typeface="Times New Roman"/>
              <a:ea typeface="Calibri"/>
              <a:cs typeface="Times New Roman"/>
            </a:endParaRP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20</a:t>
            </a:fld>
            <a:endParaRPr lang="en-US"/>
          </a:p>
        </p:txBody>
      </p:sp>
    </p:spTree>
    <p:extLst>
      <p:ext uri="{BB962C8B-B14F-4D97-AF65-F5344CB8AC3E}">
        <p14:creationId xmlns:p14="http://schemas.microsoft.com/office/powerpoint/2010/main" val="42571251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spcBef>
                <a:spcPts val="0"/>
              </a:spcBef>
              <a:spcAft>
                <a:spcPts val="0"/>
              </a:spcAft>
            </a:pPr>
            <a:r>
              <a:rPr lang="en-US" sz="1200" dirty="0">
                <a:effectLst/>
                <a:latin typeface="Times New Roman"/>
                <a:ea typeface="Calibri"/>
                <a:cs typeface="Times New Roman"/>
              </a:rPr>
              <a:t>In a club with lodging facilities, the maintenance department has scheduled room 222 for extensive repair work. The Executive Housekeeper should make every effort to:</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Personally inspect the room after the work is completed.</a:t>
            </a:r>
          </a:p>
          <a:p>
            <a:pPr marL="342900" marR="0" lvl="0" indent="-342900" algn="just">
              <a:spcBef>
                <a:spcPts val="0"/>
              </a:spcBef>
              <a:spcAft>
                <a:spcPts val="0"/>
              </a:spcAft>
              <a:buFont typeface="+mj-lt"/>
              <a:buAutoNum type="alphaLcPeriod"/>
            </a:pPr>
            <a:r>
              <a:rPr lang="en-US" sz="1200" u="sng" dirty="0">
                <a:effectLst/>
                <a:latin typeface="Times New Roman"/>
                <a:ea typeface="Calibri"/>
                <a:cs typeface="Times New Roman"/>
              </a:rPr>
              <a:t>Schedule room 222 for deep cleaning immediately after the repair work is done.</a:t>
            </a:r>
            <a:endParaRPr lang="en-US" sz="1200" dirty="0">
              <a:effectLst/>
              <a:latin typeface="Times New Roman"/>
              <a:ea typeface="Calibri"/>
              <a:cs typeface="Times New Roman"/>
            </a:endParaRP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Remind the Chief Engineer that maintenance is responsible for leaving the room in a spotless condition.</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Ensure that needed repairs to adjacent rooms are completed at the same time.</a:t>
            </a: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21</a:t>
            </a:fld>
            <a:endParaRPr lang="en-US"/>
          </a:p>
        </p:txBody>
      </p:sp>
    </p:spTree>
    <p:extLst>
      <p:ext uri="{BB962C8B-B14F-4D97-AF65-F5344CB8AC3E}">
        <p14:creationId xmlns:p14="http://schemas.microsoft.com/office/powerpoint/2010/main" val="14749264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spcBef>
                <a:spcPts val="0"/>
              </a:spcBef>
              <a:spcAft>
                <a:spcPts val="0"/>
              </a:spcAft>
            </a:pPr>
            <a:r>
              <a:rPr lang="en-US" sz="1200" dirty="0">
                <a:effectLst/>
                <a:latin typeface="Times New Roman"/>
                <a:ea typeface="Calibri"/>
                <a:cs typeface="Times New Roman"/>
              </a:rPr>
              <a:t>Which statement is </a:t>
            </a:r>
            <a:r>
              <a:rPr lang="en-US" sz="1200" i="1" u="sng" dirty="0">
                <a:effectLst/>
                <a:latin typeface="Times New Roman"/>
                <a:ea typeface="Calibri"/>
                <a:cs typeface="Times New Roman"/>
              </a:rPr>
              <a:t>true</a:t>
            </a:r>
            <a:r>
              <a:rPr lang="en-US" sz="1200" dirty="0">
                <a:effectLst/>
                <a:latin typeface="Times New Roman"/>
                <a:ea typeface="Calibri"/>
                <a:cs typeface="Times New Roman"/>
              </a:rPr>
              <a:t>?</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To determine realistic productivity standards, an Executive Housekeeper should conduct time and motion studies on all tasks used to clean and maintain items on an inventory list.</a:t>
            </a:r>
          </a:p>
          <a:p>
            <a:pPr marL="342900" marR="0" lvl="0" indent="-342900" algn="just">
              <a:spcBef>
                <a:spcPts val="0"/>
              </a:spcBef>
              <a:spcAft>
                <a:spcPts val="0"/>
              </a:spcAft>
              <a:buFont typeface="+mj-lt"/>
              <a:buAutoNum type="alphaLcPeriod"/>
            </a:pPr>
            <a:r>
              <a:rPr lang="en-US" sz="1200" u="sng" dirty="0">
                <a:effectLst/>
                <a:latin typeface="Times New Roman"/>
                <a:ea typeface="Calibri"/>
                <a:cs typeface="Times New Roman"/>
              </a:rPr>
              <a:t>Before determining the number of guestrooms that a room attendant should be expected to clean during a work shift, the Executive Housekeeper must first establish performance standards for guestroom cleaning.</a:t>
            </a:r>
            <a:endParaRPr lang="en-US" sz="1200" dirty="0">
              <a:effectLst/>
              <a:latin typeface="Times New Roman"/>
              <a:ea typeface="Calibri"/>
              <a:cs typeface="Times New Roman"/>
            </a:endParaRP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A calendar plan for deep cleaning guestrooms should schedule the majority of work for periods of high occupancy.</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Productivity standards for guestroom cleaning are uniform throughout the lodging and club industry.</a:t>
            </a: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22</a:t>
            </a:fld>
            <a:endParaRPr lang="en-US"/>
          </a:p>
        </p:txBody>
      </p:sp>
    </p:spTree>
    <p:extLst>
      <p:ext uri="{BB962C8B-B14F-4D97-AF65-F5344CB8AC3E}">
        <p14:creationId xmlns:p14="http://schemas.microsoft.com/office/powerpoint/2010/main" val="14323726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spcBef>
                <a:spcPts val="0"/>
              </a:spcBef>
              <a:spcAft>
                <a:spcPts val="0"/>
              </a:spcAft>
              <a:tabLst>
                <a:tab pos="457200" algn="l"/>
              </a:tabLst>
            </a:pPr>
            <a:r>
              <a:rPr lang="en-US" sz="1200" dirty="0">
                <a:effectLst/>
                <a:latin typeface="Times New Roman"/>
                <a:ea typeface="Calibri"/>
                <a:cs typeface="Times New Roman"/>
              </a:rPr>
              <a:t>Which planning tool helps the Executive Housekeeper to determine how long it should take an employee to perform assigned tasks according to the department’s performance standards?</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Job lists</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Job specifications </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Job breakdowns</a:t>
            </a:r>
          </a:p>
          <a:p>
            <a:pPr marL="342900" marR="0" lvl="0" indent="-342900" algn="just">
              <a:spcBef>
                <a:spcPts val="0"/>
              </a:spcBef>
              <a:spcAft>
                <a:spcPts val="0"/>
              </a:spcAft>
              <a:buFont typeface="+mj-lt"/>
              <a:buAutoNum type="alphaLcPeriod"/>
            </a:pPr>
            <a:r>
              <a:rPr lang="en-US" sz="1200" u="sng" dirty="0">
                <a:effectLst/>
                <a:latin typeface="Times New Roman"/>
                <a:ea typeface="Calibri"/>
                <a:cs typeface="Times New Roman"/>
              </a:rPr>
              <a:t>Productivity standards</a:t>
            </a:r>
          </a:p>
          <a:p>
            <a:pPr marL="342900" marR="0" lvl="0" indent="-342900" algn="just">
              <a:spcBef>
                <a:spcPts val="0"/>
              </a:spcBef>
              <a:spcAft>
                <a:spcPts val="0"/>
              </a:spcAft>
              <a:buFont typeface="+mj-lt"/>
              <a:buAutoNum type="alphaLcPeriod"/>
            </a:pPr>
            <a:endParaRPr lang="en-US" sz="1200" u="sng" dirty="0">
              <a:effectLst/>
              <a:latin typeface="Times New Roman"/>
              <a:ea typeface="Calibri"/>
              <a:cs typeface="Times New Roman"/>
            </a:endParaRPr>
          </a:p>
          <a:p>
            <a:pPr marL="0" marR="0" algn="just">
              <a:spcBef>
                <a:spcPts val="0"/>
              </a:spcBef>
              <a:spcAft>
                <a:spcPts val="0"/>
              </a:spcAft>
            </a:pPr>
            <a:r>
              <a:rPr lang="en-US" sz="1200" dirty="0">
                <a:effectLst/>
                <a:latin typeface="Times New Roman"/>
                <a:ea typeface="Calibri"/>
                <a:cs typeface="Times New Roman"/>
              </a:rPr>
              <a:t>In a club with lodging facilities, if the time available for guestroom cleaning during a work shift is 6 hours and 40 minutes and, if a room attendant is expected to clean 16 guestrooms per shift, each room attendant is expected to clean one guestroom in:</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15 minutes</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20 minutes</a:t>
            </a:r>
          </a:p>
          <a:p>
            <a:pPr marL="342900" marR="0" lvl="0" indent="-342900" algn="just">
              <a:spcBef>
                <a:spcPts val="0"/>
              </a:spcBef>
              <a:spcAft>
                <a:spcPts val="0"/>
              </a:spcAft>
              <a:buFont typeface="+mj-lt"/>
              <a:buAutoNum type="alphaLcPeriod"/>
            </a:pPr>
            <a:r>
              <a:rPr lang="en-US" sz="1200" u="sng" dirty="0">
                <a:effectLst/>
                <a:latin typeface="Times New Roman"/>
                <a:ea typeface="Calibri"/>
                <a:cs typeface="Times New Roman"/>
              </a:rPr>
              <a:t>25 minutes</a:t>
            </a:r>
            <a:endParaRPr lang="en-US" sz="1200" dirty="0">
              <a:effectLst/>
              <a:latin typeface="Times New Roman"/>
              <a:ea typeface="Calibri"/>
              <a:cs typeface="Times New Roman"/>
            </a:endParaRP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30 minutes</a:t>
            </a:r>
          </a:p>
          <a:p>
            <a:pPr marL="342900" marR="0" lvl="0" indent="-342900" algn="just">
              <a:spcBef>
                <a:spcPts val="0"/>
              </a:spcBef>
              <a:spcAft>
                <a:spcPts val="0"/>
              </a:spcAft>
              <a:buFont typeface="+mj-lt"/>
              <a:buAutoNum type="alphaLcPeriod"/>
            </a:pPr>
            <a:endParaRPr lang="en-US" sz="1200" dirty="0">
              <a:effectLst/>
              <a:latin typeface="Times New Roman"/>
              <a:ea typeface="Calibri"/>
              <a:cs typeface="Times New Roman"/>
            </a:endParaRP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23</a:t>
            </a:fld>
            <a:endParaRPr lang="en-US"/>
          </a:p>
        </p:txBody>
      </p:sp>
    </p:spTree>
    <p:extLst>
      <p:ext uri="{BB962C8B-B14F-4D97-AF65-F5344CB8AC3E}">
        <p14:creationId xmlns:p14="http://schemas.microsoft.com/office/powerpoint/2010/main" val="8295245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spcBef>
                <a:spcPts val="0"/>
              </a:spcBef>
              <a:spcAft>
                <a:spcPts val="0"/>
              </a:spcAft>
            </a:pPr>
            <a:r>
              <a:rPr lang="en-US" sz="1200" dirty="0">
                <a:effectLst/>
                <a:latin typeface="Times New Roman"/>
                <a:ea typeface="Calibri"/>
                <a:cs typeface="Times New Roman"/>
              </a:rPr>
              <a:t>After the last two functions held in the club's main banquet room, the banquet set-up staff dragged tables across the floor, and ground dirt and food into the carpeting. Spot-cleaning the carpet kept the housekeeping's night crew from attending to routine cleaning responsibilities. The most appropriate action for the Executive Housekeeper would be to:</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Schedule extra staff on nights when banquet rooms are in use.</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Write a memo to the General Manager complaining about the banquet set-up staff.</a:t>
            </a:r>
          </a:p>
          <a:p>
            <a:pPr marL="342900" marR="0" lvl="0" indent="-342900" algn="just">
              <a:spcBef>
                <a:spcPts val="0"/>
              </a:spcBef>
              <a:spcAft>
                <a:spcPts val="0"/>
              </a:spcAft>
              <a:buFont typeface="+mj-lt"/>
              <a:buAutoNum type="alphaLcPeriod"/>
            </a:pPr>
            <a:r>
              <a:rPr lang="en-US" sz="1200" u="sng" dirty="0">
                <a:effectLst/>
                <a:latin typeface="Times New Roman"/>
                <a:ea typeface="Calibri"/>
                <a:cs typeface="Times New Roman"/>
              </a:rPr>
              <a:t>Meet with the Banquet Manager to ensure that tables are not dragged across carpeting.</a:t>
            </a:r>
            <a:endParaRPr lang="en-US" sz="1200" dirty="0">
              <a:effectLst/>
              <a:latin typeface="Times New Roman"/>
              <a:ea typeface="Calibri"/>
              <a:cs typeface="Times New Roman"/>
            </a:endParaRP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Inform the Banquet Manager that housekeeping personnel will no longer clean carpets in banquet and meeting rooms.</a:t>
            </a: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24</a:t>
            </a:fld>
            <a:endParaRPr lang="en-US"/>
          </a:p>
        </p:txBody>
      </p:sp>
    </p:spTree>
    <p:extLst>
      <p:ext uri="{BB962C8B-B14F-4D97-AF65-F5344CB8AC3E}">
        <p14:creationId xmlns:p14="http://schemas.microsoft.com/office/powerpoint/2010/main" val="4245227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spcBef>
                <a:spcPts val="0"/>
              </a:spcBef>
              <a:spcAft>
                <a:spcPts val="0"/>
              </a:spcAft>
            </a:pPr>
            <a:r>
              <a:rPr lang="en-US" sz="1200" dirty="0">
                <a:effectLst/>
                <a:latin typeface="Times New Roman"/>
                <a:ea typeface="Calibri"/>
                <a:cs typeface="Times New Roman"/>
              </a:rPr>
              <a:t>After three months on the job, the new Executive Housekeeper at a club with lodging facilities raised the productivity standards of room attendants from 15 rooms to 18 rooms per 8-hour shift. The General Manager and Controller were pleased with the short-term labor savings. However, there are now serious concerns about the dramatic decrease in member/guest satisfaction ratings about the cleanliness of the rooms, and inadequate supplies of towels and soap. The most appropriate action for the Executive Housekeeper would be to:</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Re-double inspection efforts to ensure that rooms are cleaned correctly and properly stocked before they are made ready for re-use.</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Stock the front desk area with towels, soap, and other guestroom items so that members and guests can pick up anything not properly placed when cleaning rooms.</a:t>
            </a:r>
          </a:p>
          <a:p>
            <a:pPr marL="342900" marR="0" lvl="0" indent="-342900" algn="just">
              <a:spcBef>
                <a:spcPts val="0"/>
              </a:spcBef>
              <a:spcAft>
                <a:spcPts val="0"/>
              </a:spcAft>
              <a:buFont typeface="+mj-lt"/>
              <a:buAutoNum type="alphaLcPeriod"/>
            </a:pPr>
            <a:r>
              <a:rPr lang="en-US" sz="1200" u="sng" dirty="0">
                <a:effectLst/>
                <a:latin typeface="Times New Roman"/>
                <a:ea typeface="Calibri"/>
                <a:cs typeface="Times New Roman"/>
              </a:rPr>
              <a:t>Review the current performance standards for guestroom cleaning with the Room Attendant staff, and determine if retraining is needed or if the productivity standards should be lowered.</a:t>
            </a:r>
            <a:endParaRPr lang="en-US" sz="1200" dirty="0">
              <a:effectLst/>
              <a:latin typeface="Times New Roman"/>
              <a:ea typeface="Calibri"/>
              <a:cs typeface="Times New Roman"/>
            </a:endParaRP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Identify the Room Attendants who are underperforming and place them on a 30-day probation.</a:t>
            </a: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25</a:t>
            </a:fld>
            <a:endParaRPr lang="en-US"/>
          </a:p>
        </p:txBody>
      </p:sp>
    </p:spTree>
    <p:extLst>
      <p:ext uri="{BB962C8B-B14F-4D97-AF65-F5344CB8AC3E}">
        <p14:creationId xmlns:p14="http://schemas.microsoft.com/office/powerpoint/2010/main" val="3134501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Times New Roman" pitchFamily="18" charset="0"/>
                <a:ea typeface="ＭＳ Ｐゴシック" charset="0"/>
                <a:cs typeface="+mn-cs"/>
              </a:rPr>
              <a:t>Swimming pools naturally tend to become more __________ than desired.</a:t>
            </a:r>
          </a:p>
          <a:p>
            <a:pPr lvl="0"/>
            <a:r>
              <a:rPr kumimoji="1" lang="en-US" sz="1200" kern="1200" dirty="0">
                <a:solidFill>
                  <a:schemeClr val="tx1"/>
                </a:solidFill>
                <a:effectLst/>
                <a:latin typeface="Times New Roman" pitchFamily="18" charset="0"/>
                <a:ea typeface="ＭＳ Ｐゴシック" charset="0"/>
                <a:cs typeface="+mn-cs"/>
              </a:rPr>
              <a:t>Acidic</a:t>
            </a:r>
          </a:p>
          <a:p>
            <a:pPr lvl="0"/>
            <a:r>
              <a:rPr kumimoji="1" lang="en-US" sz="1200" kern="1200" dirty="0">
                <a:solidFill>
                  <a:schemeClr val="tx1"/>
                </a:solidFill>
                <a:effectLst/>
                <a:latin typeface="Times New Roman" pitchFamily="18" charset="0"/>
                <a:ea typeface="ＭＳ Ｐゴシック" charset="0"/>
                <a:cs typeface="+mn-cs"/>
              </a:rPr>
              <a:t>Neutral</a:t>
            </a:r>
          </a:p>
          <a:p>
            <a:pPr lvl="0"/>
            <a:r>
              <a:rPr kumimoji="1" lang="en-US" sz="1200" u="sng" kern="1200" dirty="0">
                <a:solidFill>
                  <a:schemeClr val="tx1"/>
                </a:solidFill>
                <a:effectLst/>
                <a:latin typeface="Times New Roman" pitchFamily="18" charset="0"/>
                <a:ea typeface="ＭＳ Ｐゴシック" charset="0"/>
                <a:cs typeface="+mn-cs"/>
              </a:rPr>
              <a:t>Alkaline</a:t>
            </a:r>
            <a:endParaRPr kumimoji="1" lang="en-US" sz="1200" kern="1200" dirty="0">
              <a:solidFill>
                <a:schemeClr val="tx1"/>
              </a:solidFill>
              <a:effectLst/>
              <a:latin typeface="Times New Roman" pitchFamily="18" charset="0"/>
              <a:ea typeface="ＭＳ Ｐゴシック" charset="0"/>
              <a:cs typeface="+mn-cs"/>
            </a:endParaRPr>
          </a:p>
          <a:p>
            <a:r>
              <a:rPr kumimoji="1" lang="en-US" sz="1200" kern="1200" dirty="0">
                <a:solidFill>
                  <a:schemeClr val="tx1"/>
                </a:solidFill>
                <a:effectLst/>
                <a:latin typeface="Times New Roman" pitchFamily="18" charset="0"/>
                <a:ea typeface="ＭＳ Ｐゴシック" charset="0"/>
                <a:cs typeface="+mn-cs"/>
              </a:rPr>
              <a:t>Chlorinated </a:t>
            </a:r>
          </a:p>
          <a:p>
            <a:endParaRPr kumimoji="1" lang="en-US" sz="1200" kern="1200" dirty="0">
              <a:solidFill>
                <a:schemeClr val="tx1"/>
              </a:solidFill>
              <a:effectLst/>
              <a:latin typeface="Times New Roman" pitchFamily="18" charset="0"/>
              <a:ea typeface="ＭＳ Ｐゴシック" charset="0"/>
              <a:cs typeface="+mn-cs"/>
            </a:endParaRPr>
          </a:p>
          <a:p>
            <a:r>
              <a:rPr kumimoji="1" lang="en-US" sz="1200" kern="1200" dirty="0">
                <a:solidFill>
                  <a:schemeClr val="tx1"/>
                </a:solidFill>
                <a:effectLst/>
                <a:latin typeface="Times New Roman" pitchFamily="18" charset="0"/>
                <a:ea typeface="ＭＳ Ｐゴシック" charset="0"/>
                <a:cs typeface="+mn-cs"/>
              </a:rPr>
              <a:t>PRACTICE QUESTION</a:t>
            </a:r>
          </a:p>
          <a:p>
            <a:pPr lvl="0"/>
            <a:r>
              <a:rPr kumimoji="1" lang="en-US" sz="1200" kern="1200" dirty="0">
                <a:solidFill>
                  <a:schemeClr val="tx1"/>
                </a:solidFill>
                <a:effectLst/>
                <a:latin typeface="Times New Roman" pitchFamily="18" charset="0"/>
                <a:ea typeface="ＭＳ Ｐゴシック" charset="0"/>
                <a:cs typeface="+mn-cs"/>
              </a:rPr>
              <a:t>Which type of pool-filtering material is considered most convenient and provides very good quality filtering? 26</a:t>
            </a:r>
          </a:p>
          <a:p>
            <a:r>
              <a:rPr kumimoji="1" lang="en-US" sz="1200" kern="1200" dirty="0">
                <a:solidFill>
                  <a:schemeClr val="tx1"/>
                </a:solidFill>
                <a:effectLst/>
                <a:latin typeface="Times New Roman" pitchFamily="18" charset="0"/>
                <a:ea typeface="ＭＳ Ｐゴシック" charset="0"/>
                <a:cs typeface="+mn-cs"/>
              </a:rPr>
              <a:t>A)	</a:t>
            </a:r>
            <a:r>
              <a:rPr kumimoji="1" lang="en-US" sz="1200" u="sng" kern="1200" dirty="0">
                <a:solidFill>
                  <a:schemeClr val="tx1"/>
                </a:solidFill>
                <a:effectLst/>
                <a:latin typeface="Times New Roman" pitchFamily="18" charset="0"/>
                <a:ea typeface="ＭＳ Ｐゴシック" charset="0"/>
                <a:cs typeface="+mn-cs"/>
              </a:rPr>
              <a:t>Paper cartridges</a:t>
            </a:r>
            <a:endParaRPr kumimoji="1" lang="en-US" sz="1200" kern="1200" dirty="0">
              <a:solidFill>
                <a:schemeClr val="tx1"/>
              </a:solidFill>
              <a:effectLst/>
              <a:latin typeface="Times New Roman" pitchFamily="18" charset="0"/>
              <a:ea typeface="ＭＳ Ｐゴシック" charset="0"/>
              <a:cs typeface="+mn-cs"/>
            </a:endParaRPr>
          </a:p>
          <a:p>
            <a:r>
              <a:rPr kumimoji="1" lang="en-US" sz="1200" kern="1200" dirty="0">
                <a:solidFill>
                  <a:schemeClr val="tx1"/>
                </a:solidFill>
                <a:effectLst/>
                <a:latin typeface="Times New Roman" pitchFamily="18" charset="0"/>
                <a:ea typeface="ＭＳ Ｐゴシック" charset="0"/>
                <a:cs typeface="+mn-cs"/>
              </a:rPr>
              <a:t>B)	Sand</a:t>
            </a:r>
          </a:p>
          <a:p>
            <a:r>
              <a:rPr kumimoji="1" lang="en-US" sz="1200" kern="1200" dirty="0">
                <a:solidFill>
                  <a:schemeClr val="tx1"/>
                </a:solidFill>
                <a:effectLst/>
                <a:latin typeface="Times New Roman" pitchFamily="18" charset="0"/>
                <a:ea typeface="ＭＳ Ｐゴシック" charset="0"/>
                <a:cs typeface="+mn-cs"/>
              </a:rPr>
              <a:t>C)	Diatomaceous earth (DE)</a:t>
            </a:r>
          </a:p>
          <a:p>
            <a:r>
              <a:rPr kumimoji="1" lang="en-US" sz="1200" kern="1200" dirty="0">
                <a:solidFill>
                  <a:schemeClr val="tx1"/>
                </a:solidFill>
                <a:effectLst/>
                <a:latin typeface="Times New Roman" pitchFamily="18" charset="0"/>
                <a:ea typeface="ＭＳ Ｐゴシック" charset="0"/>
                <a:cs typeface="+mn-cs"/>
              </a:rPr>
              <a:t>D)	Clay</a:t>
            </a: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26</a:t>
            </a:fld>
            <a:endParaRPr lang="en-US"/>
          </a:p>
        </p:txBody>
      </p:sp>
    </p:spTree>
    <p:extLst>
      <p:ext uri="{BB962C8B-B14F-4D97-AF65-F5344CB8AC3E}">
        <p14:creationId xmlns:p14="http://schemas.microsoft.com/office/powerpoint/2010/main" val="16533823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spcBef>
                <a:spcPts val="0"/>
              </a:spcBef>
              <a:spcAft>
                <a:spcPts val="0"/>
              </a:spcAft>
            </a:pPr>
            <a:r>
              <a:rPr lang="en-US" sz="1200" dirty="0">
                <a:effectLst/>
                <a:latin typeface="Times New Roman"/>
                <a:ea typeface="Calibri"/>
                <a:cs typeface="Times New Roman"/>
              </a:rPr>
              <a:t>When do waste minimization procedures begin?</a:t>
            </a:r>
          </a:p>
          <a:p>
            <a:pPr marL="342900" marR="0" lvl="0" indent="-342900" algn="just">
              <a:spcBef>
                <a:spcPts val="0"/>
              </a:spcBef>
              <a:spcAft>
                <a:spcPts val="0"/>
              </a:spcAft>
              <a:buFont typeface="+mj-lt"/>
              <a:buAutoNum type="alphaLcPeriod"/>
            </a:pPr>
            <a:r>
              <a:rPr lang="en-US" sz="1200" b="1" dirty="0">
                <a:effectLst/>
                <a:latin typeface="Times New Roman"/>
                <a:ea typeface="Calibri"/>
                <a:cs typeface="Times New Roman"/>
              </a:rPr>
              <a:t>At time of product purchase  </a:t>
            </a:r>
            <a:r>
              <a:rPr lang="en-US" sz="1200" b="1" i="1" dirty="0">
                <a:effectLst/>
                <a:latin typeface="Times New Roman"/>
                <a:ea typeface="Calibri"/>
                <a:cs typeface="Times New Roman"/>
              </a:rPr>
              <a:t>(Facility Chap. in CMAA Text)</a:t>
            </a:r>
            <a:endParaRPr lang="en-US" sz="1200" dirty="0">
              <a:effectLst/>
              <a:latin typeface="Times New Roman"/>
              <a:ea typeface="Calibri"/>
              <a:cs typeface="Times New Roman"/>
            </a:endParaRP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When contracts for waste removal are signed</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When employees are trained to follow waste minimization procedures</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When there is a reduction in the use of products that contribute to waste</a:t>
            </a:r>
          </a:p>
          <a:p>
            <a:pPr marL="0" marR="0" algn="just">
              <a:spcBef>
                <a:spcPts val="0"/>
              </a:spcBef>
              <a:spcAft>
                <a:spcPts val="0"/>
              </a:spcAft>
            </a:pPr>
            <a:endParaRPr lang="en-US" sz="1200" dirty="0">
              <a:effectLst/>
              <a:latin typeface="Times New Roman"/>
              <a:ea typeface="Calibri"/>
              <a:cs typeface="Times New Roman"/>
            </a:endParaRPr>
          </a:p>
          <a:p>
            <a:pPr marL="0" marR="0" algn="just">
              <a:spcBef>
                <a:spcPts val="0"/>
              </a:spcBef>
              <a:spcAft>
                <a:spcPts val="0"/>
              </a:spcAft>
            </a:pPr>
            <a:r>
              <a:rPr lang="en-US" sz="1200" dirty="0">
                <a:effectLst/>
                <a:latin typeface="Times New Roman"/>
                <a:ea typeface="Calibri"/>
                <a:cs typeface="Times New Roman"/>
              </a:rPr>
              <a:t>What is the ultimate goal of a club’s waste minimization program?</a:t>
            </a:r>
          </a:p>
          <a:p>
            <a:pPr marL="342900" marR="0" lvl="0" indent="-342900" algn="just">
              <a:spcBef>
                <a:spcPts val="0"/>
              </a:spcBef>
              <a:spcAft>
                <a:spcPts val="0"/>
              </a:spcAft>
              <a:buFont typeface="+mj-lt"/>
              <a:buAutoNum type="alphaLcPeriod"/>
            </a:pPr>
            <a:r>
              <a:rPr lang="en-US" sz="1200" b="1" dirty="0">
                <a:effectLst/>
                <a:latin typeface="Times New Roman"/>
                <a:ea typeface="Calibri"/>
                <a:cs typeface="Times New Roman"/>
              </a:rPr>
              <a:t>To ensure disposal is done in an approved and environmentally suitable manner  </a:t>
            </a:r>
            <a:r>
              <a:rPr lang="en-US" sz="1200" b="1" i="1" dirty="0">
                <a:effectLst/>
                <a:latin typeface="Times New Roman"/>
                <a:ea typeface="Calibri"/>
                <a:cs typeface="Times New Roman"/>
              </a:rPr>
              <a:t>(Facility Chap. in CMAA Text)</a:t>
            </a:r>
            <a:endParaRPr lang="en-US" sz="1200" dirty="0">
              <a:effectLst/>
              <a:latin typeface="Times New Roman"/>
              <a:ea typeface="Calibri"/>
              <a:cs typeface="Times New Roman"/>
            </a:endParaRP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To ensure disposal is done at the absolute minimal cost</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To emphasize the recycling of waste materials</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To train employees to follow club’s re-use procedures</a:t>
            </a: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27</a:t>
            </a:fld>
            <a:endParaRPr lang="en-US"/>
          </a:p>
        </p:txBody>
      </p:sp>
    </p:spTree>
    <p:extLst>
      <p:ext uri="{BB962C8B-B14F-4D97-AF65-F5344CB8AC3E}">
        <p14:creationId xmlns:p14="http://schemas.microsoft.com/office/powerpoint/2010/main" val="38037171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Times New Roman" pitchFamily="18" charset="0"/>
                <a:ea typeface="ＭＳ Ｐゴシック" charset="0"/>
                <a:cs typeface="+mn-cs"/>
              </a:rPr>
              <a:t>Which is </a:t>
            </a:r>
            <a:r>
              <a:rPr kumimoji="1" lang="en-US" sz="1200" i="1" u="sng" kern="1200" dirty="0">
                <a:solidFill>
                  <a:schemeClr val="tx1"/>
                </a:solidFill>
                <a:effectLst/>
                <a:latin typeface="Times New Roman" pitchFamily="18" charset="0"/>
                <a:ea typeface="ＭＳ Ｐゴシック" charset="0"/>
                <a:cs typeface="+mn-cs"/>
              </a:rPr>
              <a:t>not</a:t>
            </a:r>
            <a:r>
              <a:rPr kumimoji="1" lang="en-US" sz="1200" kern="1200" dirty="0">
                <a:solidFill>
                  <a:schemeClr val="tx1"/>
                </a:solidFill>
                <a:effectLst/>
                <a:latin typeface="Times New Roman" pitchFamily="18" charset="0"/>
                <a:ea typeface="ＭＳ Ｐゴシック" charset="0"/>
                <a:cs typeface="+mn-cs"/>
              </a:rPr>
              <a:t> considered hazardous?</a:t>
            </a:r>
          </a:p>
          <a:p>
            <a:pPr lvl="0"/>
            <a:r>
              <a:rPr kumimoji="1" lang="en-US" sz="1200" kern="1200" dirty="0">
                <a:solidFill>
                  <a:schemeClr val="tx1"/>
                </a:solidFill>
                <a:effectLst/>
                <a:latin typeface="Times New Roman" pitchFamily="18" charset="0"/>
                <a:ea typeface="ＭＳ Ｐゴシック" charset="0"/>
                <a:cs typeface="+mn-cs"/>
              </a:rPr>
              <a:t>Florescent light bulbs</a:t>
            </a:r>
          </a:p>
          <a:p>
            <a:pPr lvl="0"/>
            <a:r>
              <a:rPr kumimoji="1" lang="en-US" sz="1200" kern="1200" dirty="0">
                <a:solidFill>
                  <a:schemeClr val="tx1"/>
                </a:solidFill>
                <a:effectLst/>
                <a:latin typeface="Times New Roman" pitchFamily="18" charset="0"/>
                <a:ea typeface="ＭＳ Ｐゴシック" charset="0"/>
                <a:cs typeface="+mn-cs"/>
              </a:rPr>
              <a:t>Construction waste</a:t>
            </a:r>
          </a:p>
          <a:p>
            <a:pPr lvl="0"/>
            <a:r>
              <a:rPr kumimoji="1" lang="en-US" sz="1200" b="1" kern="1200" dirty="0">
                <a:solidFill>
                  <a:schemeClr val="tx1"/>
                </a:solidFill>
                <a:effectLst/>
                <a:latin typeface="Times New Roman" pitchFamily="18" charset="0"/>
                <a:ea typeface="ＭＳ Ｐゴシック" charset="0"/>
                <a:cs typeface="+mn-cs"/>
              </a:rPr>
              <a:t>Storm water  </a:t>
            </a:r>
            <a:r>
              <a:rPr kumimoji="1" lang="en-US" sz="1200" b="1" i="1" kern="1200" dirty="0">
                <a:solidFill>
                  <a:schemeClr val="tx1"/>
                </a:solidFill>
                <a:effectLst/>
                <a:latin typeface="Times New Roman" pitchFamily="18" charset="0"/>
                <a:ea typeface="ＭＳ Ｐゴシック" charset="0"/>
                <a:cs typeface="+mn-cs"/>
              </a:rPr>
              <a:t>(Facility Chap. in CMAA Text)</a:t>
            </a:r>
            <a:endParaRPr kumimoji="1" lang="en-US" sz="1200" kern="1200" dirty="0">
              <a:solidFill>
                <a:schemeClr val="tx1"/>
              </a:solidFill>
              <a:effectLst/>
              <a:latin typeface="Times New Roman" pitchFamily="18" charset="0"/>
              <a:ea typeface="ＭＳ Ｐゴシック" charset="0"/>
              <a:cs typeface="+mn-cs"/>
            </a:endParaRPr>
          </a:p>
          <a:p>
            <a:pPr lvl="0"/>
            <a:r>
              <a:rPr kumimoji="1" lang="en-US" sz="1200" kern="1200" dirty="0">
                <a:solidFill>
                  <a:schemeClr val="tx1"/>
                </a:solidFill>
                <a:effectLst/>
                <a:latin typeface="Times New Roman" pitchFamily="18" charset="0"/>
                <a:ea typeface="ＭＳ Ｐゴシック" charset="0"/>
                <a:cs typeface="+mn-cs"/>
              </a:rPr>
              <a:t>Solvents  </a:t>
            </a:r>
          </a:p>
          <a:p>
            <a:pPr marL="0" marR="0" algn="just">
              <a:spcBef>
                <a:spcPts val="0"/>
              </a:spcBef>
              <a:spcAft>
                <a:spcPts val="0"/>
              </a:spcAft>
            </a:pPr>
            <a:endParaRPr lang="en-US" sz="1200" dirty="0">
              <a:effectLst/>
              <a:latin typeface="Times New Roman"/>
              <a:ea typeface="Calibri"/>
              <a:cs typeface="Times New Roman"/>
            </a:endParaRPr>
          </a:p>
          <a:p>
            <a:pPr marL="0" marR="0" algn="just">
              <a:spcBef>
                <a:spcPts val="0"/>
              </a:spcBef>
              <a:spcAft>
                <a:spcPts val="0"/>
              </a:spcAft>
            </a:pPr>
            <a:r>
              <a:rPr lang="en-US" sz="1200" dirty="0">
                <a:effectLst/>
                <a:latin typeface="Times New Roman"/>
                <a:ea typeface="Calibri"/>
                <a:cs typeface="Times New Roman"/>
              </a:rPr>
              <a:t>Which federal agency requires specific storage, labeling, and handling procedures for hazardous materials?</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Food &amp; Drug Administration </a:t>
            </a:r>
          </a:p>
          <a:p>
            <a:pPr marL="342900" marR="0" lvl="0" indent="-342900" algn="just">
              <a:spcBef>
                <a:spcPts val="0"/>
              </a:spcBef>
              <a:spcAft>
                <a:spcPts val="0"/>
              </a:spcAft>
              <a:buFont typeface="+mj-lt"/>
              <a:buAutoNum type="alphaLcPeriod"/>
            </a:pPr>
            <a:r>
              <a:rPr lang="en-US" sz="1200" b="1" dirty="0">
                <a:effectLst/>
                <a:latin typeface="Times New Roman"/>
                <a:ea typeface="Calibri"/>
                <a:cs typeface="Times New Roman"/>
              </a:rPr>
              <a:t>Environmental Protection Agency  </a:t>
            </a:r>
            <a:r>
              <a:rPr lang="en-US" sz="1200" b="1" i="1" dirty="0">
                <a:effectLst/>
                <a:latin typeface="Times New Roman"/>
                <a:ea typeface="Calibri"/>
                <a:cs typeface="Times New Roman"/>
              </a:rPr>
              <a:t>(Facility Chap. in CMAA Text)</a:t>
            </a:r>
            <a:endParaRPr lang="en-US" sz="1200" dirty="0">
              <a:effectLst/>
              <a:latin typeface="Times New Roman"/>
              <a:ea typeface="Calibri"/>
              <a:cs typeface="Times New Roman"/>
            </a:endParaRP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Hazardous Chemicals Recovery Commission </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Occupational Safety &amp; Health Administration </a:t>
            </a: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28</a:t>
            </a:fld>
            <a:endParaRPr lang="en-US"/>
          </a:p>
        </p:txBody>
      </p:sp>
    </p:spTree>
    <p:extLst>
      <p:ext uri="{BB962C8B-B14F-4D97-AF65-F5344CB8AC3E}">
        <p14:creationId xmlns:p14="http://schemas.microsoft.com/office/powerpoint/2010/main" val="7075782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Times New Roman" pitchFamily="18" charset="0"/>
                <a:ea typeface="ＭＳ Ｐゴシック" charset="0"/>
                <a:cs typeface="+mn-cs"/>
              </a:rPr>
              <a:t>All can be recycled except:</a:t>
            </a:r>
          </a:p>
          <a:p>
            <a:pPr lvl="0"/>
            <a:r>
              <a:rPr kumimoji="1" lang="en-US" sz="1200" kern="1200" dirty="0">
                <a:solidFill>
                  <a:schemeClr val="tx1"/>
                </a:solidFill>
                <a:effectLst/>
                <a:latin typeface="Times New Roman" pitchFamily="18" charset="0"/>
                <a:ea typeface="ＭＳ Ｐゴシック" charset="0"/>
                <a:cs typeface="+mn-cs"/>
              </a:rPr>
              <a:t>Plastic </a:t>
            </a:r>
          </a:p>
          <a:p>
            <a:pPr lvl="0"/>
            <a:r>
              <a:rPr kumimoji="1" lang="en-US" sz="1200" kern="1200" dirty="0">
                <a:solidFill>
                  <a:schemeClr val="tx1"/>
                </a:solidFill>
                <a:effectLst/>
                <a:latin typeface="Times New Roman" pitchFamily="18" charset="0"/>
                <a:ea typeface="ＭＳ Ｐゴシック" charset="0"/>
                <a:cs typeface="+mn-cs"/>
              </a:rPr>
              <a:t>Yard waste</a:t>
            </a:r>
          </a:p>
          <a:p>
            <a:pPr lvl="0"/>
            <a:r>
              <a:rPr kumimoji="1" lang="en-US" sz="1200" kern="1200" dirty="0">
                <a:solidFill>
                  <a:schemeClr val="tx1"/>
                </a:solidFill>
                <a:effectLst/>
                <a:latin typeface="Times New Roman" pitchFamily="18" charset="0"/>
                <a:ea typeface="ＭＳ Ｐゴシック" charset="0"/>
                <a:cs typeface="+mn-cs"/>
              </a:rPr>
              <a:t>Metal</a:t>
            </a:r>
          </a:p>
          <a:p>
            <a:pPr lvl="0"/>
            <a:r>
              <a:rPr kumimoji="1" lang="en-US" sz="1200" b="1" kern="1200" dirty="0">
                <a:solidFill>
                  <a:schemeClr val="tx1"/>
                </a:solidFill>
                <a:effectLst/>
                <a:latin typeface="Times New Roman" pitchFamily="18" charset="0"/>
                <a:ea typeface="ＭＳ Ｐゴシック" charset="0"/>
                <a:cs typeface="+mn-cs"/>
              </a:rPr>
              <a:t>Food garbage  </a:t>
            </a:r>
            <a:r>
              <a:rPr kumimoji="1" lang="en-US" sz="1200" b="1" i="1" kern="1200" dirty="0">
                <a:solidFill>
                  <a:schemeClr val="tx1"/>
                </a:solidFill>
                <a:effectLst/>
                <a:latin typeface="Times New Roman" pitchFamily="18" charset="0"/>
                <a:ea typeface="ＭＳ Ｐゴシック" charset="0"/>
                <a:cs typeface="+mn-cs"/>
              </a:rPr>
              <a:t>(Facility Chap. in CMAA Text)</a:t>
            </a:r>
            <a:endParaRPr kumimoji="1" lang="en-US" sz="1200" kern="1200" dirty="0">
              <a:solidFill>
                <a:schemeClr val="tx1"/>
              </a:solidFill>
              <a:effectLst/>
              <a:latin typeface="Times New Roman" pitchFamily="18" charset="0"/>
              <a:ea typeface="ＭＳ Ｐゴシック" charset="0"/>
              <a:cs typeface="+mn-cs"/>
            </a:endParaRP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29</a:t>
            </a:fld>
            <a:endParaRPr lang="en-US"/>
          </a:p>
        </p:txBody>
      </p:sp>
    </p:spTree>
    <p:extLst>
      <p:ext uri="{BB962C8B-B14F-4D97-AF65-F5344CB8AC3E}">
        <p14:creationId xmlns:p14="http://schemas.microsoft.com/office/powerpoint/2010/main" val="624857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Times New Roman" pitchFamily="18" charset="0"/>
                <a:ea typeface="ＭＳ Ｐゴシック" charset="0"/>
                <a:cs typeface="+mn-cs"/>
              </a:rPr>
              <a:t>A first step in developing an energy conservation and management program for clubs is to:</a:t>
            </a:r>
          </a:p>
          <a:p>
            <a:pPr lvl="0"/>
            <a:r>
              <a:rPr kumimoji="1" lang="en-US" sz="1200" kern="1200" dirty="0">
                <a:solidFill>
                  <a:schemeClr val="tx1"/>
                </a:solidFill>
                <a:effectLst/>
                <a:latin typeface="Times New Roman" pitchFamily="18" charset="0"/>
                <a:ea typeface="ＭＳ Ｐゴシック" charset="0"/>
                <a:cs typeface="+mn-cs"/>
              </a:rPr>
              <a:t>Purchase energy efficient equipment</a:t>
            </a:r>
          </a:p>
          <a:p>
            <a:pPr lvl="0"/>
            <a:r>
              <a:rPr kumimoji="1" lang="en-US" sz="1200" b="1" kern="1200" dirty="0">
                <a:solidFill>
                  <a:schemeClr val="tx1"/>
                </a:solidFill>
                <a:effectLst/>
                <a:latin typeface="Times New Roman" pitchFamily="18" charset="0"/>
                <a:ea typeface="ＭＳ Ｐゴシック" charset="0"/>
                <a:cs typeface="+mn-cs"/>
              </a:rPr>
              <a:t>Determine the club’s current energy use and cost  </a:t>
            </a:r>
            <a:r>
              <a:rPr kumimoji="1" lang="en-US" sz="1200" b="1" i="1" kern="1200" dirty="0">
                <a:solidFill>
                  <a:schemeClr val="tx1"/>
                </a:solidFill>
                <a:effectLst/>
                <a:latin typeface="Times New Roman" pitchFamily="18" charset="0"/>
                <a:ea typeface="ＭＳ Ｐゴシック" charset="0"/>
                <a:cs typeface="+mn-cs"/>
              </a:rPr>
              <a:t>(Facility Chap. in CMAA Text)</a:t>
            </a:r>
            <a:endParaRPr kumimoji="1" lang="en-US" sz="1200" kern="1200" dirty="0">
              <a:solidFill>
                <a:schemeClr val="tx1"/>
              </a:solidFill>
              <a:effectLst/>
              <a:latin typeface="Times New Roman" pitchFamily="18" charset="0"/>
              <a:ea typeface="ＭＳ Ｐゴシック" charset="0"/>
              <a:cs typeface="+mn-cs"/>
            </a:endParaRPr>
          </a:p>
          <a:p>
            <a:pPr lvl="0"/>
            <a:r>
              <a:rPr kumimoji="1" lang="en-US" sz="1200" kern="1200" dirty="0">
                <a:solidFill>
                  <a:schemeClr val="tx1"/>
                </a:solidFill>
                <a:effectLst/>
                <a:latin typeface="Times New Roman" pitchFamily="18" charset="0"/>
                <a:ea typeface="ＭＳ Ｐゴシック" charset="0"/>
                <a:cs typeface="+mn-cs"/>
              </a:rPr>
              <a:t>Retain the services of an energy conservation consultant</a:t>
            </a:r>
          </a:p>
          <a:p>
            <a:pPr lvl="0"/>
            <a:r>
              <a:rPr kumimoji="1" lang="en-US" sz="1200" kern="1200" dirty="0">
                <a:solidFill>
                  <a:schemeClr val="tx1"/>
                </a:solidFill>
                <a:effectLst/>
                <a:latin typeface="Times New Roman" pitchFamily="18" charset="0"/>
                <a:ea typeface="ＭＳ Ｐゴシック" charset="0"/>
                <a:cs typeface="+mn-cs"/>
              </a:rPr>
              <a:t>Install energy efficient HVAC systems</a:t>
            </a: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30</a:t>
            </a:fld>
            <a:endParaRPr lang="en-US"/>
          </a:p>
        </p:txBody>
      </p:sp>
    </p:spTree>
    <p:extLst>
      <p:ext uri="{BB962C8B-B14F-4D97-AF65-F5344CB8AC3E}">
        <p14:creationId xmlns:p14="http://schemas.microsoft.com/office/powerpoint/2010/main" val="23657456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Times New Roman" pitchFamily="18" charset="0"/>
                <a:ea typeface="ＭＳ Ｐゴシック" charset="0"/>
                <a:cs typeface="+mn-cs"/>
              </a:rPr>
              <a:t>The temperature for water to be used in public access areas should be set no higher than __________ at the source.</a:t>
            </a:r>
          </a:p>
          <a:p>
            <a:pPr lvl="0"/>
            <a:r>
              <a:rPr kumimoji="1" lang="en-US" sz="1200" kern="1200" dirty="0">
                <a:solidFill>
                  <a:schemeClr val="tx1"/>
                </a:solidFill>
                <a:effectLst/>
                <a:latin typeface="Times New Roman" pitchFamily="18" charset="0"/>
                <a:ea typeface="ＭＳ Ｐゴシック" charset="0"/>
                <a:cs typeface="+mn-cs"/>
              </a:rPr>
              <a:t>100</a:t>
            </a:r>
            <a:r>
              <a:rPr kumimoji="1" lang="en-US" sz="1200" kern="1200" baseline="30000" dirty="0">
                <a:solidFill>
                  <a:schemeClr val="tx1"/>
                </a:solidFill>
                <a:effectLst/>
                <a:latin typeface="Times New Roman" pitchFamily="18" charset="0"/>
                <a:ea typeface="ＭＳ Ｐゴシック" charset="0"/>
                <a:cs typeface="+mn-cs"/>
              </a:rPr>
              <a:t>0</a:t>
            </a:r>
            <a:r>
              <a:rPr kumimoji="1" lang="en-US" sz="1200" kern="1200" dirty="0">
                <a:solidFill>
                  <a:schemeClr val="tx1"/>
                </a:solidFill>
                <a:effectLst/>
                <a:latin typeface="Times New Roman" pitchFamily="18" charset="0"/>
                <a:ea typeface="ＭＳ Ｐゴシック" charset="0"/>
                <a:cs typeface="+mn-cs"/>
              </a:rPr>
              <a:t>F (37.8</a:t>
            </a:r>
            <a:r>
              <a:rPr kumimoji="1" lang="en-US" sz="1200" kern="1200" baseline="30000" dirty="0">
                <a:solidFill>
                  <a:schemeClr val="tx1"/>
                </a:solidFill>
                <a:effectLst/>
                <a:latin typeface="Times New Roman" pitchFamily="18" charset="0"/>
                <a:ea typeface="ＭＳ Ｐゴシック" charset="0"/>
                <a:cs typeface="+mn-cs"/>
              </a:rPr>
              <a:t>0</a:t>
            </a:r>
            <a:r>
              <a:rPr kumimoji="1" lang="en-US" sz="1200" kern="1200" dirty="0">
                <a:solidFill>
                  <a:schemeClr val="tx1"/>
                </a:solidFill>
                <a:effectLst/>
                <a:latin typeface="Times New Roman" pitchFamily="18" charset="0"/>
                <a:ea typeface="ＭＳ Ｐゴシック" charset="0"/>
                <a:cs typeface="+mn-cs"/>
              </a:rPr>
              <a:t>C)</a:t>
            </a:r>
          </a:p>
          <a:p>
            <a:pPr lvl="0"/>
            <a:r>
              <a:rPr kumimoji="1" lang="en-US" sz="1200" u="sng" kern="1200" dirty="0">
                <a:solidFill>
                  <a:schemeClr val="tx1"/>
                </a:solidFill>
                <a:effectLst/>
                <a:latin typeface="Times New Roman" pitchFamily="18" charset="0"/>
                <a:ea typeface="ＭＳ Ｐゴシック" charset="0"/>
                <a:cs typeface="+mn-cs"/>
              </a:rPr>
              <a:t>120</a:t>
            </a:r>
            <a:r>
              <a:rPr kumimoji="1" lang="en-US" sz="1200" u="sng" kern="1200" baseline="30000" dirty="0">
                <a:solidFill>
                  <a:schemeClr val="tx1"/>
                </a:solidFill>
                <a:effectLst/>
                <a:latin typeface="Times New Roman" pitchFamily="18" charset="0"/>
                <a:ea typeface="ＭＳ Ｐゴシック" charset="0"/>
                <a:cs typeface="+mn-cs"/>
              </a:rPr>
              <a:t>0</a:t>
            </a:r>
            <a:r>
              <a:rPr kumimoji="1" lang="en-US" sz="1200" u="sng" kern="1200" dirty="0">
                <a:solidFill>
                  <a:schemeClr val="tx1"/>
                </a:solidFill>
                <a:effectLst/>
                <a:latin typeface="Times New Roman" pitchFamily="18" charset="0"/>
                <a:ea typeface="ＭＳ Ｐゴシック" charset="0"/>
                <a:cs typeface="+mn-cs"/>
              </a:rPr>
              <a:t>F (48.9</a:t>
            </a:r>
            <a:r>
              <a:rPr kumimoji="1" lang="en-US" sz="1200" u="sng" kern="1200" baseline="30000" dirty="0">
                <a:solidFill>
                  <a:schemeClr val="tx1"/>
                </a:solidFill>
                <a:effectLst/>
                <a:latin typeface="Times New Roman" pitchFamily="18" charset="0"/>
                <a:ea typeface="ＭＳ Ｐゴシック" charset="0"/>
                <a:cs typeface="+mn-cs"/>
              </a:rPr>
              <a:t>0</a:t>
            </a:r>
            <a:r>
              <a:rPr kumimoji="1" lang="en-US" sz="1200" u="sng" kern="1200" dirty="0">
                <a:solidFill>
                  <a:schemeClr val="tx1"/>
                </a:solidFill>
                <a:effectLst/>
                <a:latin typeface="Times New Roman" pitchFamily="18" charset="0"/>
                <a:ea typeface="ＭＳ Ｐゴシック" charset="0"/>
                <a:cs typeface="+mn-cs"/>
              </a:rPr>
              <a:t>C)</a:t>
            </a:r>
            <a:endParaRPr kumimoji="1" lang="en-US" sz="1200" kern="1200" dirty="0">
              <a:solidFill>
                <a:schemeClr val="tx1"/>
              </a:solidFill>
              <a:effectLst/>
              <a:latin typeface="Times New Roman" pitchFamily="18" charset="0"/>
              <a:ea typeface="ＭＳ Ｐゴシック" charset="0"/>
              <a:cs typeface="+mn-cs"/>
            </a:endParaRPr>
          </a:p>
          <a:p>
            <a:pPr lvl="0"/>
            <a:r>
              <a:rPr kumimoji="1" lang="en-US" sz="1200" kern="1200" dirty="0">
                <a:solidFill>
                  <a:schemeClr val="tx1"/>
                </a:solidFill>
                <a:effectLst/>
                <a:latin typeface="Times New Roman" pitchFamily="18" charset="0"/>
                <a:ea typeface="ＭＳ Ｐゴシック" charset="0"/>
                <a:cs typeface="+mn-cs"/>
              </a:rPr>
              <a:t>160</a:t>
            </a:r>
            <a:r>
              <a:rPr kumimoji="1" lang="en-US" sz="1200" kern="1200" baseline="30000" dirty="0">
                <a:solidFill>
                  <a:schemeClr val="tx1"/>
                </a:solidFill>
                <a:effectLst/>
                <a:latin typeface="Times New Roman" pitchFamily="18" charset="0"/>
                <a:ea typeface="ＭＳ Ｐゴシック" charset="0"/>
                <a:cs typeface="+mn-cs"/>
              </a:rPr>
              <a:t>0</a:t>
            </a:r>
            <a:r>
              <a:rPr kumimoji="1" lang="en-US" sz="1200" kern="1200" dirty="0">
                <a:solidFill>
                  <a:schemeClr val="tx1"/>
                </a:solidFill>
                <a:effectLst/>
                <a:latin typeface="Times New Roman" pitchFamily="18" charset="0"/>
                <a:ea typeface="ＭＳ Ｐゴシック" charset="0"/>
                <a:cs typeface="+mn-cs"/>
              </a:rPr>
              <a:t>F (71.1</a:t>
            </a:r>
            <a:r>
              <a:rPr kumimoji="1" lang="en-US" sz="1200" kern="1200" baseline="30000" dirty="0">
                <a:solidFill>
                  <a:schemeClr val="tx1"/>
                </a:solidFill>
                <a:effectLst/>
                <a:latin typeface="Times New Roman" pitchFamily="18" charset="0"/>
                <a:ea typeface="ＭＳ Ｐゴシック" charset="0"/>
                <a:cs typeface="+mn-cs"/>
              </a:rPr>
              <a:t>0</a:t>
            </a:r>
            <a:r>
              <a:rPr kumimoji="1" lang="en-US" sz="1200" kern="1200" dirty="0">
                <a:solidFill>
                  <a:schemeClr val="tx1"/>
                </a:solidFill>
                <a:effectLst/>
                <a:latin typeface="Times New Roman" pitchFamily="18" charset="0"/>
                <a:ea typeface="ＭＳ Ｐゴシック" charset="0"/>
                <a:cs typeface="+mn-cs"/>
              </a:rPr>
              <a:t>C)</a:t>
            </a:r>
          </a:p>
          <a:p>
            <a:pPr lvl="0"/>
            <a:r>
              <a:rPr kumimoji="1" lang="en-US" sz="1200" kern="1200" dirty="0">
                <a:solidFill>
                  <a:schemeClr val="tx1"/>
                </a:solidFill>
                <a:effectLst/>
                <a:latin typeface="Times New Roman" pitchFamily="18" charset="0"/>
                <a:ea typeface="ＭＳ Ｐゴシック" charset="0"/>
                <a:cs typeface="+mn-cs"/>
              </a:rPr>
              <a:t>180</a:t>
            </a:r>
            <a:r>
              <a:rPr kumimoji="1" lang="en-US" sz="1200" kern="1200" baseline="30000" dirty="0">
                <a:solidFill>
                  <a:schemeClr val="tx1"/>
                </a:solidFill>
                <a:effectLst/>
                <a:latin typeface="Times New Roman" pitchFamily="18" charset="0"/>
                <a:ea typeface="ＭＳ Ｐゴシック" charset="0"/>
                <a:cs typeface="+mn-cs"/>
              </a:rPr>
              <a:t>0</a:t>
            </a:r>
            <a:r>
              <a:rPr kumimoji="1" lang="en-US" sz="1200" kern="1200" dirty="0">
                <a:solidFill>
                  <a:schemeClr val="tx1"/>
                </a:solidFill>
                <a:effectLst/>
                <a:latin typeface="Times New Roman" pitchFamily="18" charset="0"/>
                <a:ea typeface="ＭＳ Ｐゴシック" charset="0"/>
                <a:cs typeface="+mn-cs"/>
              </a:rPr>
              <a:t>F (82.2</a:t>
            </a:r>
            <a:r>
              <a:rPr kumimoji="1" lang="en-US" sz="1200" kern="1200" baseline="30000" dirty="0">
                <a:solidFill>
                  <a:schemeClr val="tx1"/>
                </a:solidFill>
                <a:effectLst/>
                <a:latin typeface="Times New Roman" pitchFamily="18" charset="0"/>
                <a:ea typeface="ＭＳ Ｐゴシック" charset="0"/>
                <a:cs typeface="+mn-cs"/>
              </a:rPr>
              <a:t>0</a:t>
            </a:r>
            <a:r>
              <a:rPr kumimoji="1" lang="en-US" sz="1200" kern="1200" dirty="0">
                <a:solidFill>
                  <a:schemeClr val="tx1"/>
                </a:solidFill>
                <a:effectLst/>
                <a:latin typeface="Times New Roman" pitchFamily="18" charset="0"/>
                <a:ea typeface="ＭＳ Ｐゴシック" charset="0"/>
                <a:cs typeface="+mn-cs"/>
              </a:rPr>
              <a:t>C)</a:t>
            </a: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31</a:t>
            </a:fld>
            <a:endParaRPr lang="en-US"/>
          </a:p>
        </p:txBody>
      </p:sp>
    </p:spTree>
    <p:extLst>
      <p:ext uri="{BB962C8B-B14F-4D97-AF65-F5344CB8AC3E}">
        <p14:creationId xmlns:p14="http://schemas.microsoft.com/office/powerpoint/2010/main" val="39104974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Times New Roman" pitchFamily="18" charset="0"/>
                <a:ea typeface="ＭＳ Ｐゴシック" charset="0"/>
                <a:cs typeface="+mn-cs"/>
              </a:rPr>
              <a:t>What should club managers do to best ensure that their club will not deviate from or fail to comply with local, state, and federal codes?</a:t>
            </a:r>
          </a:p>
          <a:p>
            <a:pPr lvl="0"/>
            <a:r>
              <a:rPr kumimoji="1" lang="en-US" sz="1200" kern="1200" dirty="0">
                <a:solidFill>
                  <a:schemeClr val="tx1"/>
                </a:solidFill>
                <a:effectLst/>
                <a:latin typeface="Times New Roman" pitchFamily="18" charset="0"/>
                <a:ea typeface="ＭＳ Ｐゴシック" charset="0"/>
                <a:cs typeface="+mn-cs"/>
              </a:rPr>
              <a:t>Employ an environmental consultant on retainer</a:t>
            </a:r>
          </a:p>
          <a:p>
            <a:pPr lvl="0"/>
            <a:r>
              <a:rPr kumimoji="1" lang="en-US" sz="1200" kern="1200" dirty="0">
                <a:solidFill>
                  <a:schemeClr val="tx1"/>
                </a:solidFill>
                <a:effectLst/>
                <a:latin typeface="Times New Roman" pitchFamily="18" charset="0"/>
                <a:ea typeface="ＭＳ Ｐゴシック" charset="0"/>
                <a:cs typeface="+mn-cs"/>
              </a:rPr>
              <a:t>Schedule meetings with local, state, and federal code regulators at least quarterly </a:t>
            </a:r>
          </a:p>
          <a:p>
            <a:pPr lvl="0"/>
            <a:r>
              <a:rPr kumimoji="1" lang="en-US" sz="1200" kern="1200" dirty="0">
                <a:solidFill>
                  <a:schemeClr val="tx1"/>
                </a:solidFill>
                <a:effectLst/>
                <a:latin typeface="Times New Roman" pitchFamily="18" charset="0"/>
                <a:ea typeface="ＭＳ Ｐゴシック" charset="0"/>
                <a:cs typeface="+mn-cs"/>
              </a:rPr>
              <a:t>Purchase “canned” (already developed) training programs that address the topic</a:t>
            </a:r>
          </a:p>
          <a:p>
            <a:pPr lvl="0"/>
            <a:r>
              <a:rPr kumimoji="1" lang="en-US" sz="1200" b="1" kern="1200" dirty="0">
                <a:solidFill>
                  <a:schemeClr val="tx1"/>
                </a:solidFill>
                <a:effectLst/>
                <a:latin typeface="Times New Roman" pitchFamily="18" charset="0"/>
                <a:ea typeface="ＭＳ Ｐゴシック" charset="0"/>
                <a:cs typeface="+mn-cs"/>
              </a:rPr>
              <a:t>Ensure that there is at least one staff member who is “a resident expert” on legal requirements  </a:t>
            </a:r>
            <a:r>
              <a:rPr kumimoji="1" lang="en-US" sz="1200" b="1" i="1" kern="1200" dirty="0">
                <a:solidFill>
                  <a:schemeClr val="tx1"/>
                </a:solidFill>
                <a:effectLst/>
                <a:latin typeface="Times New Roman" pitchFamily="18" charset="0"/>
                <a:ea typeface="ＭＳ Ｐゴシック" charset="0"/>
                <a:cs typeface="+mn-cs"/>
              </a:rPr>
              <a:t>(Facility Chap. in CMAA Test)</a:t>
            </a:r>
            <a:endParaRPr kumimoji="1" lang="en-US" sz="1200" kern="1200" dirty="0">
              <a:solidFill>
                <a:schemeClr val="tx1"/>
              </a:solidFill>
              <a:effectLst/>
              <a:latin typeface="Times New Roman" pitchFamily="18" charset="0"/>
              <a:ea typeface="ＭＳ Ｐゴシック" charset="0"/>
              <a:cs typeface="+mn-cs"/>
            </a:endParaRP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32</a:t>
            </a:fld>
            <a:endParaRPr lang="en-US"/>
          </a:p>
        </p:txBody>
      </p:sp>
    </p:spTree>
    <p:extLst>
      <p:ext uri="{BB962C8B-B14F-4D97-AF65-F5344CB8AC3E}">
        <p14:creationId xmlns:p14="http://schemas.microsoft.com/office/powerpoint/2010/main" val="35917681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spcBef>
                <a:spcPts val="0"/>
              </a:spcBef>
              <a:spcAft>
                <a:spcPts val="0"/>
              </a:spcAft>
            </a:pPr>
            <a:r>
              <a:rPr lang="en-US" sz="1200" dirty="0">
                <a:effectLst/>
                <a:latin typeface="Times New Roman"/>
                <a:ea typeface="Calibri"/>
                <a:cs typeface="Times New Roman"/>
              </a:rPr>
              <a:t>Which provides a comprehensive building and grounds assessment that identifies condition and space function deficiencies along with cost estimates for corrective actions?</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Facility capital budget</a:t>
            </a:r>
          </a:p>
          <a:p>
            <a:pPr marL="342900" marR="0" lvl="0" indent="-342900" algn="just">
              <a:spcBef>
                <a:spcPts val="0"/>
              </a:spcBef>
              <a:spcAft>
                <a:spcPts val="0"/>
              </a:spcAft>
              <a:buFont typeface="+mj-lt"/>
              <a:buAutoNum type="alphaLcPeriod"/>
            </a:pPr>
            <a:r>
              <a:rPr lang="en-US" sz="1200" b="1" dirty="0">
                <a:effectLst/>
                <a:latin typeface="Times New Roman"/>
                <a:ea typeface="Calibri"/>
                <a:cs typeface="Times New Roman"/>
              </a:rPr>
              <a:t>Facility quality assessment  </a:t>
            </a:r>
            <a:r>
              <a:rPr lang="en-US" sz="1200" b="1" i="1" dirty="0">
                <a:effectLst/>
                <a:latin typeface="Times New Roman"/>
                <a:ea typeface="Calibri"/>
                <a:cs typeface="Times New Roman"/>
              </a:rPr>
              <a:t>(Facility Chap. in CMAA Text)</a:t>
            </a:r>
            <a:endParaRPr lang="en-US" sz="1200" dirty="0">
              <a:effectLst/>
              <a:latin typeface="Times New Roman"/>
              <a:ea typeface="Calibri"/>
              <a:cs typeface="Times New Roman"/>
            </a:endParaRP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Facility function evaluation </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Facility condition evaluation </a:t>
            </a:r>
          </a:p>
          <a:p>
            <a:endParaRPr lang="en-US" dirty="0"/>
          </a:p>
          <a:p>
            <a:r>
              <a:rPr lang="en-US" dirty="0"/>
              <a:t>PRACTICE QUESTION</a:t>
            </a:r>
          </a:p>
          <a:p>
            <a:pPr lvl="0"/>
            <a:r>
              <a:rPr kumimoji="1" lang="en-US" sz="1200" kern="1200" dirty="0">
                <a:solidFill>
                  <a:schemeClr val="tx1"/>
                </a:solidFill>
                <a:effectLst/>
                <a:latin typeface="Times New Roman" pitchFamily="18" charset="0"/>
                <a:ea typeface="ＭＳ Ｐゴシック" charset="0"/>
                <a:cs typeface="+mn-cs"/>
              </a:rPr>
              <a:t>A facility quality assessment uses what type of report in providing a comprehensive building and grounds assessment that identifies condition and space function deficiencies along with cost estimates for corrective actions 33</a:t>
            </a:r>
          </a:p>
          <a:p>
            <a:r>
              <a:rPr kumimoji="1" lang="en-US" sz="1200" kern="1200" dirty="0">
                <a:solidFill>
                  <a:schemeClr val="tx1"/>
                </a:solidFill>
                <a:effectLst/>
                <a:latin typeface="Times New Roman" pitchFamily="18" charset="0"/>
                <a:ea typeface="ＭＳ Ｐゴシック" charset="0"/>
                <a:cs typeface="+mn-cs"/>
              </a:rPr>
              <a:t>	A)	Facility condition evaluation (FCE)</a:t>
            </a:r>
          </a:p>
          <a:p>
            <a:r>
              <a:rPr kumimoji="1" lang="en-US" sz="1200" kern="1200" dirty="0">
                <a:solidFill>
                  <a:schemeClr val="tx1"/>
                </a:solidFill>
                <a:effectLst/>
                <a:latin typeface="Times New Roman" pitchFamily="18" charset="0"/>
                <a:ea typeface="ＭＳ Ｐゴシック" charset="0"/>
                <a:cs typeface="+mn-cs"/>
              </a:rPr>
              <a:t>	B)	Facility function evaluation (FFE)</a:t>
            </a:r>
          </a:p>
          <a:p>
            <a:r>
              <a:rPr kumimoji="1" lang="en-US" sz="1200" kern="1200" dirty="0">
                <a:solidFill>
                  <a:schemeClr val="tx1"/>
                </a:solidFill>
                <a:effectLst/>
                <a:latin typeface="Times New Roman" pitchFamily="18" charset="0"/>
                <a:ea typeface="ＭＳ Ｐゴシック" charset="0"/>
                <a:cs typeface="+mn-cs"/>
              </a:rPr>
              <a:t>	C)	</a:t>
            </a:r>
            <a:r>
              <a:rPr kumimoji="1" lang="en-US" sz="1200" u="sng" kern="1200" dirty="0">
                <a:solidFill>
                  <a:schemeClr val="tx1"/>
                </a:solidFill>
                <a:effectLst/>
                <a:latin typeface="Times New Roman" pitchFamily="18" charset="0"/>
                <a:ea typeface="ＭＳ Ｐゴシック" charset="0"/>
                <a:cs typeface="+mn-cs"/>
              </a:rPr>
              <a:t>Both A and B are correct</a:t>
            </a:r>
            <a:endParaRPr kumimoji="1" lang="en-US" sz="1200" kern="1200" dirty="0">
              <a:solidFill>
                <a:schemeClr val="tx1"/>
              </a:solidFill>
              <a:effectLst/>
              <a:latin typeface="Times New Roman" pitchFamily="18" charset="0"/>
              <a:ea typeface="ＭＳ Ｐゴシック" charset="0"/>
              <a:cs typeface="+mn-cs"/>
            </a:endParaRPr>
          </a:p>
          <a:p>
            <a:r>
              <a:rPr kumimoji="1" lang="en-US" sz="1200" kern="1200" dirty="0">
                <a:solidFill>
                  <a:schemeClr val="tx1"/>
                </a:solidFill>
                <a:effectLst/>
                <a:latin typeface="Times New Roman" pitchFamily="18" charset="0"/>
                <a:ea typeface="ＭＳ Ｐゴシック" charset="0"/>
                <a:cs typeface="+mn-cs"/>
              </a:rPr>
              <a:t>	D)	None of the answers provided is correct</a:t>
            </a: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33</a:t>
            </a:fld>
            <a:endParaRPr lang="en-US"/>
          </a:p>
        </p:txBody>
      </p:sp>
    </p:spTree>
    <p:extLst>
      <p:ext uri="{BB962C8B-B14F-4D97-AF65-F5344CB8AC3E}">
        <p14:creationId xmlns:p14="http://schemas.microsoft.com/office/powerpoint/2010/main" val="29845415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Times New Roman" pitchFamily="18" charset="0"/>
                <a:ea typeface="ＭＳ Ｐゴシック" charset="0"/>
                <a:cs typeface="+mn-cs"/>
              </a:rPr>
              <a:t>All of the following are included in a “building envelope:”</a:t>
            </a:r>
          </a:p>
          <a:p>
            <a:pPr lvl="0"/>
            <a:r>
              <a:rPr kumimoji="1" lang="en-US" sz="1200" kern="1200" dirty="0">
                <a:solidFill>
                  <a:schemeClr val="tx1"/>
                </a:solidFill>
                <a:effectLst/>
                <a:latin typeface="Times New Roman" pitchFamily="18" charset="0"/>
                <a:ea typeface="ＭＳ Ｐゴシック" charset="0"/>
                <a:cs typeface="+mn-cs"/>
              </a:rPr>
              <a:t>Walls </a:t>
            </a:r>
          </a:p>
          <a:p>
            <a:pPr lvl="0"/>
            <a:r>
              <a:rPr kumimoji="1" lang="en-US" sz="1200" kern="1200" dirty="0">
                <a:solidFill>
                  <a:schemeClr val="tx1"/>
                </a:solidFill>
                <a:effectLst/>
                <a:latin typeface="Times New Roman" pitchFamily="18" charset="0"/>
                <a:ea typeface="ＭＳ Ｐゴシック" charset="0"/>
                <a:cs typeface="+mn-cs"/>
              </a:rPr>
              <a:t>Walls and roofs</a:t>
            </a:r>
          </a:p>
          <a:p>
            <a:pPr lvl="0"/>
            <a:r>
              <a:rPr kumimoji="1" lang="en-US" sz="1200" kern="1200" dirty="0">
                <a:solidFill>
                  <a:schemeClr val="tx1"/>
                </a:solidFill>
                <a:effectLst/>
                <a:latin typeface="Times New Roman" pitchFamily="18" charset="0"/>
                <a:ea typeface="ＭＳ Ｐゴシック" charset="0"/>
                <a:cs typeface="+mn-cs"/>
              </a:rPr>
              <a:t>Walls, roofs, and floors</a:t>
            </a:r>
          </a:p>
          <a:p>
            <a:pPr lvl="0"/>
            <a:r>
              <a:rPr kumimoji="1" lang="en-US" sz="1200" b="1" kern="1200" dirty="0">
                <a:solidFill>
                  <a:schemeClr val="tx1"/>
                </a:solidFill>
                <a:effectLst/>
                <a:latin typeface="Times New Roman" pitchFamily="18" charset="0"/>
                <a:ea typeface="ＭＳ Ｐゴシック" charset="0"/>
                <a:cs typeface="+mn-cs"/>
              </a:rPr>
              <a:t>Walls, roofs, floors, and foundations  </a:t>
            </a:r>
            <a:r>
              <a:rPr kumimoji="1" lang="en-US" sz="1200" b="1" i="1" kern="1200" dirty="0">
                <a:solidFill>
                  <a:schemeClr val="tx1"/>
                </a:solidFill>
                <a:effectLst/>
                <a:latin typeface="Times New Roman" pitchFamily="18" charset="0"/>
                <a:ea typeface="ＭＳ Ｐゴシック" charset="0"/>
                <a:cs typeface="+mn-cs"/>
              </a:rPr>
              <a:t>(BMI III PowerPoint – Bill </a:t>
            </a:r>
            <a:r>
              <a:rPr kumimoji="1" lang="en-US" sz="1200" b="1" i="1" kern="1200" dirty="0" err="1">
                <a:solidFill>
                  <a:schemeClr val="tx1"/>
                </a:solidFill>
                <a:effectLst/>
                <a:latin typeface="Times New Roman" pitchFamily="18" charset="0"/>
                <a:ea typeface="ＭＳ Ｐゴシック" charset="0"/>
                <a:cs typeface="+mn-cs"/>
              </a:rPr>
              <a:t>Whitbeck</a:t>
            </a:r>
            <a:r>
              <a:rPr kumimoji="1" lang="en-US" sz="1200" b="1" i="1" kern="1200" dirty="0">
                <a:solidFill>
                  <a:schemeClr val="tx1"/>
                </a:solidFill>
                <a:effectLst/>
                <a:latin typeface="Times New Roman" pitchFamily="18" charset="0"/>
                <a:ea typeface="ＭＳ Ｐゴシック" charset="0"/>
                <a:cs typeface="+mn-cs"/>
              </a:rPr>
              <a:t>)</a:t>
            </a:r>
          </a:p>
          <a:p>
            <a:pPr lvl="0"/>
            <a:endParaRPr kumimoji="1" lang="en-US" sz="1200" b="1" i="1" kern="1200" dirty="0">
              <a:solidFill>
                <a:schemeClr val="tx1"/>
              </a:solidFill>
              <a:effectLst/>
              <a:latin typeface="Times New Roman" pitchFamily="18" charset="0"/>
              <a:ea typeface="ＭＳ Ｐゴシック" charset="0"/>
              <a:cs typeface="+mn-cs"/>
            </a:endParaRPr>
          </a:p>
          <a:p>
            <a:pPr marL="0" marR="0" algn="just">
              <a:spcBef>
                <a:spcPts val="0"/>
              </a:spcBef>
              <a:spcAft>
                <a:spcPts val="0"/>
              </a:spcAft>
            </a:pPr>
            <a:r>
              <a:rPr lang="en-US" sz="1200" dirty="0">
                <a:effectLst/>
                <a:latin typeface="Times New Roman"/>
                <a:ea typeface="Calibri"/>
                <a:cs typeface="Times New Roman"/>
              </a:rPr>
              <a:t>Who should complete a facility condition evaluation?</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A club consultant </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A representative of the facility’s maintenance department</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A vendor as a value-added service</a:t>
            </a:r>
          </a:p>
          <a:p>
            <a:pPr marL="342900" marR="0" lvl="0" indent="-342900" algn="just">
              <a:spcBef>
                <a:spcPts val="0"/>
              </a:spcBef>
              <a:spcAft>
                <a:spcPts val="0"/>
              </a:spcAft>
              <a:buFont typeface="+mj-lt"/>
              <a:buAutoNum type="alphaLcPeriod"/>
            </a:pPr>
            <a:r>
              <a:rPr lang="en-US" sz="1200" b="1" dirty="0">
                <a:effectLst/>
                <a:latin typeface="Times New Roman"/>
                <a:ea typeface="Calibri"/>
                <a:cs typeface="Times New Roman"/>
              </a:rPr>
              <a:t>A staff member from each department  </a:t>
            </a:r>
            <a:r>
              <a:rPr lang="en-US" sz="1200" b="1" i="1" dirty="0">
                <a:effectLst/>
                <a:latin typeface="Times New Roman"/>
                <a:ea typeface="Calibri"/>
                <a:cs typeface="Times New Roman"/>
              </a:rPr>
              <a:t>(Facility Chap. in CMAA Text)</a:t>
            </a:r>
          </a:p>
          <a:p>
            <a:pPr lvl="0"/>
            <a:endParaRPr kumimoji="1" lang="en-US" sz="1200" kern="1200" dirty="0">
              <a:solidFill>
                <a:schemeClr val="tx1"/>
              </a:solidFill>
              <a:effectLst/>
              <a:latin typeface="Times New Roman" pitchFamily="18" charset="0"/>
              <a:ea typeface="ＭＳ Ｐゴシック" charset="0"/>
              <a:cs typeface="+mn-cs"/>
            </a:endParaRP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34</a:t>
            </a:fld>
            <a:endParaRPr lang="en-US"/>
          </a:p>
        </p:txBody>
      </p:sp>
    </p:spTree>
    <p:extLst>
      <p:ext uri="{BB962C8B-B14F-4D97-AF65-F5344CB8AC3E}">
        <p14:creationId xmlns:p14="http://schemas.microsoft.com/office/powerpoint/2010/main" val="30303497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spcBef>
                <a:spcPts val="0"/>
              </a:spcBef>
              <a:spcAft>
                <a:spcPts val="0"/>
              </a:spcAft>
            </a:pPr>
            <a:r>
              <a:rPr lang="en-US" sz="1200" dirty="0">
                <a:effectLst/>
                <a:latin typeface="Times New Roman"/>
                <a:ea typeface="Calibri"/>
                <a:cs typeface="Times New Roman"/>
              </a:rPr>
              <a:t>What is the purpose of a facility function evaluation (FFE)?</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To evaluate the physical condition of the facility</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To evaluate the life cycle of facility systems</a:t>
            </a:r>
          </a:p>
          <a:p>
            <a:pPr marL="342900" marR="0" lvl="0" indent="-342900" algn="just">
              <a:spcBef>
                <a:spcPts val="0"/>
              </a:spcBef>
              <a:spcAft>
                <a:spcPts val="0"/>
              </a:spcAft>
              <a:buFont typeface="+mj-lt"/>
              <a:buAutoNum type="alphaLcPeriod"/>
            </a:pPr>
            <a:r>
              <a:rPr lang="en-US" sz="1200" b="1" dirty="0">
                <a:effectLst/>
                <a:latin typeface="Times New Roman"/>
                <a:ea typeface="Calibri"/>
                <a:cs typeface="Times New Roman"/>
              </a:rPr>
              <a:t>To study spaces contained within the facility to determine whether they meet the needs of members and staff  </a:t>
            </a:r>
            <a:r>
              <a:rPr lang="en-US" sz="1200" b="1" i="1" dirty="0">
                <a:effectLst/>
                <a:latin typeface="Times New Roman"/>
                <a:ea typeface="Calibri"/>
                <a:cs typeface="Times New Roman"/>
              </a:rPr>
              <a:t>(Facility Chap. in CMAA Text)</a:t>
            </a:r>
            <a:endParaRPr lang="en-US" sz="1200" dirty="0">
              <a:effectLst/>
              <a:latin typeface="Times New Roman"/>
              <a:ea typeface="Calibri"/>
              <a:cs typeface="Times New Roman"/>
            </a:endParaRP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To develop information required for the maintenance budget</a:t>
            </a:r>
          </a:p>
          <a:p>
            <a:pPr marL="342900" marR="0" lvl="0" indent="-342900" algn="just">
              <a:spcBef>
                <a:spcPts val="0"/>
              </a:spcBef>
              <a:spcAft>
                <a:spcPts val="0"/>
              </a:spcAft>
              <a:buFont typeface="+mj-lt"/>
              <a:buAutoNum type="alphaLcPeriod"/>
            </a:pPr>
            <a:endParaRPr lang="en-US" sz="1200" dirty="0">
              <a:effectLst/>
              <a:latin typeface="Times New Roman"/>
              <a:ea typeface="Calibri"/>
              <a:cs typeface="Times New Roman"/>
            </a:endParaRPr>
          </a:p>
          <a:p>
            <a:r>
              <a:rPr kumimoji="1" lang="en-US" sz="1200" kern="1200" dirty="0">
                <a:solidFill>
                  <a:schemeClr val="tx1"/>
                </a:solidFill>
                <a:effectLst/>
                <a:latin typeface="Times New Roman" pitchFamily="18" charset="0"/>
                <a:ea typeface="ＭＳ Ｐゴシック" charset="0"/>
                <a:cs typeface="+mn-cs"/>
              </a:rPr>
              <a:t>What is the average amount of total revenue that private clubs typically set aside as a reserve for placement of club elements and new equipment?</a:t>
            </a:r>
          </a:p>
          <a:p>
            <a:pPr lvl="0"/>
            <a:r>
              <a:rPr kumimoji="1" lang="en-US" sz="1200" b="1" kern="1200" dirty="0">
                <a:solidFill>
                  <a:schemeClr val="tx1"/>
                </a:solidFill>
                <a:effectLst/>
                <a:latin typeface="Times New Roman" pitchFamily="18" charset="0"/>
                <a:ea typeface="ＭＳ Ｐゴシック" charset="0"/>
                <a:cs typeface="+mn-cs"/>
              </a:rPr>
              <a:t>3% </a:t>
            </a:r>
            <a:r>
              <a:rPr kumimoji="1" lang="en-US" sz="1200" b="1" i="1" kern="1200" dirty="0">
                <a:solidFill>
                  <a:schemeClr val="tx1"/>
                </a:solidFill>
                <a:effectLst/>
                <a:latin typeface="Times New Roman" pitchFamily="18" charset="0"/>
                <a:ea typeface="ＭＳ Ｐゴシック" charset="0"/>
                <a:cs typeface="+mn-cs"/>
              </a:rPr>
              <a:t>(Facilities Management-CCM Review – Ed)</a:t>
            </a:r>
            <a:endParaRPr kumimoji="1" lang="en-US" sz="1200" kern="1200" dirty="0">
              <a:solidFill>
                <a:schemeClr val="tx1"/>
              </a:solidFill>
              <a:effectLst/>
              <a:latin typeface="Times New Roman" pitchFamily="18" charset="0"/>
              <a:ea typeface="ＭＳ Ｐゴシック" charset="0"/>
              <a:cs typeface="+mn-cs"/>
            </a:endParaRPr>
          </a:p>
          <a:p>
            <a:pPr lvl="0"/>
            <a:r>
              <a:rPr kumimoji="1" lang="en-US" sz="1200" kern="1200" dirty="0">
                <a:solidFill>
                  <a:schemeClr val="tx1"/>
                </a:solidFill>
                <a:effectLst/>
                <a:latin typeface="Times New Roman" pitchFamily="18" charset="0"/>
                <a:ea typeface="ＭＳ Ｐゴシック" charset="0"/>
                <a:cs typeface="+mn-cs"/>
              </a:rPr>
              <a:t>5%</a:t>
            </a:r>
          </a:p>
          <a:p>
            <a:pPr lvl="0"/>
            <a:r>
              <a:rPr kumimoji="1" lang="en-US" sz="1200" kern="1200" dirty="0">
                <a:solidFill>
                  <a:schemeClr val="tx1"/>
                </a:solidFill>
                <a:effectLst/>
                <a:latin typeface="Times New Roman" pitchFamily="18" charset="0"/>
                <a:ea typeface="ＭＳ Ｐゴシック" charset="0"/>
                <a:cs typeface="+mn-cs"/>
              </a:rPr>
              <a:t>6%</a:t>
            </a:r>
          </a:p>
          <a:p>
            <a:pPr lvl="0"/>
            <a:r>
              <a:rPr kumimoji="1" lang="en-US" sz="1200" kern="1200" dirty="0">
                <a:solidFill>
                  <a:schemeClr val="tx1"/>
                </a:solidFill>
                <a:effectLst/>
                <a:latin typeface="Times New Roman" pitchFamily="18" charset="0"/>
                <a:ea typeface="ＭＳ Ｐゴシック" charset="0"/>
                <a:cs typeface="+mn-cs"/>
              </a:rPr>
              <a:t>7%</a:t>
            </a:r>
          </a:p>
          <a:p>
            <a:pPr marL="0" marR="0" algn="just">
              <a:spcBef>
                <a:spcPts val="0"/>
              </a:spcBef>
              <a:spcAft>
                <a:spcPts val="0"/>
              </a:spcAft>
            </a:pPr>
            <a:endParaRPr lang="en-US" sz="1200" dirty="0">
              <a:effectLst/>
              <a:latin typeface="Times New Roman"/>
              <a:ea typeface="Calibri"/>
              <a:cs typeface="Times New Roman"/>
            </a:endParaRPr>
          </a:p>
          <a:p>
            <a:pPr marL="0" marR="0" algn="just">
              <a:spcBef>
                <a:spcPts val="0"/>
              </a:spcBef>
              <a:spcAft>
                <a:spcPts val="0"/>
              </a:spcAft>
            </a:pPr>
            <a:r>
              <a:rPr lang="en-US" sz="1200" dirty="0">
                <a:effectLst/>
                <a:latin typeface="Times New Roman"/>
                <a:ea typeface="Calibri"/>
                <a:cs typeface="Times New Roman"/>
              </a:rPr>
              <a:t>The average amount of reserve for replacement used to fund replacement of club elements and to purchase new equipment is __________ % of total revenue.</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1 – 2%</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2 – 3% </a:t>
            </a:r>
          </a:p>
          <a:p>
            <a:pPr marL="342900" marR="0" lvl="0" indent="-342900" algn="just">
              <a:spcBef>
                <a:spcPts val="0"/>
              </a:spcBef>
              <a:spcAft>
                <a:spcPts val="0"/>
              </a:spcAft>
              <a:buFont typeface="+mj-lt"/>
              <a:buAutoNum type="alphaLcPeriod"/>
            </a:pPr>
            <a:r>
              <a:rPr lang="en-US" sz="1200" u="sng" dirty="0">
                <a:effectLst/>
                <a:latin typeface="Times New Roman"/>
                <a:ea typeface="Calibri"/>
                <a:cs typeface="Times New Roman"/>
              </a:rPr>
              <a:t>3 – 4% </a:t>
            </a:r>
            <a:endParaRPr lang="en-US" sz="1200" dirty="0">
              <a:effectLst/>
              <a:latin typeface="Times New Roman"/>
              <a:ea typeface="Calibri"/>
              <a:cs typeface="Times New Roman"/>
            </a:endParaRP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4 – 5%</a:t>
            </a:r>
          </a:p>
          <a:p>
            <a:endParaRPr lang="en-US" dirty="0"/>
          </a:p>
          <a:p>
            <a:pPr marL="0" marR="0" lvl="0" indent="0" algn="just">
              <a:spcBef>
                <a:spcPts val="0"/>
              </a:spcBef>
              <a:spcAft>
                <a:spcPts val="0"/>
              </a:spcAft>
              <a:buFont typeface="+mj-lt"/>
              <a:buNone/>
            </a:pPr>
            <a:endParaRPr lang="en-US" sz="1200" dirty="0">
              <a:effectLst/>
              <a:latin typeface="Times New Roman"/>
              <a:ea typeface="Calibri"/>
              <a:cs typeface="Times New Roman"/>
            </a:endParaRP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35</a:t>
            </a:fld>
            <a:endParaRPr lang="en-US"/>
          </a:p>
        </p:txBody>
      </p:sp>
    </p:spTree>
    <p:extLst>
      <p:ext uri="{BB962C8B-B14F-4D97-AF65-F5344CB8AC3E}">
        <p14:creationId xmlns:p14="http://schemas.microsoft.com/office/powerpoint/2010/main" val="29943250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Times New Roman" pitchFamily="18" charset="0"/>
                <a:ea typeface="ＭＳ Ｐゴシック" charset="0"/>
                <a:cs typeface="+mn-cs"/>
              </a:rPr>
              <a:t>A computerized preventive maintenance management system should include information about all the following </a:t>
            </a:r>
            <a:r>
              <a:rPr kumimoji="1" lang="en-US" sz="1200" i="1" kern="1200" dirty="0">
                <a:solidFill>
                  <a:schemeClr val="tx1"/>
                </a:solidFill>
                <a:effectLst/>
                <a:latin typeface="Times New Roman" pitchFamily="18" charset="0"/>
                <a:ea typeface="ＭＳ Ｐゴシック" charset="0"/>
                <a:cs typeface="+mn-cs"/>
              </a:rPr>
              <a:t>except</a:t>
            </a:r>
            <a:r>
              <a:rPr kumimoji="1" lang="en-US" sz="1200" kern="1200" dirty="0">
                <a:solidFill>
                  <a:schemeClr val="tx1"/>
                </a:solidFill>
                <a:effectLst/>
                <a:latin typeface="Times New Roman" pitchFamily="18" charset="0"/>
                <a:ea typeface="ＭＳ Ｐゴシック" charset="0"/>
                <a:cs typeface="+mn-cs"/>
              </a:rPr>
              <a:t> __________ for each covered  quality asset.</a:t>
            </a:r>
          </a:p>
          <a:p>
            <a:pPr lvl="0"/>
            <a:r>
              <a:rPr kumimoji="1" lang="en-US" sz="1200" b="1" kern="1200" dirty="0">
                <a:solidFill>
                  <a:schemeClr val="tx1"/>
                </a:solidFill>
                <a:effectLst/>
                <a:latin typeface="Times New Roman" pitchFamily="18" charset="0"/>
                <a:ea typeface="ＭＳ Ｐゴシック" charset="0"/>
                <a:cs typeface="+mn-cs"/>
              </a:rPr>
              <a:t>Purchase cost  </a:t>
            </a:r>
            <a:r>
              <a:rPr kumimoji="1" lang="en-US" sz="1200" b="1" i="1" kern="1200" dirty="0">
                <a:solidFill>
                  <a:schemeClr val="tx1"/>
                </a:solidFill>
                <a:effectLst/>
                <a:latin typeface="Times New Roman" pitchFamily="18" charset="0"/>
                <a:ea typeface="ＭＳ Ｐゴシック" charset="0"/>
                <a:cs typeface="+mn-cs"/>
              </a:rPr>
              <a:t>(Facility Chap. in CMAA Text)</a:t>
            </a:r>
            <a:endParaRPr kumimoji="1" lang="en-US" sz="1200" kern="1200" dirty="0">
              <a:solidFill>
                <a:schemeClr val="tx1"/>
              </a:solidFill>
              <a:effectLst/>
              <a:latin typeface="Times New Roman" pitchFamily="18" charset="0"/>
              <a:ea typeface="ＭＳ Ｐゴシック" charset="0"/>
              <a:cs typeface="+mn-cs"/>
            </a:endParaRPr>
          </a:p>
          <a:p>
            <a:pPr lvl="0"/>
            <a:r>
              <a:rPr kumimoji="1" lang="en-US" sz="1200" kern="1200" dirty="0">
                <a:solidFill>
                  <a:schemeClr val="tx1"/>
                </a:solidFill>
                <a:effectLst/>
                <a:latin typeface="Times New Roman" pitchFamily="18" charset="0"/>
                <a:ea typeface="ＭＳ Ｐゴシック" charset="0"/>
                <a:cs typeface="+mn-cs"/>
              </a:rPr>
              <a:t>Installation date </a:t>
            </a:r>
          </a:p>
          <a:p>
            <a:pPr lvl="0"/>
            <a:r>
              <a:rPr kumimoji="1" lang="en-US" sz="1200" kern="1200" dirty="0">
                <a:solidFill>
                  <a:schemeClr val="tx1"/>
                </a:solidFill>
                <a:effectLst/>
                <a:latin typeface="Times New Roman" pitchFamily="18" charset="0"/>
                <a:ea typeface="ＭＳ Ｐゴシック" charset="0"/>
                <a:cs typeface="+mn-cs"/>
              </a:rPr>
              <a:t>Expected useful life</a:t>
            </a:r>
          </a:p>
          <a:p>
            <a:pPr lvl="0"/>
            <a:r>
              <a:rPr kumimoji="1" lang="en-US" sz="1200" kern="1200" dirty="0">
                <a:solidFill>
                  <a:schemeClr val="tx1"/>
                </a:solidFill>
                <a:effectLst/>
                <a:latin typeface="Times New Roman" pitchFamily="18" charset="0"/>
                <a:ea typeface="ＭＳ Ｐゴシック" charset="0"/>
                <a:cs typeface="+mn-cs"/>
              </a:rPr>
              <a:t>Service call reports</a:t>
            </a: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36</a:t>
            </a:fld>
            <a:endParaRPr lang="en-US"/>
          </a:p>
        </p:txBody>
      </p:sp>
    </p:spTree>
    <p:extLst>
      <p:ext uri="{BB962C8B-B14F-4D97-AF65-F5344CB8AC3E}">
        <p14:creationId xmlns:p14="http://schemas.microsoft.com/office/powerpoint/2010/main" val="17992768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indent="-457200" algn="just">
              <a:spcBef>
                <a:spcPts val="0"/>
              </a:spcBef>
              <a:spcAft>
                <a:spcPts val="0"/>
              </a:spcAft>
              <a:tabLst>
                <a:tab pos="457200" algn="l"/>
                <a:tab pos="765810" algn="l"/>
                <a:tab pos="5899785" algn="r"/>
                <a:tab pos="765810" algn="l"/>
                <a:tab pos="-742950" algn="l"/>
                <a:tab pos="765810" algn="l"/>
                <a:tab pos="765810" algn="l"/>
              </a:tabLst>
            </a:pPr>
            <a:r>
              <a:rPr lang="en-US" sz="1200" dirty="0">
                <a:effectLst/>
                <a:latin typeface="Times New Roman"/>
                <a:ea typeface="Times New Roman"/>
                <a:cs typeface="Times New Roman"/>
              </a:rPr>
              <a:t>A work or repair order is a document used:</a:t>
            </a:r>
            <a:endParaRPr lang="en-US" sz="1200" dirty="0">
              <a:effectLst/>
              <a:latin typeface="Arial"/>
              <a:ea typeface="Times New Roman"/>
              <a:cs typeface="Times New Roman"/>
            </a:endParaRP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To inventory the pieces of equipment needing maintenance at a club.</a:t>
            </a:r>
          </a:p>
          <a:p>
            <a:pPr marL="342900" marR="0" lvl="0" indent="-342900" algn="just">
              <a:spcBef>
                <a:spcPts val="0"/>
              </a:spcBef>
              <a:spcAft>
                <a:spcPts val="0"/>
              </a:spcAft>
              <a:buFont typeface="+mj-lt"/>
              <a:buAutoNum type="alphaLcPeriod"/>
            </a:pPr>
            <a:r>
              <a:rPr lang="en-US" sz="1200" u="sng" dirty="0">
                <a:effectLst/>
                <a:latin typeface="Times New Roman"/>
                <a:ea typeface="Calibri"/>
                <a:cs typeface="Times New Roman"/>
              </a:rPr>
              <a:t>To initiate requests for maintenance services.</a:t>
            </a:r>
            <a:endParaRPr lang="en-US" sz="1200" dirty="0">
              <a:effectLst/>
              <a:latin typeface="Times New Roman"/>
              <a:ea typeface="Calibri"/>
              <a:cs typeface="Times New Roman"/>
            </a:endParaRP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To show maintenance workers how to repair a structural element or piece of equipment.</a:t>
            </a:r>
          </a:p>
          <a:p>
            <a:pPr marL="342900" marR="0" lvl="0" indent="-342900">
              <a:spcBef>
                <a:spcPts val="0"/>
              </a:spcBef>
              <a:spcAft>
                <a:spcPts val="0"/>
              </a:spcAft>
              <a:buFont typeface="+mj-lt"/>
              <a:buAutoNum type="alphaLcPeriod"/>
              <a:tabLst>
                <a:tab pos="914400" algn="l"/>
                <a:tab pos="1471930" algn="l"/>
                <a:tab pos="1966595" algn="r"/>
                <a:tab pos="1471930" algn="l"/>
                <a:tab pos="1471930" algn="l"/>
                <a:tab pos="1471930" algn="l"/>
              </a:tabLst>
            </a:pPr>
            <a:r>
              <a:rPr lang="en-US" sz="1200" dirty="0">
                <a:effectLst/>
                <a:latin typeface="Times New Roman"/>
                <a:ea typeface="Times New Roman"/>
                <a:cs typeface="Times New Roman"/>
              </a:rPr>
              <a:t>For all major pieces of equipment to record facts and information important for maintenance.</a:t>
            </a:r>
            <a:endParaRPr lang="en-US" sz="1200" dirty="0">
              <a:effectLst/>
              <a:latin typeface="Arial"/>
              <a:ea typeface="Times New Roman"/>
              <a:cs typeface="Times New Roman"/>
            </a:endParaRP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37</a:t>
            </a:fld>
            <a:endParaRPr lang="en-US"/>
          </a:p>
        </p:txBody>
      </p:sp>
    </p:spTree>
    <p:extLst>
      <p:ext uri="{BB962C8B-B14F-4D97-AF65-F5344CB8AC3E}">
        <p14:creationId xmlns:p14="http://schemas.microsoft.com/office/powerpoint/2010/main" val="10797249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just">
              <a:spcBef>
                <a:spcPts val="0"/>
              </a:spcBef>
              <a:spcAft>
                <a:spcPts val="0"/>
              </a:spcAft>
              <a:tabLst>
                <a:tab pos="914400" algn="l"/>
                <a:tab pos="1471930" algn="l"/>
                <a:tab pos="1966595" algn="r"/>
                <a:tab pos="1471930" algn="l"/>
                <a:tab pos="-742950" algn="l"/>
                <a:tab pos="765810" algn="l"/>
                <a:tab pos="1471930" algn="l"/>
                <a:tab pos="1471930" algn="l"/>
              </a:tabLst>
            </a:pPr>
            <a:r>
              <a:rPr lang="en-US" sz="1200" dirty="0">
                <a:effectLst/>
                <a:latin typeface="Times New Roman"/>
                <a:ea typeface="Times New Roman"/>
                <a:cs typeface="Times New Roman"/>
              </a:rPr>
              <a:t>Which statement is </a:t>
            </a:r>
            <a:r>
              <a:rPr lang="en-US" sz="1200" i="1" u="sng" dirty="0">
                <a:effectLst/>
                <a:latin typeface="Times New Roman"/>
                <a:ea typeface="Times New Roman"/>
                <a:cs typeface="Times New Roman"/>
              </a:rPr>
              <a:t>true</a:t>
            </a:r>
            <a:r>
              <a:rPr lang="en-US" sz="1200" dirty="0">
                <a:effectLst/>
                <a:latin typeface="Times New Roman"/>
                <a:ea typeface="Times New Roman"/>
                <a:cs typeface="Times New Roman"/>
              </a:rPr>
              <a:t> about Equipment Data Cards?</a:t>
            </a:r>
            <a:endParaRPr lang="en-US" sz="1200" dirty="0">
              <a:effectLst/>
              <a:latin typeface="Arial"/>
              <a:ea typeface="Times New Roman"/>
              <a:cs typeface="Times New Roman"/>
            </a:endParaRP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They should only be used for electrical equipment</a:t>
            </a:r>
          </a:p>
          <a:p>
            <a:pPr marL="342900" marR="0" lvl="0" indent="-342900" algn="just">
              <a:spcBef>
                <a:spcPts val="0"/>
              </a:spcBef>
              <a:spcAft>
                <a:spcPts val="0"/>
              </a:spcAft>
              <a:buFont typeface="+mj-lt"/>
              <a:buAutoNum type="alphaLcPeriod"/>
            </a:pPr>
            <a:r>
              <a:rPr lang="en-US" sz="1200" u="sng" dirty="0">
                <a:effectLst/>
                <a:latin typeface="Times New Roman"/>
                <a:ea typeface="Calibri"/>
                <a:cs typeface="Times New Roman"/>
              </a:rPr>
              <a:t>They record information helpful for equipment maintenance</a:t>
            </a:r>
            <a:endParaRPr lang="en-US" sz="1200" dirty="0">
              <a:effectLst/>
              <a:latin typeface="Times New Roman"/>
              <a:ea typeface="Calibri"/>
              <a:cs typeface="Times New Roman"/>
            </a:endParaRP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They should not be used for equipment that has been fully depreciated</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They should be provided by the applicable equipment manufacturer</a:t>
            </a: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38</a:t>
            </a:fld>
            <a:endParaRPr lang="en-US"/>
          </a:p>
        </p:txBody>
      </p:sp>
    </p:spTree>
    <p:extLst>
      <p:ext uri="{BB962C8B-B14F-4D97-AF65-F5344CB8AC3E}">
        <p14:creationId xmlns:p14="http://schemas.microsoft.com/office/powerpoint/2010/main" val="30925569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spcBef>
                <a:spcPts val="0"/>
              </a:spcBef>
              <a:spcAft>
                <a:spcPts val="0"/>
              </a:spcAft>
            </a:pPr>
            <a:r>
              <a:rPr lang="en-US" sz="1200" dirty="0">
                <a:effectLst/>
                <a:latin typeface="Times New Roman"/>
                <a:ea typeface="Calibri"/>
                <a:cs typeface="Times New Roman"/>
              </a:rPr>
              <a:t>Approximately how many architectural engineering firms should be interviewed based upon the RFQs they have submitted?</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1-3</a:t>
            </a:r>
          </a:p>
          <a:p>
            <a:pPr marL="342900" marR="0" lvl="0" indent="-342900" algn="just">
              <a:spcBef>
                <a:spcPts val="0"/>
              </a:spcBef>
              <a:spcAft>
                <a:spcPts val="0"/>
              </a:spcAft>
              <a:buFont typeface="+mj-lt"/>
              <a:buAutoNum type="alphaLcPeriod"/>
            </a:pPr>
            <a:r>
              <a:rPr lang="en-US" sz="1200" b="1" dirty="0">
                <a:effectLst/>
                <a:latin typeface="Times New Roman"/>
                <a:ea typeface="Calibri"/>
                <a:cs typeface="Times New Roman"/>
              </a:rPr>
              <a:t>3-5  </a:t>
            </a:r>
            <a:r>
              <a:rPr lang="en-US" sz="1200" b="1" i="1" dirty="0">
                <a:effectLst/>
                <a:latin typeface="Times New Roman"/>
                <a:ea typeface="Calibri"/>
                <a:cs typeface="Times New Roman"/>
              </a:rPr>
              <a:t>(Facility Chap. in CMAA Text)</a:t>
            </a:r>
            <a:endParaRPr lang="en-US" sz="1200" dirty="0">
              <a:effectLst/>
              <a:latin typeface="Times New Roman"/>
              <a:ea typeface="Calibri"/>
              <a:cs typeface="Times New Roman"/>
            </a:endParaRP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5-7</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As many as possible </a:t>
            </a:r>
          </a:p>
          <a:p>
            <a:pPr marL="0" marR="0" algn="just">
              <a:spcBef>
                <a:spcPts val="0"/>
              </a:spcBef>
              <a:spcAft>
                <a:spcPts val="0"/>
              </a:spcAft>
            </a:pPr>
            <a:endParaRPr lang="en-US" sz="1200" dirty="0">
              <a:effectLst/>
              <a:latin typeface="Times New Roman"/>
              <a:ea typeface="Calibri"/>
              <a:cs typeface="Times New Roman"/>
            </a:endParaRPr>
          </a:p>
          <a:p>
            <a:pPr marL="0" marR="0" algn="just">
              <a:spcBef>
                <a:spcPts val="0"/>
              </a:spcBef>
              <a:spcAft>
                <a:spcPts val="0"/>
              </a:spcAft>
            </a:pPr>
            <a:endParaRPr lang="en-US" sz="1200" dirty="0">
              <a:effectLst/>
              <a:latin typeface="Times New Roman"/>
              <a:ea typeface="Calibri"/>
              <a:cs typeface="Times New Roman"/>
            </a:endParaRPr>
          </a:p>
          <a:p>
            <a:pPr marL="0" marR="0" algn="just">
              <a:spcBef>
                <a:spcPts val="0"/>
              </a:spcBef>
              <a:spcAft>
                <a:spcPts val="0"/>
              </a:spcAft>
            </a:pPr>
            <a:r>
              <a:rPr lang="en-US" sz="1200" dirty="0">
                <a:effectLst/>
                <a:latin typeface="Times New Roman"/>
                <a:ea typeface="Calibri"/>
                <a:cs typeface="Times New Roman"/>
              </a:rPr>
              <a:t>How is an architectural and engineering (AE) consultant selected when a design and construction team is being assembled?</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By a nomination process from other club managers</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By recommendations of the general contractor</a:t>
            </a:r>
          </a:p>
          <a:p>
            <a:pPr marL="342900" marR="0" lvl="0" indent="-342900" algn="just">
              <a:spcBef>
                <a:spcPts val="0"/>
              </a:spcBef>
              <a:spcAft>
                <a:spcPts val="0"/>
              </a:spcAft>
              <a:buFont typeface="+mj-lt"/>
              <a:buAutoNum type="alphaLcPeriod"/>
            </a:pPr>
            <a:r>
              <a:rPr lang="en-US" sz="1200" b="1" dirty="0">
                <a:effectLst/>
                <a:latin typeface="Times New Roman"/>
                <a:ea typeface="Calibri"/>
                <a:cs typeface="Times New Roman"/>
              </a:rPr>
              <a:t>Through a request for qualifications (RFQ) process  </a:t>
            </a:r>
            <a:r>
              <a:rPr lang="en-US" sz="1200" b="1" i="1" dirty="0">
                <a:effectLst/>
                <a:latin typeface="Times New Roman"/>
                <a:ea typeface="Calibri"/>
                <a:cs typeface="Times New Roman"/>
              </a:rPr>
              <a:t>(Facility Chap. in CMAA Text)</a:t>
            </a:r>
            <a:endParaRPr lang="en-US" sz="1200" dirty="0">
              <a:effectLst/>
              <a:latin typeface="Times New Roman"/>
              <a:ea typeface="Calibri"/>
              <a:cs typeface="Times New Roman"/>
            </a:endParaRPr>
          </a:p>
          <a:p>
            <a:r>
              <a:rPr lang="en-US" sz="1200" dirty="0">
                <a:effectLst/>
                <a:latin typeface="Calibri"/>
                <a:ea typeface="Calibri"/>
                <a:cs typeface="Times New Roman"/>
              </a:rPr>
              <a:t>After interviews with the state licensing board</a:t>
            </a:r>
            <a:r>
              <a:rPr lang="en-US" dirty="0">
                <a:effectLst/>
              </a:rPr>
              <a:t> </a:t>
            </a:r>
            <a:endParaRPr lang="en-US" dirty="0"/>
          </a:p>
          <a:p>
            <a:pPr marL="0" marR="0" algn="just">
              <a:spcBef>
                <a:spcPts val="0"/>
              </a:spcBef>
              <a:spcAft>
                <a:spcPts val="0"/>
              </a:spcAft>
            </a:pPr>
            <a:endParaRPr lang="en-US" sz="1200" dirty="0">
              <a:effectLst/>
              <a:latin typeface="Times New Roman"/>
              <a:ea typeface="Calibri"/>
              <a:cs typeface="Times New Roman"/>
            </a:endParaRPr>
          </a:p>
          <a:p>
            <a:pPr marL="0" marR="0" algn="just">
              <a:spcBef>
                <a:spcPts val="0"/>
              </a:spcBef>
              <a:spcAft>
                <a:spcPts val="0"/>
              </a:spcAft>
            </a:pPr>
            <a:endParaRPr lang="en-US" sz="1200" dirty="0">
              <a:effectLst/>
              <a:latin typeface="Times New Roman"/>
              <a:ea typeface="Calibri"/>
              <a:cs typeface="Times New Roman"/>
            </a:endParaRPr>
          </a:p>
          <a:p>
            <a:pPr marL="0" marR="0" algn="just">
              <a:spcBef>
                <a:spcPts val="0"/>
              </a:spcBef>
              <a:spcAft>
                <a:spcPts val="0"/>
              </a:spcAft>
            </a:pPr>
            <a:r>
              <a:rPr lang="en-US" sz="1200" dirty="0">
                <a:effectLst/>
                <a:latin typeface="Times New Roman"/>
                <a:ea typeface="Calibri"/>
                <a:cs typeface="Times New Roman"/>
              </a:rPr>
              <a:t>Which type of information is </a:t>
            </a:r>
            <a:r>
              <a:rPr lang="en-US" sz="1200" i="1" u="sng" dirty="0">
                <a:effectLst/>
                <a:latin typeface="Times New Roman"/>
                <a:ea typeface="Calibri"/>
                <a:cs typeface="Times New Roman"/>
              </a:rPr>
              <a:t>not</a:t>
            </a:r>
            <a:r>
              <a:rPr lang="en-US" sz="1200" i="1" dirty="0">
                <a:effectLst/>
                <a:latin typeface="Times New Roman"/>
                <a:ea typeface="Calibri"/>
                <a:cs typeface="Times New Roman"/>
              </a:rPr>
              <a:t> </a:t>
            </a:r>
            <a:r>
              <a:rPr lang="en-US" sz="1200" dirty="0">
                <a:effectLst/>
                <a:latin typeface="Times New Roman"/>
                <a:ea typeface="Calibri"/>
                <a:cs typeface="Times New Roman"/>
              </a:rPr>
              <a:t>normally asked for when a request for qualifications (RFQ) is issued to potential architectural and engineering firms?</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Resumes of proposed project staff members</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Fee proposal</a:t>
            </a:r>
          </a:p>
          <a:p>
            <a:pPr marL="342900" marR="0" lvl="0" indent="-342900" algn="just">
              <a:spcBef>
                <a:spcPts val="0"/>
              </a:spcBef>
              <a:spcAft>
                <a:spcPts val="0"/>
              </a:spcAft>
              <a:buFont typeface="+mj-lt"/>
              <a:buAutoNum type="alphaLcPeriod"/>
            </a:pPr>
            <a:r>
              <a:rPr lang="en-US" sz="1200" b="1" dirty="0">
                <a:effectLst/>
                <a:latin typeface="Times New Roman"/>
                <a:ea typeface="Calibri"/>
                <a:cs typeface="Times New Roman"/>
              </a:rPr>
              <a:t>Current salaries of those who will be assigned to the project  </a:t>
            </a:r>
            <a:r>
              <a:rPr lang="en-US" sz="1200" b="1" i="1" dirty="0">
                <a:effectLst/>
                <a:latin typeface="Times New Roman"/>
                <a:ea typeface="Calibri"/>
                <a:cs typeface="Times New Roman"/>
              </a:rPr>
              <a:t>(Facility Chap. in CMAA Text)</a:t>
            </a:r>
            <a:endParaRPr lang="en-US" sz="1200" dirty="0">
              <a:effectLst/>
              <a:latin typeface="Times New Roman"/>
              <a:ea typeface="Calibri"/>
              <a:cs typeface="Times New Roman"/>
            </a:endParaRP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Background and location of the firm</a:t>
            </a: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40</a:t>
            </a:fld>
            <a:endParaRPr lang="en-US"/>
          </a:p>
        </p:txBody>
      </p:sp>
    </p:spTree>
    <p:extLst>
      <p:ext uri="{BB962C8B-B14F-4D97-AF65-F5344CB8AC3E}">
        <p14:creationId xmlns:p14="http://schemas.microsoft.com/office/powerpoint/2010/main" val="8150794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spcBef>
                <a:spcPts val="0"/>
              </a:spcBef>
              <a:spcAft>
                <a:spcPts val="0"/>
              </a:spcAft>
            </a:pPr>
            <a:r>
              <a:rPr lang="en-US" sz="1200" dirty="0">
                <a:effectLst/>
                <a:latin typeface="Times New Roman"/>
                <a:ea typeface="Calibri"/>
                <a:cs typeface="Times New Roman"/>
              </a:rPr>
              <a:t>What is the first of the four fundamental phases in the design process for a construction project?</a:t>
            </a:r>
          </a:p>
          <a:p>
            <a:pPr marL="342900" marR="0" lvl="0" indent="-342900" algn="just">
              <a:spcBef>
                <a:spcPts val="0"/>
              </a:spcBef>
              <a:spcAft>
                <a:spcPts val="0"/>
              </a:spcAft>
              <a:buFont typeface="+mj-lt"/>
              <a:buAutoNum type="alphaLcPeriod"/>
            </a:pPr>
            <a:r>
              <a:rPr lang="en-US" sz="1200" b="1" dirty="0">
                <a:effectLst/>
                <a:latin typeface="Times New Roman"/>
                <a:ea typeface="Calibri"/>
                <a:cs typeface="Times New Roman"/>
              </a:rPr>
              <a:t>Programming phase  </a:t>
            </a:r>
            <a:r>
              <a:rPr lang="en-US" sz="1200" b="1" i="1" dirty="0">
                <a:effectLst/>
                <a:latin typeface="Times New Roman"/>
                <a:ea typeface="Calibri"/>
                <a:cs typeface="Times New Roman"/>
              </a:rPr>
              <a:t>(Facility Chap. in CMAA Text)</a:t>
            </a:r>
            <a:endParaRPr lang="en-US" sz="1200" dirty="0">
              <a:effectLst/>
              <a:latin typeface="Times New Roman"/>
              <a:ea typeface="Calibri"/>
              <a:cs typeface="Times New Roman"/>
            </a:endParaRP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Schematic design phase</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Design and development phase </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Contract document development phase</a:t>
            </a: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41</a:t>
            </a:fld>
            <a:endParaRPr lang="en-US"/>
          </a:p>
        </p:txBody>
      </p:sp>
    </p:spTree>
    <p:extLst>
      <p:ext uri="{BB962C8B-B14F-4D97-AF65-F5344CB8AC3E}">
        <p14:creationId xmlns:p14="http://schemas.microsoft.com/office/powerpoint/2010/main" val="42806627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PRACTICE QUESTION</a:t>
            </a:r>
          </a:p>
          <a:p>
            <a:pPr lvl="0"/>
            <a:r>
              <a:rPr kumimoji="1" lang="en-US" sz="1200" kern="1200" dirty="0">
                <a:solidFill>
                  <a:schemeClr val="tx1"/>
                </a:solidFill>
                <a:effectLst/>
                <a:latin typeface="Times New Roman" pitchFamily="18" charset="0"/>
                <a:ea typeface="ＭＳ Ｐゴシック" charset="0"/>
                <a:cs typeface="+mn-cs"/>
              </a:rPr>
              <a:t>Is what phase of the design process are the basic functional requirements listed – including square footage, utility and equipment needs, and descriptions of the finished project’s element? 42</a:t>
            </a:r>
          </a:p>
          <a:p>
            <a:pPr lvl="0"/>
            <a:r>
              <a:rPr kumimoji="1" lang="en-US" sz="1200" b="1" kern="1200" dirty="0">
                <a:solidFill>
                  <a:schemeClr val="tx1"/>
                </a:solidFill>
                <a:effectLst/>
                <a:latin typeface="Times New Roman" pitchFamily="18" charset="0"/>
                <a:ea typeface="ＭＳ Ｐゴシック" charset="0"/>
                <a:cs typeface="+mn-cs"/>
              </a:rPr>
              <a:t>Programming</a:t>
            </a:r>
            <a:endParaRPr kumimoji="1" lang="en-US" sz="1200" kern="1200" dirty="0">
              <a:solidFill>
                <a:schemeClr val="tx1"/>
              </a:solidFill>
              <a:effectLst/>
              <a:latin typeface="Times New Roman" pitchFamily="18" charset="0"/>
              <a:ea typeface="ＭＳ Ｐゴシック" charset="0"/>
              <a:cs typeface="+mn-cs"/>
            </a:endParaRPr>
          </a:p>
          <a:p>
            <a:pPr lvl="0"/>
            <a:r>
              <a:rPr kumimoji="1" lang="en-US" sz="1200" kern="1200" dirty="0">
                <a:solidFill>
                  <a:schemeClr val="tx1"/>
                </a:solidFill>
                <a:effectLst/>
                <a:latin typeface="Times New Roman" pitchFamily="18" charset="0"/>
                <a:ea typeface="ＭＳ Ｐゴシック" charset="0"/>
                <a:cs typeface="+mn-cs"/>
              </a:rPr>
              <a:t>Schematic design</a:t>
            </a:r>
          </a:p>
          <a:p>
            <a:pPr lvl="0"/>
            <a:r>
              <a:rPr kumimoji="1" lang="en-US" sz="1200" kern="1200" dirty="0">
                <a:solidFill>
                  <a:schemeClr val="tx1"/>
                </a:solidFill>
                <a:effectLst/>
                <a:latin typeface="Times New Roman" pitchFamily="18" charset="0"/>
                <a:ea typeface="ＭＳ Ｐゴシック" charset="0"/>
                <a:cs typeface="+mn-cs"/>
              </a:rPr>
              <a:t>Design development</a:t>
            </a:r>
          </a:p>
          <a:p>
            <a:pPr lvl="0"/>
            <a:r>
              <a:rPr kumimoji="1" lang="en-US" sz="1200" kern="1200" dirty="0">
                <a:solidFill>
                  <a:schemeClr val="tx1"/>
                </a:solidFill>
                <a:effectLst/>
                <a:latin typeface="Times New Roman" pitchFamily="18" charset="0"/>
                <a:ea typeface="ＭＳ Ｐゴシック" charset="0"/>
                <a:cs typeface="+mn-cs"/>
              </a:rPr>
              <a:t>Working documents</a:t>
            </a: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42</a:t>
            </a:fld>
            <a:endParaRPr lang="en-US"/>
          </a:p>
        </p:txBody>
      </p:sp>
    </p:spTree>
    <p:extLst>
      <p:ext uri="{BB962C8B-B14F-4D97-AF65-F5344CB8AC3E}">
        <p14:creationId xmlns:p14="http://schemas.microsoft.com/office/powerpoint/2010/main" val="35839613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spcBef>
                <a:spcPts val="0"/>
              </a:spcBef>
              <a:spcAft>
                <a:spcPts val="0"/>
              </a:spcAft>
            </a:pPr>
            <a:r>
              <a:rPr lang="en-US" sz="1200" dirty="0">
                <a:effectLst/>
                <a:latin typeface="Times New Roman"/>
                <a:ea typeface="Calibri"/>
                <a:cs typeface="Times New Roman"/>
              </a:rPr>
              <a:t>During which phase in the design process is a milestone schedule developed to help the club manager monitor the project’s progress?</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Programming phase</a:t>
            </a:r>
          </a:p>
          <a:p>
            <a:pPr marL="342900" marR="0" lvl="0" indent="-342900" algn="just">
              <a:spcBef>
                <a:spcPts val="0"/>
              </a:spcBef>
              <a:spcAft>
                <a:spcPts val="0"/>
              </a:spcAft>
              <a:buFont typeface="+mj-lt"/>
              <a:buAutoNum type="alphaLcPeriod"/>
            </a:pPr>
            <a:r>
              <a:rPr lang="en-US" sz="1200" b="1" dirty="0">
                <a:effectLst/>
                <a:latin typeface="Times New Roman"/>
                <a:ea typeface="Calibri"/>
                <a:cs typeface="Times New Roman"/>
              </a:rPr>
              <a:t>Schematic design phase  </a:t>
            </a:r>
            <a:r>
              <a:rPr lang="en-US" sz="1200" b="1" i="1" dirty="0">
                <a:effectLst/>
                <a:latin typeface="Times New Roman"/>
                <a:ea typeface="Calibri"/>
                <a:cs typeface="Times New Roman"/>
              </a:rPr>
              <a:t>(Facility Chap. in CMAA Text)</a:t>
            </a:r>
            <a:endParaRPr lang="en-US" sz="1200" dirty="0">
              <a:effectLst/>
              <a:latin typeface="Times New Roman"/>
              <a:ea typeface="Calibri"/>
              <a:cs typeface="Times New Roman"/>
            </a:endParaRP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Design and development phase</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Contract document development phase</a:t>
            </a:r>
          </a:p>
          <a:p>
            <a:endParaRPr lang="en-US" dirty="0"/>
          </a:p>
          <a:p>
            <a:r>
              <a:rPr lang="en-US" dirty="0"/>
              <a:t>PRACTICE QUESTION</a:t>
            </a:r>
          </a:p>
          <a:p>
            <a:pPr lvl="0"/>
            <a:r>
              <a:rPr kumimoji="1" lang="en-US" sz="1200" kern="1200" dirty="0">
                <a:solidFill>
                  <a:schemeClr val="tx1"/>
                </a:solidFill>
                <a:effectLst/>
                <a:latin typeface="Times New Roman" pitchFamily="18" charset="0"/>
                <a:ea typeface="ＭＳ Ｐゴシック" charset="0"/>
                <a:cs typeface="+mn-cs"/>
              </a:rPr>
              <a:t>In what phase of the design process are the drawings first developed including floor plans, elevations, and building sections? 43</a:t>
            </a:r>
          </a:p>
          <a:p>
            <a:pPr lvl="0"/>
            <a:r>
              <a:rPr kumimoji="1" lang="en-US" sz="1200" kern="1200" dirty="0">
                <a:solidFill>
                  <a:schemeClr val="tx1"/>
                </a:solidFill>
                <a:effectLst/>
                <a:latin typeface="Times New Roman" pitchFamily="18" charset="0"/>
                <a:ea typeface="ＭＳ Ｐゴシック" charset="0"/>
                <a:cs typeface="+mn-cs"/>
              </a:rPr>
              <a:t>Programming</a:t>
            </a:r>
          </a:p>
          <a:p>
            <a:pPr lvl="0"/>
            <a:r>
              <a:rPr kumimoji="1" lang="en-US" sz="1200" b="1" kern="1200" dirty="0">
                <a:solidFill>
                  <a:schemeClr val="tx1"/>
                </a:solidFill>
                <a:effectLst/>
                <a:latin typeface="Times New Roman" pitchFamily="18" charset="0"/>
                <a:ea typeface="ＭＳ Ｐゴシック" charset="0"/>
                <a:cs typeface="+mn-cs"/>
              </a:rPr>
              <a:t>Schematic design</a:t>
            </a:r>
            <a:endParaRPr kumimoji="1" lang="en-US" sz="1200" kern="1200" dirty="0">
              <a:solidFill>
                <a:schemeClr val="tx1"/>
              </a:solidFill>
              <a:effectLst/>
              <a:latin typeface="Times New Roman" pitchFamily="18" charset="0"/>
              <a:ea typeface="ＭＳ Ｐゴシック" charset="0"/>
              <a:cs typeface="+mn-cs"/>
            </a:endParaRPr>
          </a:p>
          <a:p>
            <a:pPr lvl="0"/>
            <a:r>
              <a:rPr kumimoji="1" lang="en-US" sz="1200" kern="1200" dirty="0">
                <a:solidFill>
                  <a:schemeClr val="tx1"/>
                </a:solidFill>
                <a:effectLst/>
                <a:latin typeface="Times New Roman" pitchFamily="18" charset="0"/>
                <a:ea typeface="ＭＳ Ｐゴシック" charset="0"/>
                <a:cs typeface="+mn-cs"/>
              </a:rPr>
              <a:t>Design development</a:t>
            </a:r>
          </a:p>
          <a:p>
            <a:pPr lvl="0"/>
            <a:r>
              <a:rPr kumimoji="1" lang="en-US" sz="1200" kern="1200" dirty="0">
                <a:solidFill>
                  <a:schemeClr val="tx1"/>
                </a:solidFill>
                <a:effectLst/>
                <a:latin typeface="Times New Roman" pitchFamily="18" charset="0"/>
                <a:ea typeface="ＭＳ Ｐゴシック" charset="0"/>
                <a:cs typeface="+mn-cs"/>
              </a:rPr>
              <a:t>Working documents</a:t>
            </a: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43</a:t>
            </a:fld>
            <a:endParaRPr lang="en-US"/>
          </a:p>
        </p:txBody>
      </p:sp>
    </p:spTree>
    <p:extLst>
      <p:ext uri="{BB962C8B-B14F-4D97-AF65-F5344CB8AC3E}">
        <p14:creationId xmlns:p14="http://schemas.microsoft.com/office/powerpoint/2010/main" val="188172247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spcBef>
                <a:spcPts val="0"/>
              </a:spcBef>
              <a:spcAft>
                <a:spcPts val="0"/>
              </a:spcAft>
            </a:pPr>
            <a:r>
              <a:rPr lang="en-US" sz="1200" dirty="0">
                <a:effectLst/>
                <a:latin typeface="Times New Roman"/>
                <a:ea typeface="Calibri"/>
                <a:cs typeface="Times New Roman"/>
              </a:rPr>
              <a:t>Materials, finishes, fixtures, equipment, and other design elements are selected during which phase of the design process?</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Programming phase</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Schematic design phase</a:t>
            </a:r>
          </a:p>
          <a:p>
            <a:pPr marL="342900" marR="0" lvl="0" indent="-342900" algn="just">
              <a:spcBef>
                <a:spcPts val="0"/>
              </a:spcBef>
              <a:spcAft>
                <a:spcPts val="0"/>
              </a:spcAft>
              <a:buFont typeface="+mj-lt"/>
              <a:buAutoNum type="alphaLcPeriod"/>
            </a:pPr>
            <a:r>
              <a:rPr lang="en-US" sz="1200" b="1" dirty="0">
                <a:effectLst/>
                <a:latin typeface="Times New Roman"/>
                <a:ea typeface="Calibri"/>
                <a:cs typeface="Times New Roman"/>
              </a:rPr>
              <a:t>Design and development phase</a:t>
            </a:r>
            <a:r>
              <a:rPr lang="en-US" sz="1200" dirty="0">
                <a:effectLst/>
                <a:latin typeface="Times New Roman"/>
                <a:ea typeface="Calibri"/>
                <a:cs typeface="Times New Roman"/>
              </a:rPr>
              <a:t>  </a:t>
            </a:r>
            <a:r>
              <a:rPr lang="en-US" sz="1200" b="1" i="1" dirty="0">
                <a:effectLst/>
                <a:latin typeface="Times New Roman"/>
                <a:ea typeface="Calibri"/>
                <a:cs typeface="Times New Roman"/>
              </a:rPr>
              <a:t>(Facility Chap. in CMAA Text)</a:t>
            </a:r>
            <a:r>
              <a:rPr lang="en-US" sz="1200" dirty="0">
                <a:effectLst/>
                <a:latin typeface="Times New Roman"/>
                <a:ea typeface="Calibri"/>
                <a:cs typeface="Times New Roman"/>
              </a:rPr>
              <a:t> </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Contract document development phase </a:t>
            </a: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44</a:t>
            </a:fld>
            <a:endParaRPr lang="en-US"/>
          </a:p>
        </p:txBody>
      </p:sp>
    </p:spTree>
    <p:extLst>
      <p:ext uri="{BB962C8B-B14F-4D97-AF65-F5344CB8AC3E}">
        <p14:creationId xmlns:p14="http://schemas.microsoft.com/office/powerpoint/2010/main" val="34143447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spcBef>
                <a:spcPts val="0"/>
              </a:spcBef>
              <a:spcAft>
                <a:spcPts val="0"/>
              </a:spcAft>
            </a:pPr>
            <a:r>
              <a:rPr lang="en-US" sz="1200" dirty="0">
                <a:effectLst/>
                <a:latin typeface="Times New Roman"/>
                <a:ea typeface="Calibri"/>
                <a:cs typeface="Times New Roman"/>
              </a:rPr>
              <a:t>Which phase of the design process normally takes significantly more time than the other phases?</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Programming phase</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Schematic design phase </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Design and development phase</a:t>
            </a:r>
          </a:p>
          <a:p>
            <a:pPr marL="342900" marR="0" lvl="0" indent="-342900" algn="just">
              <a:spcBef>
                <a:spcPts val="0"/>
              </a:spcBef>
              <a:spcAft>
                <a:spcPts val="0"/>
              </a:spcAft>
              <a:buFont typeface="+mj-lt"/>
              <a:buAutoNum type="alphaLcPeriod"/>
            </a:pPr>
            <a:r>
              <a:rPr lang="en-US" sz="1200" b="1" dirty="0">
                <a:effectLst/>
                <a:latin typeface="Times New Roman"/>
                <a:ea typeface="Calibri"/>
                <a:cs typeface="Times New Roman"/>
              </a:rPr>
              <a:t>Contract document development phase  </a:t>
            </a:r>
            <a:r>
              <a:rPr lang="en-US" sz="1200" b="1" i="1" dirty="0">
                <a:effectLst/>
                <a:latin typeface="Times New Roman"/>
                <a:ea typeface="Calibri"/>
                <a:cs typeface="Times New Roman"/>
              </a:rPr>
              <a:t>(Facility Chap. in CMAA Text)</a:t>
            </a:r>
            <a:endParaRPr lang="en-US" sz="1200" dirty="0">
              <a:effectLst/>
              <a:latin typeface="Times New Roman"/>
              <a:ea typeface="Calibri"/>
              <a:cs typeface="Times New Roman"/>
            </a:endParaRP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45</a:t>
            </a:fld>
            <a:endParaRPr lang="en-US"/>
          </a:p>
        </p:txBody>
      </p:sp>
    </p:spTree>
    <p:extLst>
      <p:ext uri="{BB962C8B-B14F-4D97-AF65-F5344CB8AC3E}">
        <p14:creationId xmlns:p14="http://schemas.microsoft.com/office/powerpoint/2010/main" val="11649925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spcBef>
                <a:spcPts val="0"/>
              </a:spcBef>
              <a:spcAft>
                <a:spcPts val="0"/>
              </a:spcAft>
              <a:tabLst>
                <a:tab pos="765810" algn="l"/>
              </a:tabLst>
            </a:pPr>
            <a:r>
              <a:rPr lang="en-US" sz="1200" dirty="0">
                <a:effectLst/>
                <a:latin typeface="Times New Roman"/>
                <a:ea typeface="Calibri"/>
                <a:cs typeface="Times New Roman"/>
              </a:rPr>
              <a:t>Which type of building plans show air and water flow and equipment system interconnections?</a:t>
            </a:r>
          </a:p>
          <a:p>
            <a:pPr marL="342900" marR="0" lvl="0" indent="-342900" algn="just">
              <a:spcBef>
                <a:spcPts val="0"/>
              </a:spcBef>
              <a:spcAft>
                <a:spcPts val="0"/>
              </a:spcAft>
              <a:buFont typeface="+mj-lt"/>
              <a:buAutoNum type="alphaLcPeriod"/>
            </a:pPr>
            <a:r>
              <a:rPr lang="en-US" sz="1200" u="sng" dirty="0">
                <a:effectLst/>
                <a:latin typeface="Times New Roman"/>
                <a:ea typeface="Calibri"/>
                <a:cs typeface="Times New Roman"/>
              </a:rPr>
              <a:t>Mechanical</a:t>
            </a:r>
            <a:endParaRPr lang="en-US" sz="1200" dirty="0">
              <a:effectLst/>
              <a:latin typeface="Times New Roman"/>
              <a:ea typeface="Calibri"/>
              <a:cs typeface="Times New Roman"/>
            </a:endParaRP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Structural</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Electrical</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Elevations</a:t>
            </a: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46</a:t>
            </a:fld>
            <a:endParaRPr lang="en-US"/>
          </a:p>
        </p:txBody>
      </p:sp>
    </p:spTree>
    <p:extLst>
      <p:ext uri="{BB962C8B-B14F-4D97-AF65-F5344CB8AC3E}">
        <p14:creationId xmlns:p14="http://schemas.microsoft.com/office/powerpoint/2010/main" val="406867285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Times New Roman" pitchFamily="18" charset="0"/>
                <a:ea typeface="ＭＳ Ｐゴシック" charset="0"/>
                <a:cs typeface="+mn-cs"/>
              </a:rPr>
              <a:t>Which is </a:t>
            </a:r>
            <a:r>
              <a:rPr kumimoji="1" lang="en-US" sz="1200" i="1" u="sng" kern="1200" dirty="0">
                <a:solidFill>
                  <a:schemeClr val="tx1"/>
                </a:solidFill>
                <a:effectLst/>
                <a:latin typeface="Times New Roman" pitchFamily="18" charset="0"/>
                <a:ea typeface="ＭＳ Ｐゴシック" charset="0"/>
                <a:cs typeface="+mn-cs"/>
              </a:rPr>
              <a:t>true</a:t>
            </a:r>
            <a:r>
              <a:rPr kumimoji="1" lang="en-US" sz="1200" kern="1200" dirty="0">
                <a:solidFill>
                  <a:schemeClr val="tx1"/>
                </a:solidFill>
                <a:effectLst/>
                <a:latin typeface="Times New Roman" pitchFamily="18" charset="0"/>
                <a:ea typeface="ＭＳ Ｐゴシック" charset="0"/>
                <a:cs typeface="+mn-cs"/>
              </a:rPr>
              <a:t> about a cost overrun?</a:t>
            </a:r>
          </a:p>
          <a:p>
            <a:pPr lvl="0"/>
            <a:r>
              <a:rPr kumimoji="1" lang="en-US" sz="1200" kern="1200" dirty="0">
                <a:solidFill>
                  <a:schemeClr val="tx1"/>
                </a:solidFill>
                <a:effectLst/>
                <a:latin typeface="Times New Roman" pitchFamily="18" charset="0"/>
                <a:ea typeface="ＭＳ Ｐゴシック" charset="0"/>
                <a:cs typeface="+mn-cs"/>
              </a:rPr>
              <a:t>It is unexpected</a:t>
            </a:r>
          </a:p>
          <a:p>
            <a:pPr lvl="0"/>
            <a:r>
              <a:rPr kumimoji="1" lang="en-US" sz="1200" kern="1200" dirty="0">
                <a:solidFill>
                  <a:schemeClr val="tx1"/>
                </a:solidFill>
                <a:effectLst/>
                <a:latin typeface="Times New Roman" pitchFamily="18" charset="0"/>
                <a:ea typeface="ＭＳ Ｐゴシック" charset="0"/>
                <a:cs typeface="+mn-cs"/>
              </a:rPr>
              <a:t>It exceeds the amount allocated in a budget</a:t>
            </a:r>
          </a:p>
          <a:p>
            <a:pPr lvl="0"/>
            <a:r>
              <a:rPr kumimoji="1" lang="en-US" sz="1200" kern="1200" dirty="0">
                <a:solidFill>
                  <a:schemeClr val="tx1"/>
                </a:solidFill>
                <a:effectLst/>
                <a:latin typeface="Times New Roman" pitchFamily="18" charset="0"/>
                <a:ea typeface="ＭＳ Ｐゴシック" charset="0"/>
                <a:cs typeface="+mn-cs"/>
              </a:rPr>
              <a:t>It increases post-construction operating costs</a:t>
            </a:r>
          </a:p>
          <a:p>
            <a:pPr lvl="0"/>
            <a:r>
              <a:rPr kumimoji="1" lang="en-US" sz="1200" b="1" kern="1200" dirty="0">
                <a:solidFill>
                  <a:schemeClr val="tx1"/>
                </a:solidFill>
                <a:effectLst/>
                <a:latin typeface="Times New Roman" pitchFamily="18" charset="0"/>
                <a:ea typeface="ＭＳ Ｐゴシック" charset="0"/>
                <a:cs typeface="+mn-cs"/>
              </a:rPr>
              <a:t>A and B above  </a:t>
            </a:r>
            <a:r>
              <a:rPr kumimoji="1" lang="en-US" sz="1200" b="1" i="1" kern="1200" dirty="0">
                <a:solidFill>
                  <a:schemeClr val="tx1"/>
                </a:solidFill>
                <a:effectLst/>
                <a:latin typeface="Times New Roman" pitchFamily="18" charset="0"/>
                <a:ea typeface="ＭＳ Ｐゴシック" charset="0"/>
                <a:cs typeface="+mn-cs"/>
              </a:rPr>
              <a:t>(Facility Chap. in CMAA Test)</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Times New Roman" pitchFamily="18" charset="0"/>
                <a:ea typeface="ＭＳ Ｐゴシック" charset="0"/>
                <a:cs typeface="+mn-cs"/>
              </a:rPr>
              <a:t>All the above </a:t>
            </a:r>
          </a:p>
          <a:p>
            <a:pPr lvl="0"/>
            <a:endParaRPr kumimoji="1" lang="en-US" sz="1200" kern="1200" dirty="0">
              <a:solidFill>
                <a:schemeClr val="tx1"/>
              </a:solidFill>
              <a:effectLst/>
              <a:latin typeface="Times New Roman" pitchFamily="18" charset="0"/>
              <a:ea typeface="ＭＳ Ｐゴシック" charset="0"/>
              <a:cs typeface="+mn-cs"/>
            </a:endParaRP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47</a:t>
            </a:fld>
            <a:endParaRPr lang="en-US"/>
          </a:p>
        </p:txBody>
      </p:sp>
    </p:spTree>
    <p:extLst>
      <p:ext uri="{BB962C8B-B14F-4D97-AF65-F5344CB8AC3E}">
        <p14:creationId xmlns:p14="http://schemas.microsoft.com/office/powerpoint/2010/main" val="35610084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spcBef>
                <a:spcPts val="0"/>
              </a:spcBef>
              <a:spcAft>
                <a:spcPts val="0"/>
              </a:spcAft>
            </a:pPr>
            <a:r>
              <a:rPr lang="en-US" sz="1200" dirty="0">
                <a:effectLst/>
                <a:latin typeface="Times New Roman"/>
                <a:ea typeface="Calibri"/>
                <a:cs typeface="Times New Roman"/>
              </a:rPr>
              <a:t>Who should develop the formal safety and security plan that will be in effect during a club’s construction project?</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Contractor working with sub-contractors</a:t>
            </a:r>
          </a:p>
          <a:p>
            <a:pPr marL="342900" marR="0" lvl="0" indent="-342900" algn="just">
              <a:spcBef>
                <a:spcPts val="0"/>
              </a:spcBef>
              <a:spcAft>
                <a:spcPts val="0"/>
              </a:spcAft>
              <a:buFont typeface="+mj-lt"/>
              <a:buAutoNum type="alphaLcPeriod"/>
            </a:pPr>
            <a:r>
              <a:rPr lang="en-US" sz="1200" b="1" dirty="0">
                <a:effectLst/>
                <a:latin typeface="Times New Roman"/>
                <a:ea typeface="Calibri"/>
                <a:cs typeface="Times New Roman"/>
              </a:rPr>
              <a:t>Contractor and club staff  </a:t>
            </a:r>
            <a:r>
              <a:rPr lang="en-US" sz="1200" b="1" i="1" dirty="0">
                <a:effectLst/>
                <a:latin typeface="Times New Roman"/>
                <a:ea typeface="Calibri"/>
                <a:cs typeface="Times New Roman"/>
              </a:rPr>
              <a:t>(Facility Chap. in CMAA Text)</a:t>
            </a:r>
            <a:endParaRPr lang="en-US" sz="1200" dirty="0">
              <a:effectLst/>
              <a:latin typeface="Times New Roman"/>
              <a:ea typeface="Calibri"/>
              <a:cs typeface="Times New Roman"/>
            </a:endParaRP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Club staff separately with each sub-contractor</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A project safety consultant</a:t>
            </a: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48</a:t>
            </a:fld>
            <a:endParaRPr lang="en-US"/>
          </a:p>
        </p:txBody>
      </p:sp>
    </p:spTree>
    <p:extLst>
      <p:ext uri="{BB962C8B-B14F-4D97-AF65-F5344CB8AC3E}">
        <p14:creationId xmlns:p14="http://schemas.microsoft.com/office/powerpoint/2010/main" val="336621292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spcBef>
                <a:spcPts val="0"/>
              </a:spcBef>
              <a:spcAft>
                <a:spcPts val="0"/>
              </a:spcAft>
            </a:pPr>
            <a:r>
              <a:rPr lang="en-US" sz="1200" dirty="0">
                <a:effectLst/>
                <a:latin typeface="Times New Roman"/>
                <a:ea typeface="Calibri"/>
                <a:cs typeface="Times New Roman"/>
              </a:rPr>
              <a:t>Who is responsible for ensuring that the completed work is correct according to project plans and specifications?</a:t>
            </a:r>
          </a:p>
          <a:p>
            <a:pPr marL="342900" marR="0" lvl="0" indent="-342900" algn="just">
              <a:spcBef>
                <a:spcPts val="0"/>
              </a:spcBef>
              <a:spcAft>
                <a:spcPts val="0"/>
              </a:spcAft>
              <a:buFont typeface="+mj-lt"/>
              <a:buAutoNum type="alphaLcPeriod"/>
            </a:pPr>
            <a:r>
              <a:rPr lang="en-US" sz="1200" b="1" dirty="0">
                <a:effectLst/>
                <a:latin typeface="Times New Roman"/>
                <a:ea typeface="Calibri"/>
                <a:cs typeface="Times New Roman"/>
              </a:rPr>
              <a:t>The architect  </a:t>
            </a:r>
            <a:r>
              <a:rPr lang="en-US" sz="1200" b="1" i="1" dirty="0">
                <a:effectLst/>
                <a:latin typeface="Times New Roman"/>
                <a:ea typeface="Calibri"/>
                <a:cs typeface="Times New Roman"/>
              </a:rPr>
              <a:t>(Facility Chap. in CMAA Text)</a:t>
            </a:r>
            <a:endParaRPr lang="en-US" sz="1200" dirty="0">
              <a:effectLst/>
              <a:latin typeface="Times New Roman"/>
              <a:ea typeface="Calibri"/>
              <a:cs typeface="Times New Roman"/>
            </a:endParaRP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The contractor   </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The lending institution </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The club</a:t>
            </a:r>
          </a:p>
          <a:p>
            <a:endParaRPr lang="en-US" dirty="0"/>
          </a:p>
          <a:p>
            <a:pPr marL="0" marR="0" algn="just">
              <a:spcBef>
                <a:spcPts val="0"/>
              </a:spcBef>
              <a:spcAft>
                <a:spcPts val="0"/>
              </a:spcAft>
            </a:pPr>
            <a:r>
              <a:rPr lang="en-US" sz="1200" dirty="0">
                <a:effectLst/>
                <a:latin typeface="Times New Roman"/>
                <a:ea typeface="Calibri"/>
                <a:cs typeface="Times New Roman"/>
              </a:rPr>
              <a:t>When are construction project payments made?</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According to payment schedules developed by the lending institution</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According to the contract between the contractor and sub-contractors</a:t>
            </a:r>
          </a:p>
          <a:p>
            <a:pPr marL="342900" marR="0" lvl="0" indent="-342900" algn="just">
              <a:spcBef>
                <a:spcPts val="0"/>
              </a:spcBef>
              <a:spcAft>
                <a:spcPts val="0"/>
              </a:spcAft>
              <a:buFont typeface="+mj-lt"/>
              <a:buAutoNum type="alphaLcPeriod"/>
            </a:pPr>
            <a:r>
              <a:rPr lang="en-US" sz="1200" b="1" dirty="0">
                <a:effectLst/>
                <a:latin typeface="Times New Roman"/>
                <a:ea typeface="Calibri"/>
                <a:cs typeface="Times New Roman"/>
              </a:rPr>
              <a:t>According to the application and certification for payment form  </a:t>
            </a:r>
            <a:r>
              <a:rPr lang="en-US" sz="1200" b="1" i="1" dirty="0">
                <a:effectLst/>
                <a:latin typeface="Times New Roman"/>
                <a:ea typeface="Calibri"/>
                <a:cs typeface="Times New Roman"/>
              </a:rPr>
              <a:t>(Facility Chap. in CMAA Text)</a:t>
            </a:r>
            <a:endParaRPr lang="en-US" sz="1200" dirty="0">
              <a:effectLst/>
              <a:latin typeface="Times New Roman"/>
              <a:ea typeface="Calibri"/>
              <a:cs typeface="Times New Roman"/>
            </a:endParaRP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According to payment schedules outlined in the surety bond</a:t>
            </a: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49</a:t>
            </a:fld>
            <a:endParaRPr lang="en-US"/>
          </a:p>
        </p:txBody>
      </p:sp>
    </p:spTree>
    <p:extLst>
      <p:ext uri="{BB962C8B-B14F-4D97-AF65-F5344CB8AC3E}">
        <p14:creationId xmlns:p14="http://schemas.microsoft.com/office/powerpoint/2010/main" val="65088606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spcBef>
                <a:spcPts val="0"/>
              </a:spcBef>
              <a:spcAft>
                <a:spcPts val="0"/>
              </a:spcAft>
            </a:pPr>
            <a:r>
              <a:rPr lang="en-US" sz="1200" dirty="0">
                <a:effectLst/>
                <a:latin typeface="Times New Roman"/>
                <a:ea typeface="Calibri"/>
                <a:cs typeface="Times New Roman"/>
              </a:rPr>
              <a:t>Who should develop the scope of work and estimated costs resulting from an analysis of existing physical conditions?</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General manager</a:t>
            </a:r>
          </a:p>
          <a:p>
            <a:pPr marL="342900" marR="0" lvl="0" indent="-342900" algn="just">
              <a:spcBef>
                <a:spcPts val="0"/>
              </a:spcBef>
              <a:spcAft>
                <a:spcPts val="0"/>
              </a:spcAft>
              <a:buFont typeface="+mj-lt"/>
              <a:buAutoNum type="alphaLcPeriod"/>
            </a:pPr>
            <a:r>
              <a:rPr lang="en-US" sz="1200" b="1" dirty="0">
                <a:effectLst/>
                <a:latin typeface="Times New Roman"/>
                <a:ea typeface="Calibri"/>
                <a:cs typeface="Times New Roman"/>
              </a:rPr>
              <a:t>Consultant with architectural/engineering background  </a:t>
            </a:r>
            <a:r>
              <a:rPr lang="en-US" sz="1200" b="1" i="1" dirty="0">
                <a:effectLst/>
                <a:latin typeface="Times New Roman"/>
                <a:ea typeface="Calibri"/>
                <a:cs typeface="Times New Roman"/>
              </a:rPr>
              <a:t>(Facility Chap. in CMAA Text)</a:t>
            </a:r>
            <a:endParaRPr lang="en-US" sz="1200" dirty="0">
              <a:effectLst/>
              <a:latin typeface="Times New Roman"/>
              <a:ea typeface="Calibri"/>
              <a:cs typeface="Times New Roman"/>
            </a:endParaRP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Committee of facility management employees</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Ad hoc committee of board and club members</a:t>
            </a:r>
          </a:p>
          <a:p>
            <a:pPr marL="0" marR="0" algn="just">
              <a:spcBef>
                <a:spcPts val="0"/>
              </a:spcBef>
              <a:spcAft>
                <a:spcPts val="0"/>
              </a:spcAft>
            </a:pPr>
            <a:endParaRPr lang="en-US" sz="1200" dirty="0">
              <a:effectLst/>
              <a:latin typeface="Times New Roman"/>
              <a:ea typeface="Calibri"/>
              <a:cs typeface="Times New Roman"/>
            </a:endParaRPr>
          </a:p>
        </p:txBody>
      </p:sp>
      <p:sp>
        <p:nvSpPr>
          <p:cNvPr id="4" name="Slide Number Placeholder 3"/>
          <p:cNvSpPr>
            <a:spLocks noGrp="1"/>
          </p:cNvSpPr>
          <p:nvPr>
            <p:ph type="sldNum" sz="quarter" idx="10"/>
          </p:nvPr>
        </p:nvSpPr>
        <p:spPr/>
        <p:txBody>
          <a:bodyPr/>
          <a:lstStyle/>
          <a:p>
            <a:fld id="{60C1EA41-C782-B549-8722-1D11D918D44B}" type="slidenum">
              <a:rPr lang="en-US" smtClean="0"/>
              <a:pPr/>
              <a:t>51</a:t>
            </a:fld>
            <a:endParaRPr lang="en-US"/>
          </a:p>
        </p:txBody>
      </p:sp>
    </p:spTree>
    <p:extLst>
      <p:ext uri="{BB962C8B-B14F-4D97-AF65-F5344CB8AC3E}">
        <p14:creationId xmlns:p14="http://schemas.microsoft.com/office/powerpoint/2010/main" val="71280276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spcBef>
                <a:spcPts val="0"/>
              </a:spcBef>
              <a:spcAft>
                <a:spcPts val="0"/>
              </a:spcAft>
            </a:pPr>
            <a:r>
              <a:rPr lang="en-US" sz="1200" dirty="0">
                <a:effectLst/>
                <a:latin typeface="Times New Roman"/>
                <a:ea typeface="Calibri"/>
                <a:cs typeface="Times New Roman"/>
              </a:rPr>
              <a:t>Which is the most common of three possible contractual methods that can be used for a construction project?</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Construction manager method</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Design build method</a:t>
            </a:r>
          </a:p>
          <a:p>
            <a:pPr marL="342900" marR="0" lvl="0" indent="-342900" algn="just">
              <a:spcBef>
                <a:spcPts val="0"/>
              </a:spcBef>
              <a:spcAft>
                <a:spcPts val="0"/>
              </a:spcAft>
              <a:buFont typeface="+mj-lt"/>
              <a:buAutoNum type="alphaLcPeriod"/>
            </a:pPr>
            <a:r>
              <a:rPr lang="en-US" sz="1200" b="1" dirty="0">
                <a:effectLst/>
                <a:latin typeface="Times New Roman"/>
                <a:ea typeface="Calibri"/>
                <a:cs typeface="Times New Roman"/>
              </a:rPr>
              <a:t>General contracting method  </a:t>
            </a:r>
            <a:r>
              <a:rPr lang="en-US" sz="1200" b="1" i="1" dirty="0">
                <a:effectLst/>
                <a:latin typeface="Times New Roman"/>
                <a:ea typeface="Calibri"/>
                <a:cs typeface="Times New Roman"/>
              </a:rPr>
              <a:t>(Facility Chap. in CMAA Text)</a:t>
            </a:r>
            <a:endParaRPr lang="en-US" sz="1200" dirty="0">
              <a:effectLst/>
              <a:latin typeface="Times New Roman"/>
              <a:ea typeface="Calibri"/>
              <a:cs typeface="Times New Roman"/>
            </a:endParaRP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Competitive bid construction project method</a:t>
            </a: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52</a:t>
            </a:fld>
            <a:endParaRPr lang="en-US"/>
          </a:p>
        </p:txBody>
      </p:sp>
    </p:spTree>
    <p:extLst>
      <p:ext uri="{BB962C8B-B14F-4D97-AF65-F5344CB8AC3E}">
        <p14:creationId xmlns:p14="http://schemas.microsoft.com/office/powerpoint/2010/main" val="424395222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spcBef>
                <a:spcPts val="0"/>
              </a:spcBef>
              <a:spcAft>
                <a:spcPts val="0"/>
              </a:spcAft>
            </a:pPr>
            <a:r>
              <a:rPr lang="en-US" sz="1200" dirty="0">
                <a:effectLst/>
                <a:latin typeface="Times New Roman"/>
                <a:ea typeface="Calibri"/>
                <a:cs typeface="Times New Roman"/>
              </a:rPr>
              <a:t>For what type of project does the construction manager method work best?</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Small projects </a:t>
            </a:r>
          </a:p>
          <a:p>
            <a:pPr marL="342900" marR="0" lvl="0" indent="-342900" algn="just">
              <a:spcBef>
                <a:spcPts val="0"/>
              </a:spcBef>
              <a:spcAft>
                <a:spcPts val="0"/>
              </a:spcAft>
              <a:buFont typeface="+mj-lt"/>
              <a:buAutoNum type="alphaLcPeriod"/>
            </a:pPr>
            <a:r>
              <a:rPr lang="en-US" sz="1200" b="1" dirty="0">
                <a:effectLst/>
                <a:latin typeface="Times New Roman"/>
                <a:ea typeface="Calibri"/>
                <a:cs typeface="Times New Roman"/>
              </a:rPr>
              <a:t>Large renovations requiring detailed estimates  </a:t>
            </a:r>
            <a:r>
              <a:rPr lang="en-US" sz="1200" b="1" i="1" dirty="0">
                <a:effectLst/>
                <a:latin typeface="Times New Roman"/>
                <a:ea typeface="Calibri"/>
                <a:cs typeface="Times New Roman"/>
              </a:rPr>
              <a:t>(Facility Chap. in CMAA Text)</a:t>
            </a:r>
            <a:endParaRPr lang="en-US" sz="1200" dirty="0">
              <a:effectLst/>
              <a:latin typeface="Times New Roman"/>
              <a:ea typeface="Calibri"/>
              <a:cs typeface="Times New Roman"/>
            </a:endParaRP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Projects in which more than one architect/engineering firm is used</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“Fast track” projects</a:t>
            </a: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53</a:t>
            </a:fld>
            <a:endParaRPr lang="en-US"/>
          </a:p>
        </p:txBody>
      </p:sp>
    </p:spTree>
    <p:extLst>
      <p:ext uri="{BB962C8B-B14F-4D97-AF65-F5344CB8AC3E}">
        <p14:creationId xmlns:p14="http://schemas.microsoft.com/office/powerpoint/2010/main" val="312463837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spcBef>
                <a:spcPts val="0"/>
              </a:spcBef>
              <a:spcAft>
                <a:spcPts val="0"/>
              </a:spcAft>
            </a:pPr>
            <a:r>
              <a:rPr lang="en-US" sz="1200" dirty="0">
                <a:effectLst/>
                <a:latin typeface="Times New Roman"/>
                <a:ea typeface="Calibri"/>
                <a:cs typeface="Times New Roman"/>
              </a:rPr>
              <a:t>What is the purpose of a bid bond?</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It ensures contractors will perform to their contract requirements</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It ensures that contractors will not default on projects</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It ensures contractors will pay sub-contractors and suppliers</a:t>
            </a:r>
          </a:p>
          <a:p>
            <a:pPr marL="342900" marR="0" lvl="0" indent="-342900" algn="just">
              <a:spcBef>
                <a:spcPts val="0"/>
              </a:spcBef>
              <a:spcAft>
                <a:spcPts val="0"/>
              </a:spcAft>
              <a:buFont typeface="+mj-lt"/>
              <a:buAutoNum type="alphaLcPeriod"/>
            </a:pPr>
            <a:r>
              <a:rPr lang="en-US" sz="1200" b="1" dirty="0">
                <a:effectLst/>
                <a:latin typeface="Times New Roman"/>
                <a:ea typeface="Calibri"/>
                <a:cs typeface="Times New Roman"/>
              </a:rPr>
              <a:t>It provides an insurance that bidders will enter contracts with owners  </a:t>
            </a:r>
            <a:r>
              <a:rPr lang="en-US" sz="1200" b="1" i="1" dirty="0">
                <a:effectLst/>
                <a:latin typeface="Times New Roman"/>
                <a:ea typeface="Calibri"/>
                <a:cs typeface="Times New Roman"/>
              </a:rPr>
              <a:t>(Facility Chap. in CMAA Text)</a:t>
            </a:r>
          </a:p>
          <a:p>
            <a:pPr marL="342900" marR="0" lvl="0" indent="-342900" algn="just">
              <a:spcBef>
                <a:spcPts val="0"/>
              </a:spcBef>
              <a:spcAft>
                <a:spcPts val="0"/>
              </a:spcAft>
              <a:buFont typeface="+mj-lt"/>
              <a:buAutoNum type="alphaLcPeriod"/>
            </a:pPr>
            <a:endParaRPr lang="en-US" sz="1200" b="1" i="1" dirty="0">
              <a:effectLst/>
              <a:latin typeface="Times New Roman"/>
              <a:ea typeface="Calibri"/>
              <a:cs typeface="Times New Roman"/>
            </a:endParaRPr>
          </a:p>
          <a:p>
            <a:pPr marL="0" marR="0" algn="just">
              <a:spcBef>
                <a:spcPts val="0"/>
              </a:spcBef>
              <a:spcAft>
                <a:spcPts val="0"/>
              </a:spcAft>
            </a:pPr>
            <a:r>
              <a:rPr lang="en-US" sz="1200" dirty="0">
                <a:effectLst/>
                <a:latin typeface="Times New Roman"/>
                <a:ea typeface="Calibri"/>
                <a:cs typeface="Times New Roman"/>
              </a:rPr>
              <a:t>Who should be responsible for carrying builder risk insurance for a project?</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Club owner</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Contractor </a:t>
            </a:r>
          </a:p>
          <a:p>
            <a:pPr marL="342900" marR="0" lvl="0" indent="-342900" algn="just">
              <a:spcBef>
                <a:spcPts val="0"/>
              </a:spcBef>
              <a:spcAft>
                <a:spcPts val="0"/>
              </a:spcAft>
              <a:buFont typeface="+mj-lt"/>
              <a:buAutoNum type="alphaLcPeriod"/>
            </a:pPr>
            <a:r>
              <a:rPr lang="en-US" sz="1200" b="1" dirty="0">
                <a:effectLst/>
                <a:latin typeface="Times New Roman"/>
                <a:ea typeface="Calibri"/>
                <a:cs typeface="Times New Roman"/>
              </a:rPr>
              <a:t>Club owner or contractor  </a:t>
            </a:r>
            <a:r>
              <a:rPr lang="en-US" sz="1200" b="1" i="1" dirty="0">
                <a:effectLst/>
                <a:latin typeface="Times New Roman"/>
                <a:ea typeface="Calibri"/>
                <a:cs typeface="Times New Roman"/>
              </a:rPr>
              <a:t>(Facility Chap. in CMAA Text)</a:t>
            </a:r>
            <a:endParaRPr lang="en-US" sz="1200" dirty="0">
              <a:effectLst/>
              <a:latin typeface="Times New Roman"/>
              <a:ea typeface="Calibri"/>
              <a:cs typeface="Times New Roman"/>
            </a:endParaRP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Club owner and contractor </a:t>
            </a:r>
          </a:p>
          <a:p>
            <a:pPr marL="342900" marR="0" lvl="0" indent="-342900" algn="just">
              <a:spcBef>
                <a:spcPts val="0"/>
              </a:spcBef>
              <a:spcAft>
                <a:spcPts val="0"/>
              </a:spcAft>
              <a:buFont typeface="+mj-lt"/>
              <a:buAutoNum type="alphaLcPeriod"/>
            </a:pPr>
            <a:endParaRPr lang="en-US" sz="1200" dirty="0">
              <a:effectLst/>
              <a:latin typeface="Times New Roman"/>
              <a:ea typeface="Calibri"/>
              <a:cs typeface="Times New Roman"/>
            </a:endParaRP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55</a:t>
            </a:fld>
            <a:endParaRPr lang="en-US"/>
          </a:p>
        </p:txBody>
      </p:sp>
    </p:spTree>
    <p:extLst>
      <p:ext uri="{BB962C8B-B14F-4D97-AF65-F5344CB8AC3E}">
        <p14:creationId xmlns:p14="http://schemas.microsoft.com/office/powerpoint/2010/main" val="98743792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PRACTICE QUESTION</a:t>
            </a:r>
          </a:p>
          <a:p>
            <a:pPr lvl="0"/>
            <a:r>
              <a:rPr kumimoji="1" lang="en-US" sz="1200" kern="1200" dirty="0">
                <a:solidFill>
                  <a:schemeClr val="tx1"/>
                </a:solidFill>
                <a:effectLst/>
                <a:latin typeface="Times New Roman" pitchFamily="18" charset="0"/>
                <a:ea typeface="ＭＳ Ｐゴシック" charset="0"/>
                <a:cs typeface="+mn-cs"/>
              </a:rPr>
              <a:t>Which construction concept works as a consultant to the club, provides inspections at each phase, is an extra level of expense to the club, and provides staff training on equipment and systems as the project is turned over? 56</a:t>
            </a:r>
          </a:p>
          <a:p>
            <a:pPr lvl="0"/>
            <a:r>
              <a:rPr kumimoji="1" lang="en-US" sz="1200" kern="1200" dirty="0">
                <a:solidFill>
                  <a:schemeClr val="tx1"/>
                </a:solidFill>
                <a:effectLst/>
                <a:latin typeface="Times New Roman" pitchFamily="18" charset="0"/>
                <a:ea typeface="ＭＳ Ｐゴシック" charset="0"/>
                <a:cs typeface="+mn-cs"/>
              </a:rPr>
              <a:t>Design build</a:t>
            </a:r>
          </a:p>
          <a:p>
            <a:pPr lvl="0"/>
            <a:r>
              <a:rPr kumimoji="1" lang="en-US" sz="1200" b="1" kern="1200" dirty="0">
                <a:solidFill>
                  <a:schemeClr val="tx1"/>
                </a:solidFill>
                <a:effectLst/>
                <a:latin typeface="Times New Roman" pitchFamily="18" charset="0"/>
                <a:ea typeface="ＭＳ Ｐゴシック" charset="0"/>
                <a:cs typeface="+mn-cs"/>
              </a:rPr>
              <a:t>Commissioning</a:t>
            </a:r>
            <a:endParaRPr kumimoji="1" lang="en-US" sz="1200" kern="1200" dirty="0">
              <a:solidFill>
                <a:schemeClr val="tx1"/>
              </a:solidFill>
              <a:effectLst/>
              <a:latin typeface="Times New Roman" pitchFamily="18" charset="0"/>
              <a:ea typeface="ＭＳ Ｐゴシック" charset="0"/>
              <a:cs typeface="+mn-cs"/>
            </a:endParaRPr>
          </a:p>
          <a:p>
            <a:pPr lvl="0"/>
            <a:r>
              <a:rPr kumimoji="1" lang="en-US" sz="1200" kern="1200" dirty="0">
                <a:solidFill>
                  <a:schemeClr val="tx1"/>
                </a:solidFill>
                <a:effectLst/>
                <a:latin typeface="Times New Roman" pitchFamily="18" charset="0"/>
                <a:ea typeface="ＭＳ Ｐゴシック" charset="0"/>
                <a:cs typeface="+mn-cs"/>
              </a:rPr>
              <a:t>Construction manager method</a:t>
            </a:r>
          </a:p>
          <a:p>
            <a:pPr lvl="0"/>
            <a:r>
              <a:rPr kumimoji="1" lang="en-US" sz="1200" kern="1200" dirty="0">
                <a:solidFill>
                  <a:schemeClr val="tx1"/>
                </a:solidFill>
                <a:effectLst/>
                <a:latin typeface="Times New Roman" pitchFamily="18" charset="0"/>
                <a:ea typeface="ＭＳ Ｐゴシック" charset="0"/>
                <a:cs typeface="+mn-cs"/>
              </a:rPr>
              <a:t>General contracting method</a:t>
            </a: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56</a:t>
            </a:fld>
            <a:endParaRPr lang="en-US"/>
          </a:p>
        </p:txBody>
      </p:sp>
    </p:spTree>
    <p:extLst>
      <p:ext uri="{BB962C8B-B14F-4D97-AF65-F5344CB8AC3E}">
        <p14:creationId xmlns:p14="http://schemas.microsoft.com/office/powerpoint/2010/main" val="46018265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spcBef>
                <a:spcPts val="0"/>
              </a:spcBef>
              <a:spcAft>
                <a:spcPts val="0"/>
              </a:spcAft>
            </a:pPr>
            <a:r>
              <a:rPr lang="en-US" sz="1200" dirty="0">
                <a:effectLst/>
                <a:latin typeface="Times New Roman"/>
                <a:ea typeface="Calibri"/>
                <a:cs typeface="Times New Roman"/>
              </a:rPr>
              <a:t>At what point in a project do local regulatory code officials approve the project?</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When the project is approved by the architect</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When the project is approved by the engineer </a:t>
            </a:r>
          </a:p>
          <a:p>
            <a:pPr marL="342900" marR="0" lvl="0" indent="-342900" algn="just">
              <a:spcBef>
                <a:spcPts val="0"/>
              </a:spcBef>
              <a:spcAft>
                <a:spcPts val="0"/>
              </a:spcAft>
              <a:buFont typeface="+mj-lt"/>
              <a:buAutoNum type="alphaLcPeriod"/>
            </a:pPr>
            <a:r>
              <a:rPr lang="en-US" sz="1200" b="1" dirty="0">
                <a:effectLst/>
                <a:latin typeface="Times New Roman"/>
                <a:ea typeface="Calibri"/>
                <a:cs typeface="Times New Roman"/>
              </a:rPr>
              <a:t>At the time of “substantial completion”  </a:t>
            </a:r>
            <a:r>
              <a:rPr lang="en-US" sz="1200" b="1" i="1" dirty="0">
                <a:effectLst/>
                <a:latin typeface="Times New Roman"/>
                <a:ea typeface="Calibri"/>
                <a:cs typeface="Times New Roman"/>
              </a:rPr>
              <a:t>(Facility Chap. in CMAA Text)</a:t>
            </a:r>
            <a:endParaRPr lang="en-US" sz="1200" dirty="0">
              <a:effectLst/>
              <a:latin typeface="Times New Roman"/>
              <a:ea typeface="Calibri"/>
              <a:cs typeface="Times New Roman"/>
            </a:endParaRP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After the club has made final payment </a:t>
            </a: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57</a:t>
            </a:fld>
            <a:endParaRPr lang="en-US"/>
          </a:p>
        </p:txBody>
      </p:sp>
    </p:spTree>
    <p:extLst>
      <p:ext uri="{BB962C8B-B14F-4D97-AF65-F5344CB8AC3E}">
        <p14:creationId xmlns:p14="http://schemas.microsoft.com/office/powerpoint/2010/main" val="24195051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spcBef>
                <a:spcPts val="0"/>
              </a:spcBef>
              <a:spcAft>
                <a:spcPts val="0"/>
              </a:spcAft>
            </a:pPr>
            <a:r>
              <a:rPr lang="en-US" sz="1200" dirty="0">
                <a:effectLst/>
                <a:latin typeface="Times New Roman"/>
                <a:ea typeface="Calibri"/>
                <a:cs typeface="Times New Roman"/>
              </a:rPr>
              <a:t>Approximately what percentage of the total construction payment will a contractor have received at the time the project’s punch list is completed and closeout items are identified?</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70%</a:t>
            </a:r>
          </a:p>
          <a:p>
            <a:pPr marL="342900" marR="0" lvl="0" indent="-342900" algn="just">
              <a:spcBef>
                <a:spcPts val="0"/>
              </a:spcBef>
              <a:spcAft>
                <a:spcPts val="0"/>
              </a:spcAft>
              <a:buFont typeface="+mj-lt"/>
              <a:buAutoNum type="alphaLcPeriod"/>
            </a:pPr>
            <a:r>
              <a:rPr lang="en-US" sz="1200" dirty="0">
                <a:effectLst/>
                <a:latin typeface="Times New Roman"/>
                <a:ea typeface="Calibri"/>
                <a:cs typeface="Times New Roman"/>
              </a:rPr>
              <a:t>80%</a:t>
            </a:r>
          </a:p>
          <a:p>
            <a:pPr marL="342900" marR="0" lvl="0" indent="-342900" algn="just">
              <a:spcBef>
                <a:spcPts val="0"/>
              </a:spcBef>
              <a:spcAft>
                <a:spcPts val="0"/>
              </a:spcAft>
              <a:buFont typeface="+mj-lt"/>
              <a:buAutoNum type="alphaLcPeriod"/>
            </a:pPr>
            <a:r>
              <a:rPr lang="en-US" sz="1200" b="1" dirty="0">
                <a:effectLst/>
                <a:latin typeface="Times New Roman"/>
                <a:ea typeface="Calibri"/>
                <a:cs typeface="Times New Roman"/>
              </a:rPr>
              <a:t>90%  </a:t>
            </a:r>
            <a:r>
              <a:rPr lang="en-US" sz="1200" b="1" i="1" dirty="0">
                <a:effectLst/>
                <a:latin typeface="Times New Roman"/>
                <a:ea typeface="Calibri"/>
                <a:cs typeface="Times New Roman"/>
              </a:rPr>
              <a:t>(BMI III PowerPoint – Bill </a:t>
            </a:r>
            <a:r>
              <a:rPr lang="en-US" sz="1200" b="1" i="1" dirty="0" err="1">
                <a:effectLst/>
                <a:latin typeface="Times New Roman"/>
                <a:ea typeface="Calibri"/>
                <a:cs typeface="Times New Roman"/>
              </a:rPr>
              <a:t>Whitbeck</a:t>
            </a:r>
            <a:r>
              <a:rPr lang="en-US" sz="1200" b="1" i="1" dirty="0">
                <a:effectLst/>
                <a:latin typeface="Times New Roman"/>
                <a:ea typeface="Calibri"/>
                <a:cs typeface="Times New Roman"/>
              </a:rPr>
              <a:t>)</a:t>
            </a:r>
            <a:endParaRPr lang="en-US" sz="1200" dirty="0">
              <a:effectLst/>
              <a:latin typeface="Times New Roman"/>
              <a:ea typeface="Calibri"/>
              <a:cs typeface="Times New Roman"/>
            </a:endParaRPr>
          </a:p>
          <a:p>
            <a:pPr marL="342900" marR="0" lvl="0" indent="-342900" algn="just">
              <a:spcBef>
                <a:spcPts val="0"/>
              </a:spcBef>
              <a:spcAft>
                <a:spcPts val="0"/>
              </a:spcAft>
              <a:buFont typeface="+mj-lt"/>
              <a:buAutoNum type="alphaLcPeriod"/>
              <a:tabLst>
                <a:tab pos="765810" algn="l"/>
              </a:tabLst>
            </a:pPr>
            <a:r>
              <a:rPr lang="en-US" sz="1200" dirty="0">
                <a:effectLst/>
                <a:latin typeface="Times New Roman"/>
                <a:ea typeface="Calibri"/>
                <a:cs typeface="Times New Roman"/>
              </a:rPr>
              <a:t>100%</a:t>
            </a:r>
          </a:p>
          <a:p>
            <a:endParaRPr lang="en-US" dirty="0"/>
          </a:p>
        </p:txBody>
      </p:sp>
      <p:sp>
        <p:nvSpPr>
          <p:cNvPr id="4" name="Slide Number Placeholder 3"/>
          <p:cNvSpPr>
            <a:spLocks noGrp="1"/>
          </p:cNvSpPr>
          <p:nvPr>
            <p:ph type="sldNum" sz="quarter" idx="10"/>
          </p:nvPr>
        </p:nvSpPr>
        <p:spPr/>
        <p:txBody>
          <a:bodyPr/>
          <a:lstStyle/>
          <a:p>
            <a:fld id="{60C1EA41-C782-B549-8722-1D11D918D44B}" type="slidenum">
              <a:rPr lang="en-US" smtClean="0"/>
              <a:pPr/>
              <a:t>58</a:t>
            </a:fld>
            <a:endParaRPr lang="en-US"/>
          </a:p>
        </p:txBody>
      </p:sp>
    </p:spTree>
    <p:extLst>
      <p:ext uri="{BB962C8B-B14F-4D97-AF65-F5344CB8AC3E}">
        <p14:creationId xmlns:p14="http://schemas.microsoft.com/office/powerpoint/2010/main" val="26077143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5" y="1604"/>
              <a:ext cx="449"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w="9525">
                <a:noFill/>
                <a:miter lim="800000"/>
                <a:headEnd/>
                <a:tailEnd/>
              </a:ln>
              <a:effectLst/>
            </p:spPr>
            <p:txBody>
              <a:bodyPr wrap="none" anchor="ctr"/>
              <a:lstStyle/>
              <a:p>
                <a:pPr>
                  <a:defRPr/>
                </a:pPr>
                <a:endParaRPr lang="en-US">
                  <a:latin typeface="Tahoma" pitchFamily="34" charset="0"/>
                  <a:ea typeface="+mn-ea"/>
                </a:endParaRPr>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defRPr/>
                </a:pPr>
                <a:endParaRPr lang="en-US">
                  <a:latin typeface="Tahoma" pitchFamily="34" charset="0"/>
                  <a:ea typeface="+mn-ea"/>
                </a:endParaRPr>
              </a:p>
            </p:txBody>
          </p:sp>
        </p:grpSp>
        <p:grpSp>
          <p:nvGrpSpPr>
            <p:cNvPr id="6" name="Group 6"/>
            <p:cNvGrpSpPr>
              <a:grpSpLocks/>
            </p:cNvGrpSpPr>
            <p:nvPr/>
          </p:nvGrpSpPr>
          <p:grpSpPr bwMode="auto">
            <a:xfrm>
              <a:off x="263" y="1870"/>
              <a:ext cx="466"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w="9525">
                <a:noFill/>
                <a:miter lim="800000"/>
                <a:headEnd/>
                <a:tailEnd/>
              </a:ln>
              <a:effectLst/>
            </p:spPr>
            <p:txBody>
              <a:bodyPr wrap="none" anchor="ctr"/>
              <a:lstStyle/>
              <a:p>
                <a:pPr>
                  <a:defRPr/>
                </a:pPr>
                <a:endParaRPr lang="en-US">
                  <a:latin typeface="Tahoma" pitchFamily="34" charset="0"/>
                  <a:ea typeface="+mn-ea"/>
                </a:endParaRPr>
              </a:p>
            </p:txBody>
          </p:sp>
          <p:sp>
            <p:nvSpPr>
              <p:cNvPr id="11"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defRPr/>
                </a:pPr>
                <a:endParaRPr lang="en-US">
                  <a:latin typeface="Tahoma" pitchFamily="34" charset="0"/>
                  <a:ea typeface="+mn-ea"/>
                </a:endParaRPr>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defRPr/>
              </a:pPr>
              <a:endParaRPr lang="en-US">
                <a:latin typeface="Tahoma" pitchFamily="34" charset="0"/>
                <a:ea typeface="+mn-ea"/>
              </a:endParaRPr>
            </a:p>
          </p:txBody>
        </p:sp>
        <p:sp>
          <p:nvSpPr>
            <p:cNvPr id="8" name="Rectangle 10"/>
            <p:cNvSpPr>
              <a:spLocks noChangeArrowheads="1"/>
            </p:cNvSpPr>
            <p:nvPr/>
          </p:nvSpPr>
          <p:spPr bwMode="auto">
            <a:xfrm>
              <a:off x="400" y="1536"/>
              <a:ext cx="20" cy="663"/>
            </a:xfrm>
            <a:prstGeom prst="rect">
              <a:avLst/>
            </a:prstGeom>
            <a:solidFill>
              <a:schemeClr val="bg2"/>
            </a:solidFill>
            <a:ln w="9525">
              <a:noFill/>
              <a:miter lim="800000"/>
              <a:headEnd/>
              <a:tailEnd/>
            </a:ln>
            <a:effectLst/>
          </p:spPr>
          <p:txBody>
            <a:bodyPr wrap="none" anchor="ctr"/>
            <a:lstStyle/>
            <a:p>
              <a:pPr>
                <a:defRPr/>
              </a:pPr>
              <a:endParaRPr lang="en-US">
                <a:latin typeface="Tahoma" pitchFamily="34" charset="0"/>
                <a:ea typeface="+mn-ea"/>
              </a:endParaRPr>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defRPr/>
              </a:pPr>
              <a:endParaRPr lang="en-US">
                <a:latin typeface="Tahoma" pitchFamily="34" charset="0"/>
                <a:ea typeface="+mn-ea"/>
              </a:endParaRPr>
            </a:p>
          </p:txBody>
        </p:sp>
      </p:grpSp>
      <p:sp>
        <p:nvSpPr>
          <p:cNvPr id="439308" name="Rectangle 12"/>
          <p:cNvSpPr>
            <a:spLocks noGrp="1" noChangeArrowheads="1"/>
          </p:cNvSpPr>
          <p:nvPr>
            <p:ph type="ctrTitle"/>
          </p:nvPr>
        </p:nvSpPr>
        <p:spPr>
          <a:xfrm>
            <a:off x="990600" y="1828800"/>
            <a:ext cx="7772400" cy="1143000"/>
          </a:xfrm>
        </p:spPr>
        <p:txBody>
          <a:bodyPr/>
          <a:lstStyle>
            <a:lvl1pPr>
              <a:defRPr/>
            </a:lvl1pPr>
          </a:lstStyle>
          <a:p>
            <a:r>
              <a:rPr lang="en-US"/>
              <a:t>Click to edit Master title style</a:t>
            </a:r>
          </a:p>
        </p:txBody>
      </p:sp>
      <p:sp>
        <p:nvSpPr>
          <p:cNvPr id="439309" name="Rectangle 1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14" name="Rectangle 14"/>
          <p:cNvSpPr>
            <a:spLocks noGrp="1" noChangeArrowheads="1"/>
          </p:cNvSpPr>
          <p:nvPr>
            <p:ph type="dt" sz="half" idx="10"/>
          </p:nvPr>
        </p:nvSpPr>
        <p:spPr>
          <a:xfrm>
            <a:off x="990600" y="6248400"/>
            <a:ext cx="1905000" cy="457200"/>
          </a:xfrm>
        </p:spPr>
        <p:txBody>
          <a:bodyPr/>
          <a:lstStyle>
            <a:lvl1pPr>
              <a:defRPr>
                <a:solidFill>
                  <a:schemeClr val="bg2"/>
                </a:solidFill>
              </a:defRPr>
            </a:lvl1pPr>
          </a:lstStyle>
          <a:p>
            <a:pPr>
              <a:defRPr/>
            </a:pPr>
            <a:endParaRPr lang="en-US"/>
          </a:p>
        </p:txBody>
      </p:sp>
      <p:sp>
        <p:nvSpPr>
          <p:cNvPr id="15" name="Rectangle 15"/>
          <p:cNvSpPr>
            <a:spLocks noGrp="1" noChangeArrowheads="1"/>
          </p:cNvSpPr>
          <p:nvPr>
            <p:ph type="ftr" sz="quarter" idx="11"/>
          </p:nvPr>
        </p:nvSpPr>
        <p:spPr>
          <a:xfrm>
            <a:off x="3429000" y="6248400"/>
            <a:ext cx="2895600" cy="457200"/>
          </a:xfrm>
        </p:spPr>
        <p:txBody>
          <a:bodyPr/>
          <a:lstStyle>
            <a:lvl1pPr>
              <a:defRPr>
                <a:solidFill>
                  <a:schemeClr val="bg2"/>
                </a:solidFill>
              </a:defRPr>
            </a:lvl1pPr>
          </a:lstStyle>
          <a:p>
            <a:pPr>
              <a:defRPr/>
            </a:pPr>
            <a:endParaRPr lang="en-US"/>
          </a:p>
        </p:txBody>
      </p:sp>
      <p:sp>
        <p:nvSpPr>
          <p:cNvPr id="16" name="Rectangle 16"/>
          <p:cNvSpPr>
            <a:spLocks noGrp="1" noChangeArrowheads="1"/>
          </p:cNvSpPr>
          <p:nvPr>
            <p:ph type="sldNum" sz="quarter" idx="12"/>
          </p:nvPr>
        </p:nvSpPr>
        <p:spPr>
          <a:xfrm>
            <a:off x="6858000" y="6248400"/>
            <a:ext cx="1905000" cy="457200"/>
          </a:xfrm>
        </p:spPr>
        <p:txBody>
          <a:bodyPr/>
          <a:lstStyle>
            <a:lvl1pPr>
              <a:defRPr>
                <a:solidFill>
                  <a:schemeClr val="bg2"/>
                </a:solidFill>
              </a:defRPr>
            </a:lvl1pPr>
          </a:lstStyle>
          <a:p>
            <a:fld id="{FBC3FA59-B30E-424F-8898-DEC5095923EF}" type="slidenum">
              <a:rPr lang="en-US"/>
              <a:pPr/>
              <a:t>‹#›</a:t>
            </a:fld>
            <a:endParaRPr lang="en-US"/>
          </a:p>
        </p:txBody>
      </p:sp>
    </p:spTree>
    <p:extLst>
      <p:ext uri="{BB962C8B-B14F-4D97-AF65-F5344CB8AC3E}">
        <p14:creationId xmlns:p14="http://schemas.microsoft.com/office/powerpoint/2010/main" val="9539602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fld id="{ECB0BFFE-B281-1E41-AA93-093D6CDF614C}" type="slidenum">
              <a:rPr lang="en-US"/>
              <a:pPr/>
              <a:t>‹#›</a:t>
            </a:fld>
            <a:endParaRPr lang="en-US"/>
          </a:p>
        </p:txBody>
      </p:sp>
    </p:spTree>
    <p:extLst>
      <p:ext uri="{BB962C8B-B14F-4D97-AF65-F5344CB8AC3E}">
        <p14:creationId xmlns:p14="http://schemas.microsoft.com/office/powerpoint/2010/main" val="40968158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fld id="{E9827BFF-FB58-B24D-9DCA-830F58ECBC3F}" type="slidenum">
              <a:rPr lang="en-US"/>
              <a:pPr/>
              <a:t>‹#›</a:t>
            </a:fld>
            <a:endParaRPr lang="en-US"/>
          </a:p>
        </p:txBody>
      </p:sp>
    </p:spTree>
    <p:extLst>
      <p:ext uri="{BB962C8B-B14F-4D97-AF65-F5344CB8AC3E}">
        <p14:creationId xmlns:p14="http://schemas.microsoft.com/office/powerpoint/2010/main" val="35737221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fld id="{360E69B4-0AEB-9F46-820F-EC24BE64355A}" type="slidenum">
              <a:rPr lang="en-US"/>
              <a:pPr/>
              <a:t>‹#›</a:t>
            </a:fld>
            <a:endParaRPr lang="en-US"/>
          </a:p>
        </p:txBody>
      </p:sp>
    </p:spTree>
    <p:extLst>
      <p:ext uri="{BB962C8B-B14F-4D97-AF65-F5344CB8AC3E}">
        <p14:creationId xmlns:p14="http://schemas.microsoft.com/office/powerpoint/2010/main" val="14144789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1"/>
          <p:cNvSpPr>
            <a:spLocks noGrp="1" noChangeArrowheads="1"/>
          </p:cNvSpPr>
          <p:nvPr>
            <p:ph type="dt" sz="half" idx="10"/>
          </p:nvPr>
        </p:nvSpPr>
        <p:spPr>
          <a:ln/>
        </p:spPr>
        <p:txBody>
          <a:bodyPr/>
          <a:lstStyle>
            <a:lvl1pPr>
              <a:defRPr/>
            </a:lvl1pPr>
          </a:lstStyle>
          <a:p>
            <a:pPr>
              <a:defRPr/>
            </a:pPr>
            <a:endParaRPr lang="en-US"/>
          </a:p>
        </p:txBody>
      </p:sp>
      <p:sp>
        <p:nvSpPr>
          <p:cNvPr id="8" name="Rectangle 12"/>
          <p:cNvSpPr>
            <a:spLocks noGrp="1" noChangeArrowheads="1"/>
          </p:cNvSpPr>
          <p:nvPr>
            <p:ph type="ftr" sz="quarter" idx="11"/>
          </p:nvPr>
        </p:nvSpPr>
        <p:spPr>
          <a:ln/>
        </p:spPr>
        <p:txBody>
          <a:bodyPr/>
          <a:lstStyle>
            <a:lvl1pPr>
              <a:defRPr/>
            </a:lvl1pPr>
          </a:lstStyle>
          <a:p>
            <a:pPr>
              <a:defRPr/>
            </a:pPr>
            <a:endParaRPr lang="en-US"/>
          </a:p>
        </p:txBody>
      </p:sp>
      <p:sp>
        <p:nvSpPr>
          <p:cNvPr id="9" name="Rectangle 13"/>
          <p:cNvSpPr>
            <a:spLocks noGrp="1" noChangeArrowheads="1"/>
          </p:cNvSpPr>
          <p:nvPr>
            <p:ph type="sldNum" sz="quarter" idx="12"/>
          </p:nvPr>
        </p:nvSpPr>
        <p:spPr>
          <a:ln/>
        </p:spPr>
        <p:txBody>
          <a:bodyPr/>
          <a:lstStyle>
            <a:lvl1pPr>
              <a:defRPr/>
            </a:lvl1pPr>
          </a:lstStyle>
          <a:p>
            <a:fld id="{3C5D2B87-4E30-B34C-9DE0-89990ADE0177}" type="slidenum">
              <a:rPr lang="en-US"/>
              <a:pPr/>
              <a:t>‹#›</a:t>
            </a:fld>
            <a:endParaRPr lang="en-US"/>
          </a:p>
        </p:txBody>
      </p:sp>
    </p:spTree>
    <p:extLst>
      <p:ext uri="{BB962C8B-B14F-4D97-AF65-F5344CB8AC3E}">
        <p14:creationId xmlns:p14="http://schemas.microsoft.com/office/powerpoint/2010/main" val="40186824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1"/>
          <p:cNvSpPr>
            <a:spLocks noGrp="1" noChangeArrowheads="1"/>
          </p:cNvSpPr>
          <p:nvPr>
            <p:ph type="dt" sz="half" idx="10"/>
          </p:nvPr>
        </p:nvSpPr>
        <p:spPr>
          <a:ln/>
        </p:spPr>
        <p:txBody>
          <a:bodyPr/>
          <a:lstStyle>
            <a:lvl1pPr>
              <a:defRPr/>
            </a:lvl1pPr>
          </a:lstStyle>
          <a:p>
            <a:pPr>
              <a:defRPr/>
            </a:pPr>
            <a:endParaRPr lang="en-US"/>
          </a:p>
        </p:txBody>
      </p:sp>
      <p:sp>
        <p:nvSpPr>
          <p:cNvPr id="4" name="Rectangle 12"/>
          <p:cNvSpPr>
            <a:spLocks noGrp="1" noChangeArrowheads="1"/>
          </p:cNvSpPr>
          <p:nvPr>
            <p:ph type="ftr" sz="quarter" idx="11"/>
          </p:nvPr>
        </p:nvSpPr>
        <p:spPr>
          <a:ln/>
        </p:spPr>
        <p:txBody>
          <a:bodyPr/>
          <a:lstStyle>
            <a:lvl1pPr>
              <a:defRPr/>
            </a:lvl1pPr>
          </a:lstStyle>
          <a:p>
            <a:pPr>
              <a:defRPr/>
            </a:pPr>
            <a:endParaRPr lang="en-US"/>
          </a:p>
        </p:txBody>
      </p:sp>
      <p:sp>
        <p:nvSpPr>
          <p:cNvPr id="5" name="Rectangle 13"/>
          <p:cNvSpPr>
            <a:spLocks noGrp="1" noChangeArrowheads="1"/>
          </p:cNvSpPr>
          <p:nvPr>
            <p:ph type="sldNum" sz="quarter" idx="12"/>
          </p:nvPr>
        </p:nvSpPr>
        <p:spPr>
          <a:ln/>
        </p:spPr>
        <p:txBody>
          <a:bodyPr/>
          <a:lstStyle>
            <a:lvl1pPr>
              <a:defRPr/>
            </a:lvl1pPr>
          </a:lstStyle>
          <a:p>
            <a:fld id="{C4F6A03E-989D-AB45-9040-81F61AF85F11}" type="slidenum">
              <a:rPr lang="en-US"/>
              <a:pPr/>
              <a:t>‹#›</a:t>
            </a:fld>
            <a:endParaRPr lang="en-US"/>
          </a:p>
        </p:txBody>
      </p:sp>
    </p:spTree>
    <p:extLst>
      <p:ext uri="{BB962C8B-B14F-4D97-AF65-F5344CB8AC3E}">
        <p14:creationId xmlns:p14="http://schemas.microsoft.com/office/powerpoint/2010/main" val="31660731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endParaRPr lang="en-US"/>
          </a:p>
        </p:txBody>
      </p:sp>
      <p:sp>
        <p:nvSpPr>
          <p:cNvPr id="3" name="Rectangle 12"/>
          <p:cNvSpPr>
            <a:spLocks noGrp="1" noChangeArrowheads="1"/>
          </p:cNvSpPr>
          <p:nvPr>
            <p:ph type="ftr" sz="quarter" idx="11"/>
          </p:nvPr>
        </p:nvSpPr>
        <p:spPr>
          <a:ln/>
        </p:spPr>
        <p:txBody>
          <a:bodyPr/>
          <a:lstStyle>
            <a:lvl1pPr>
              <a:defRPr/>
            </a:lvl1pPr>
          </a:lstStyle>
          <a:p>
            <a:pPr>
              <a:defRPr/>
            </a:pPr>
            <a:endParaRPr lang="en-US"/>
          </a:p>
        </p:txBody>
      </p:sp>
      <p:sp>
        <p:nvSpPr>
          <p:cNvPr id="4" name="Rectangle 13"/>
          <p:cNvSpPr>
            <a:spLocks noGrp="1" noChangeArrowheads="1"/>
          </p:cNvSpPr>
          <p:nvPr>
            <p:ph type="sldNum" sz="quarter" idx="12"/>
          </p:nvPr>
        </p:nvSpPr>
        <p:spPr>
          <a:ln/>
        </p:spPr>
        <p:txBody>
          <a:bodyPr/>
          <a:lstStyle>
            <a:lvl1pPr>
              <a:defRPr/>
            </a:lvl1pPr>
          </a:lstStyle>
          <a:p>
            <a:fld id="{953E88FE-620C-A143-820B-279154B0199A}" type="slidenum">
              <a:rPr lang="en-US"/>
              <a:pPr/>
              <a:t>‹#›</a:t>
            </a:fld>
            <a:endParaRPr lang="en-US"/>
          </a:p>
        </p:txBody>
      </p:sp>
    </p:spTree>
    <p:extLst>
      <p:ext uri="{BB962C8B-B14F-4D97-AF65-F5344CB8AC3E}">
        <p14:creationId xmlns:p14="http://schemas.microsoft.com/office/powerpoint/2010/main" val="39272327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fld id="{952BAD00-A9FB-C548-BBF9-A0DA775D8478}" type="slidenum">
              <a:rPr lang="en-US"/>
              <a:pPr/>
              <a:t>‹#›</a:t>
            </a:fld>
            <a:endParaRPr lang="en-US"/>
          </a:p>
        </p:txBody>
      </p:sp>
    </p:spTree>
    <p:extLst>
      <p:ext uri="{BB962C8B-B14F-4D97-AF65-F5344CB8AC3E}">
        <p14:creationId xmlns:p14="http://schemas.microsoft.com/office/powerpoint/2010/main" val="14276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fld id="{5CA58AB8-A0E3-E543-A98B-AD60B2986E62}" type="slidenum">
              <a:rPr lang="en-US"/>
              <a:pPr/>
              <a:t>‹#›</a:t>
            </a:fld>
            <a:endParaRPr lang="en-US"/>
          </a:p>
        </p:txBody>
      </p:sp>
    </p:spTree>
    <p:extLst>
      <p:ext uri="{BB962C8B-B14F-4D97-AF65-F5344CB8AC3E}">
        <p14:creationId xmlns:p14="http://schemas.microsoft.com/office/powerpoint/2010/main" val="20469906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fld id="{0985476C-7A30-5B4E-9329-3393D29DCFD8}" type="slidenum">
              <a:rPr lang="en-US"/>
              <a:pPr/>
              <a:t>‹#›</a:t>
            </a:fld>
            <a:endParaRPr lang="en-US"/>
          </a:p>
        </p:txBody>
      </p:sp>
    </p:spTree>
    <p:extLst>
      <p:ext uri="{BB962C8B-B14F-4D97-AF65-F5344CB8AC3E}">
        <p14:creationId xmlns:p14="http://schemas.microsoft.com/office/powerpoint/2010/main" val="1829303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617538"/>
            <a:ext cx="1951038" cy="55149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50938" y="617538"/>
            <a:ext cx="5700712" cy="55149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fld id="{BAC01F98-3AD4-F54E-A8C9-4106706F102B}" type="slidenum">
              <a:rPr lang="en-US"/>
              <a:pPr/>
              <a:t>‹#›</a:t>
            </a:fld>
            <a:endParaRPr lang="en-US"/>
          </a:p>
        </p:txBody>
      </p:sp>
    </p:spTree>
    <p:extLst>
      <p:ext uri="{BB962C8B-B14F-4D97-AF65-F5344CB8AC3E}">
        <p14:creationId xmlns:p14="http://schemas.microsoft.com/office/powerpoint/2010/main" val="1294248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8274" name="Rectangle 2"/>
          <p:cNvSpPr>
            <a:spLocks noChangeArrowheads="1"/>
          </p:cNvSpPr>
          <p:nvPr/>
        </p:nvSpPr>
        <p:spPr bwMode="ltGray">
          <a:xfrm>
            <a:off x="417513" y="1098550"/>
            <a:ext cx="438150" cy="474663"/>
          </a:xfrm>
          <a:prstGeom prst="rect">
            <a:avLst/>
          </a:prstGeom>
          <a:solidFill>
            <a:schemeClr val="accent2"/>
          </a:solidFill>
          <a:ln w="9525">
            <a:noFill/>
            <a:miter lim="800000"/>
            <a:headEnd/>
            <a:tailEnd/>
          </a:ln>
          <a:effectLst/>
        </p:spPr>
        <p:txBody>
          <a:bodyPr wrap="none" anchor="ctr"/>
          <a:lstStyle/>
          <a:p>
            <a:pPr algn="ctr">
              <a:defRPr/>
            </a:pPr>
            <a:endParaRPr kumimoji="1" lang="en-US">
              <a:latin typeface="Tahoma" pitchFamily="34" charset="0"/>
              <a:ea typeface="+mn-ea"/>
            </a:endParaRPr>
          </a:p>
        </p:txBody>
      </p:sp>
      <p:sp>
        <p:nvSpPr>
          <p:cNvPr id="438275" name="Rectangle 3"/>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lgn="ctr">
              <a:defRPr/>
            </a:pPr>
            <a:endParaRPr kumimoji="1" lang="en-US">
              <a:latin typeface="Tahoma" pitchFamily="34" charset="0"/>
              <a:ea typeface="+mn-ea"/>
            </a:endParaRPr>
          </a:p>
        </p:txBody>
      </p:sp>
      <p:sp>
        <p:nvSpPr>
          <p:cNvPr id="438276" name="Rectangle 4"/>
          <p:cNvSpPr>
            <a:spLocks noChangeArrowheads="1"/>
          </p:cNvSpPr>
          <p:nvPr/>
        </p:nvSpPr>
        <p:spPr bwMode="ltGray">
          <a:xfrm>
            <a:off x="541338" y="1520825"/>
            <a:ext cx="422275" cy="474663"/>
          </a:xfrm>
          <a:prstGeom prst="rect">
            <a:avLst/>
          </a:prstGeom>
          <a:solidFill>
            <a:schemeClr val="folHlink"/>
          </a:solidFill>
          <a:ln w="9525">
            <a:noFill/>
            <a:miter lim="800000"/>
            <a:headEnd/>
            <a:tailEnd/>
          </a:ln>
          <a:effectLst/>
        </p:spPr>
        <p:txBody>
          <a:bodyPr wrap="none" anchor="ctr"/>
          <a:lstStyle/>
          <a:p>
            <a:pPr algn="ctr">
              <a:defRPr/>
            </a:pPr>
            <a:endParaRPr kumimoji="1" lang="en-US">
              <a:latin typeface="Tahoma" pitchFamily="34" charset="0"/>
              <a:ea typeface="+mn-ea"/>
            </a:endParaRPr>
          </a:p>
        </p:txBody>
      </p:sp>
      <p:sp>
        <p:nvSpPr>
          <p:cNvPr id="438277" name="Rectangle 5"/>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defRPr/>
            </a:pPr>
            <a:endParaRPr kumimoji="1" lang="en-US">
              <a:latin typeface="Tahoma" pitchFamily="34" charset="0"/>
              <a:ea typeface="+mn-ea"/>
            </a:endParaRPr>
          </a:p>
        </p:txBody>
      </p:sp>
      <p:sp>
        <p:nvSpPr>
          <p:cNvPr id="438278" name="Rectangle 6"/>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lgn="ctr">
              <a:defRPr/>
            </a:pPr>
            <a:endParaRPr kumimoji="1" lang="en-US">
              <a:latin typeface="Tahoma" pitchFamily="34" charset="0"/>
              <a:ea typeface="+mn-ea"/>
            </a:endParaRPr>
          </a:p>
        </p:txBody>
      </p:sp>
      <p:sp>
        <p:nvSpPr>
          <p:cNvPr id="438279" name="Rectangle 7"/>
          <p:cNvSpPr>
            <a:spLocks noChangeArrowheads="1"/>
          </p:cNvSpPr>
          <p:nvPr/>
        </p:nvSpPr>
        <p:spPr bwMode="gray">
          <a:xfrm>
            <a:off x="762000" y="990600"/>
            <a:ext cx="31750" cy="1052513"/>
          </a:xfrm>
          <a:prstGeom prst="rect">
            <a:avLst/>
          </a:prstGeom>
          <a:solidFill>
            <a:schemeClr val="bg2"/>
          </a:solidFill>
          <a:ln w="9525">
            <a:noFill/>
            <a:miter lim="800000"/>
            <a:headEnd/>
            <a:tailEnd/>
          </a:ln>
          <a:effectLst/>
        </p:spPr>
        <p:txBody>
          <a:bodyPr wrap="none" anchor="ctr"/>
          <a:lstStyle/>
          <a:p>
            <a:pPr algn="ctr">
              <a:defRPr/>
            </a:pPr>
            <a:endParaRPr kumimoji="1" lang="en-US">
              <a:latin typeface="Tahoma" pitchFamily="34" charset="0"/>
              <a:ea typeface="+mn-ea"/>
            </a:endParaRPr>
          </a:p>
        </p:txBody>
      </p:sp>
      <p:sp>
        <p:nvSpPr>
          <p:cNvPr id="438280"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a:defRPr/>
            </a:pPr>
            <a:endParaRPr kumimoji="1" lang="en-US">
              <a:latin typeface="Tahoma" pitchFamily="34" charset="0"/>
              <a:ea typeface="+mn-ea"/>
            </a:endParaRPr>
          </a:p>
        </p:txBody>
      </p:sp>
      <p:sp>
        <p:nvSpPr>
          <p:cNvPr id="1033" name="Rectangle 9"/>
          <p:cNvSpPr>
            <a:spLocks noGrp="1" noChangeArrowheads="1"/>
          </p:cNvSpPr>
          <p:nvPr>
            <p:ph type="title"/>
          </p:nvPr>
        </p:nvSpPr>
        <p:spPr bwMode="auto">
          <a:xfrm>
            <a:off x="1150938" y="617538"/>
            <a:ext cx="7793037"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34" name="Rectangle 10"/>
          <p:cNvSpPr>
            <a:spLocks noGrp="1" noChangeArrowheads="1"/>
          </p:cNvSpPr>
          <p:nvPr>
            <p:ph type="body" idx="1"/>
          </p:nvPr>
        </p:nvSpPr>
        <p:spPr bwMode="auto">
          <a:xfrm>
            <a:off x="1182688" y="2017713"/>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38283" name="Rectangle 11"/>
          <p:cNvSpPr>
            <a:spLocks noGrp="1" noChangeArrowheads="1"/>
          </p:cNvSpPr>
          <p:nvPr>
            <p:ph type="dt" sz="half" idx="2"/>
          </p:nvPr>
        </p:nvSpPr>
        <p:spPr bwMode="auto">
          <a:xfrm>
            <a:off x="914400" y="63246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atin typeface="Tahoma" pitchFamily="34" charset="0"/>
                <a:ea typeface="+mn-ea"/>
              </a:defRPr>
            </a:lvl1pPr>
          </a:lstStyle>
          <a:p>
            <a:pPr>
              <a:defRPr/>
            </a:pPr>
            <a:endParaRPr lang="en-US"/>
          </a:p>
        </p:txBody>
      </p:sp>
      <p:sp>
        <p:nvSpPr>
          <p:cNvPr id="438284" name="Rectangle 12"/>
          <p:cNvSpPr>
            <a:spLocks noGrp="1" noChangeArrowheads="1"/>
          </p:cNvSpPr>
          <p:nvPr>
            <p:ph type="ftr" sz="quarter" idx="3"/>
          </p:nvPr>
        </p:nvSpPr>
        <p:spPr bwMode="auto">
          <a:xfrm>
            <a:off x="3352800" y="63246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atin typeface="Tahoma" pitchFamily="34" charset="0"/>
                <a:ea typeface="+mn-ea"/>
              </a:defRPr>
            </a:lvl1pPr>
          </a:lstStyle>
          <a:p>
            <a:pPr>
              <a:defRPr/>
            </a:pPr>
            <a:endParaRPr lang="en-US"/>
          </a:p>
        </p:txBody>
      </p:sp>
      <p:sp>
        <p:nvSpPr>
          <p:cNvPr id="438285" name="Rectangle 13"/>
          <p:cNvSpPr>
            <a:spLocks noGrp="1" noChangeArrowheads="1"/>
          </p:cNvSpPr>
          <p:nvPr>
            <p:ph type="sldNum" sz="quarter" idx="4"/>
          </p:nvPr>
        </p:nvSpPr>
        <p:spPr bwMode="auto">
          <a:xfrm>
            <a:off x="6781800" y="63246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fld id="{61A2C1E7-B03E-2444-9963-EE5E3F6A1087}"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86"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hdr="0" ftr="0" dt="0"/>
  <p:txStyles>
    <p:titleStyle>
      <a:lvl1pPr algn="l" rtl="0" eaLnBrk="0" fontAlgn="base" hangingPunct="0">
        <a:spcBef>
          <a:spcPct val="0"/>
        </a:spcBef>
        <a:spcAft>
          <a:spcPct val="0"/>
        </a:spcAft>
        <a:defRPr sz="4400">
          <a:solidFill>
            <a:schemeClr val="tx2"/>
          </a:solidFill>
          <a:latin typeface="+mj-lt"/>
          <a:ea typeface="ＭＳ Ｐゴシック" charset="0"/>
          <a:cs typeface="+mj-cs"/>
        </a:defRPr>
      </a:lvl1pPr>
      <a:lvl2pPr algn="l" rtl="0" eaLnBrk="0" fontAlgn="base" hangingPunct="0">
        <a:spcBef>
          <a:spcPct val="0"/>
        </a:spcBef>
        <a:spcAft>
          <a:spcPct val="0"/>
        </a:spcAft>
        <a:defRPr sz="4400">
          <a:solidFill>
            <a:schemeClr val="tx2"/>
          </a:solidFill>
          <a:latin typeface="Tahoma" pitchFamily="34" charset="0"/>
          <a:ea typeface="ＭＳ Ｐゴシック" charset="0"/>
        </a:defRPr>
      </a:lvl2pPr>
      <a:lvl3pPr algn="l" rtl="0" eaLnBrk="0" fontAlgn="base" hangingPunct="0">
        <a:spcBef>
          <a:spcPct val="0"/>
        </a:spcBef>
        <a:spcAft>
          <a:spcPct val="0"/>
        </a:spcAft>
        <a:defRPr sz="4400">
          <a:solidFill>
            <a:schemeClr val="tx2"/>
          </a:solidFill>
          <a:latin typeface="Tahoma" pitchFamily="34" charset="0"/>
          <a:ea typeface="ＭＳ Ｐゴシック" charset="0"/>
        </a:defRPr>
      </a:lvl3pPr>
      <a:lvl4pPr algn="l" rtl="0" eaLnBrk="0" fontAlgn="base" hangingPunct="0">
        <a:spcBef>
          <a:spcPct val="0"/>
        </a:spcBef>
        <a:spcAft>
          <a:spcPct val="0"/>
        </a:spcAft>
        <a:defRPr sz="4400">
          <a:solidFill>
            <a:schemeClr val="tx2"/>
          </a:solidFill>
          <a:latin typeface="Tahoma" pitchFamily="34" charset="0"/>
          <a:ea typeface="ＭＳ Ｐゴシック" charset="0"/>
        </a:defRPr>
      </a:lvl4pPr>
      <a:lvl5pPr algn="l" rtl="0" eaLnBrk="0" fontAlgn="base" hangingPunct="0">
        <a:spcBef>
          <a:spcPct val="0"/>
        </a:spcBef>
        <a:spcAft>
          <a:spcPct val="0"/>
        </a:spcAft>
        <a:defRPr sz="4400">
          <a:solidFill>
            <a:schemeClr val="tx2"/>
          </a:solidFill>
          <a:latin typeface="Tahoma" pitchFamily="34" charset="0"/>
          <a:ea typeface="ＭＳ Ｐゴシック" charset="0"/>
        </a:defRPr>
      </a:lvl5pPr>
      <a:lvl6pPr marL="457200" algn="l" rtl="0" fontAlgn="base">
        <a:spcBef>
          <a:spcPct val="0"/>
        </a:spcBef>
        <a:spcAft>
          <a:spcPct val="0"/>
        </a:spcAft>
        <a:defRPr sz="4400">
          <a:solidFill>
            <a:schemeClr val="tx2"/>
          </a:solidFill>
          <a:latin typeface="Tahoma" pitchFamily="34" charset="0"/>
        </a:defRPr>
      </a:lvl6pPr>
      <a:lvl7pPr marL="914400" algn="l" rtl="0" fontAlgn="base">
        <a:spcBef>
          <a:spcPct val="0"/>
        </a:spcBef>
        <a:spcAft>
          <a:spcPct val="0"/>
        </a:spcAft>
        <a:defRPr sz="4400">
          <a:solidFill>
            <a:schemeClr val="tx2"/>
          </a:solidFill>
          <a:latin typeface="Tahoma" pitchFamily="34" charset="0"/>
        </a:defRPr>
      </a:lvl7pPr>
      <a:lvl8pPr marL="1371600" algn="l" rtl="0" fontAlgn="base">
        <a:spcBef>
          <a:spcPct val="0"/>
        </a:spcBef>
        <a:spcAft>
          <a:spcPct val="0"/>
        </a:spcAft>
        <a:defRPr sz="4400">
          <a:solidFill>
            <a:schemeClr val="tx2"/>
          </a:solidFill>
          <a:latin typeface="Tahoma" pitchFamily="34" charset="0"/>
        </a:defRPr>
      </a:lvl8pPr>
      <a:lvl9pPr marL="1828800" algn="l"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folHlink"/>
        </a:buClr>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lr>
          <a:schemeClr val="hlink"/>
        </a:buClr>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lr>
          <a:schemeClr val="folHlink"/>
        </a:buClr>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lr>
          <a:schemeClr val="accent2"/>
        </a:buClr>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lr>
          <a:schemeClr val="accent1"/>
        </a:buClr>
        <a:buChar char="•"/>
        <a:defRPr sz="2000">
          <a:solidFill>
            <a:schemeClr val="tx1"/>
          </a:solidFill>
          <a:latin typeface="+mn-lt"/>
          <a:ea typeface="ＭＳ Ｐゴシック" charset="0"/>
        </a:defRPr>
      </a:lvl5pPr>
      <a:lvl6pPr marL="2514600" indent="-228600" algn="l" rtl="0" fontAlgn="base">
        <a:spcBef>
          <a:spcPct val="20000"/>
        </a:spcBef>
        <a:spcAft>
          <a:spcPct val="0"/>
        </a:spcAft>
        <a:buClr>
          <a:schemeClr val="accent1"/>
        </a:buClr>
        <a:buChar char="•"/>
        <a:defRPr sz="2000">
          <a:solidFill>
            <a:schemeClr val="tx1"/>
          </a:solidFill>
          <a:latin typeface="+mn-lt"/>
        </a:defRPr>
      </a:lvl6pPr>
      <a:lvl7pPr marL="2971800" indent="-228600" algn="l" rtl="0" fontAlgn="base">
        <a:spcBef>
          <a:spcPct val="20000"/>
        </a:spcBef>
        <a:spcAft>
          <a:spcPct val="0"/>
        </a:spcAft>
        <a:buClr>
          <a:schemeClr val="accent1"/>
        </a:buClr>
        <a:buChar char="•"/>
        <a:defRPr sz="2000">
          <a:solidFill>
            <a:schemeClr val="tx1"/>
          </a:solidFill>
          <a:latin typeface="+mn-lt"/>
        </a:defRPr>
      </a:lvl7pPr>
      <a:lvl8pPr marL="3429000" indent="-228600" algn="l" rtl="0" fontAlgn="base">
        <a:spcBef>
          <a:spcPct val="20000"/>
        </a:spcBef>
        <a:spcAft>
          <a:spcPct val="0"/>
        </a:spcAft>
        <a:buClr>
          <a:schemeClr val="accent1"/>
        </a:buClr>
        <a:buChar char="•"/>
        <a:defRPr sz="2000">
          <a:solidFill>
            <a:schemeClr val="tx1"/>
          </a:solidFill>
          <a:latin typeface="+mn-lt"/>
        </a:defRPr>
      </a:lvl8pPr>
      <a:lvl9pPr marL="3886200" indent="-228600" algn="l" rtl="0" fontAlgn="base">
        <a:spcBef>
          <a:spcPct val="20000"/>
        </a:spcBef>
        <a:spcAft>
          <a:spcPct val="0"/>
        </a:spcAft>
        <a:buClr>
          <a:schemeClr val="accent1"/>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447800" y="1828800"/>
            <a:ext cx="7239000" cy="1143000"/>
          </a:xfrm>
        </p:spPr>
        <p:txBody>
          <a:bodyPr/>
          <a:lstStyle/>
          <a:p>
            <a:pPr eaLnBrk="1" hangingPunct="1"/>
            <a:br>
              <a:rPr lang="en-US" b="1" u="sng" dirty="0">
                <a:latin typeface="Tahoma" charset="0"/>
              </a:rPr>
            </a:br>
            <a:r>
              <a:rPr lang="en-US" sz="3600" dirty="0">
                <a:latin typeface="Tahoma" charset="0"/>
              </a:rPr>
              <a:t>Facility Management</a:t>
            </a:r>
          </a:p>
        </p:txBody>
      </p:sp>
      <p:sp>
        <p:nvSpPr>
          <p:cNvPr id="3075" name="Rectangle 3"/>
          <p:cNvSpPr>
            <a:spLocks noGrp="1" noChangeArrowheads="1"/>
          </p:cNvSpPr>
          <p:nvPr>
            <p:ph type="subTitle" idx="1"/>
          </p:nvPr>
        </p:nvSpPr>
        <p:spPr/>
        <p:txBody>
          <a:bodyPr/>
          <a:lstStyle/>
          <a:p>
            <a:pPr eaLnBrk="1" hangingPunct="1"/>
            <a:r>
              <a:rPr lang="en-US" sz="2400">
                <a:latin typeface="Tahoma" charset="0"/>
              </a:rPr>
              <a:t>Dr. Edward A. Merritt</a:t>
            </a:r>
            <a:endParaRPr lang="en-US" sz="2000">
              <a:latin typeface="Tahoma" charset="0"/>
            </a:endParaRPr>
          </a:p>
          <a:p>
            <a:pPr eaLnBrk="1" hangingPunct="1"/>
            <a:r>
              <a:rPr lang="en-US" sz="1800">
                <a:latin typeface="Tahoma" charset="0"/>
              </a:rPr>
              <a:t>The James A. Collins Distinguished Professor of Management</a:t>
            </a:r>
          </a:p>
          <a:p>
            <a:pPr eaLnBrk="1" hangingPunct="1"/>
            <a:r>
              <a:rPr lang="en-US" sz="1800">
                <a:latin typeface="Tahoma" charset="0"/>
              </a:rPr>
              <a:t>California  State University (Cal Poly Pomona)</a:t>
            </a:r>
          </a:p>
          <a:p>
            <a:pPr eaLnBrk="1" hangingPunct="1"/>
            <a:r>
              <a:rPr lang="en-US" sz="1800">
                <a:latin typeface="Tahoma" charset="0"/>
              </a:rPr>
              <a:t>merritte@member.cmaa.org</a:t>
            </a:r>
          </a:p>
        </p:txBody>
      </p:sp>
      <p:pic>
        <p:nvPicPr>
          <p:cNvPr id="3076" name="Picture 1" descr="http://www.cmaa.org/uploadedImages/About/CMAA_RGB72_300.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381000"/>
            <a:ext cx="327660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ahoma" charset="0"/>
                <a:ea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3894B211-75E9-C94E-A44C-A5C7663E4BEE}" type="slidenum">
              <a:rPr lang="en-US" sz="1400"/>
              <a:pPr eaLnBrk="1" hangingPunct="1"/>
              <a:t>2</a:t>
            </a:fld>
            <a:endParaRPr lang="en-US" sz="1400"/>
          </a:p>
        </p:txBody>
      </p:sp>
      <p:sp>
        <p:nvSpPr>
          <p:cNvPr id="4099" name="Rectangle 2"/>
          <p:cNvSpPr>
            <a:spLocks noGrp="1" noChangeArrowheads="1"/>
          </p:cNvSpPr>
          <p:nvPr>
            <p:ph type="title"/>
          </p:nvPr>
        </p:nvSpPr>
        <p:spPr/>
        <p:txBody>
          <a:bodyPr/>
          <a:lstStyle/>
          <a:p>
            <a:pPr eaLnBrk="1" hangingPunct="1"/>
            <a:r>
              <a:rPr lang="en-US" dirty="0">
                <a:latin typeface="Tahoma" charset="0"/>
              </a:rPr>
              <a:t>Resources  	</a:t>
            </a:r>
          </a:p>
        </p:txBody>
      </p:sp>
      <p:sp>
        <p:nvSpPr>
          <p:cNvPr id="4100" name="Rectangle 3"/>
          <p:cNvSpPr>
            <a:spLocks noGrp="1" noChangeArrowheads="1"/>
          </p:cNvSpPr>
          <p:nvPr>
            <p:ph type="body" idx="1"/>
          </p:nvPr>
        </p:nvSpPr>
        <p:spPr/>
        <p:txBody>
          <a:bodyPr/>
          <a:lstStyle/>
          <a:p>
            <a:pPr eaLnBrk="1" hangingPunct="1"/>
            <a:r>
              <a:rPr lang="en-US" dirty="0">
                <a:latin typeface="Tahoma" charset="0"/>
              </a:rPr>
              <a:t>Leading Clubs Effectively, Chapter 13, </a:t>
            </a:r>
            <a:r>
              <a:rPr lang="en-US" i="1" dirty="0">
                <a:latin typeface="Tahoma" charset="0"/>
              </a:rPr>
              <a:t>Contemporary Club Management</a:t>
            </a:r>
            <a:r>
              <a:rPr lang="en-US" dirty="0">
                <a:latin typeface="Tahoma" charset="0"/>
              </a:rPr>
              <a:t>, 3</a:t>
            </a:r>
            <a:r>
              <a:rPr lang="en-US" baseline="30000" dirty="0">
                <a:latin typeface="Tahoma" charset="0"/>
              </a:rPr>
              <a:t>rd</a:t>
            </a:r>
            <a:r>
              <a:rPr lang="en-US" dirty="0">
                <a:latin typeface="Tahoma" charset="0"/>
              </a:rPr>
              <a:t> Edition</a:t>
            </a:r>
          </a:p>
          <a:p>
            <a:pPr eaLnBrk="1" hangingPunct="1"/>
            <a:r>
              <a:rPr lang="en-US" dirty="0">
                <a:latin typeface="Tahoma" charset="0"/>
              </a:rPr>
              <a:t>BMI</a:t>
            </a:r>
          </a:p>
        </p:txBody>
      </p:sp>
    </p:spTree>
    <p:extLst>
      <p:ext uri="{BB962C8B-B14F-4D97-AF65-F5344CB8AC3E}">
        <p14:creationId xmlns:p14="http://schemas.microsoft.com/office/powerpoint/2010/main" val="22932685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Background</a:t>
            </a:r>
          </a:p>
        </p:txBody>
      </p:sp>
      <p:sp>
        <p:nvSpPr>
          <p:cNvPr id="3" name="Content Placeholder 2"/>
          <p:cNvSpPr>
            <a:spLocks noGrp="1"/>
          </p:cNvSpPr>
          <p:nvPr>
            <p:ph idx="1"/>
          </p:nvPr>
        </p:nvSpPr>
        <p:spPr/>
        <p:txBody>
          <a:bodyPr/>
          <a:lstStyle/>
          <a:p>
            <a:r>
              <a:rPr lang="en-US" dirty="0"/>
              <a:t>Facility management is critical to successful operations</a:t>
            </a:r>
          </a:p>
          <a:p>
            <a:r>
              <a:rPr lang="en-US" dirty="0"/>
              <a:t>Includes:</a:t>
            </a:r>
          </a:p>
          <a:p>
            <a:pPr lvl="1"/>
            <a:r>
              <a:rPr lang="en-US" dirty="0"/>
              <a:t>Construction</a:t>
            </a:r>
          </a:p>
          <a:p>
            <a:pPr lvl="1"/>
            <a:r>
              <a:rPr lang="en-US" dirty="0"/>
              <a:t>Renovation</a:t>
            </a:r>
          </a:p>
          <a:p>
            <a:pPr lvl="1"/>
            <a:r>
              <a:rPr lang="en-US" dirty="0"/>
              <a:t>Maintenance &amp; Repair</a:t>
            </a:r>
          </a:p>
        </p:txBody>
      </p:sp>
      <p:sp>
        <p:nvSpPr>
          <p:cNvPr id="4" name="Slide Number Placeholder 3"/>
          <p:cNvSpPr>
            <a:spLocks noGrp="1"/>
          </p:cNvSpPr>
          <p:nvPr>
            <p:ph type="sldNum" sz="quarter" idx="12"/>
          </p:nvPr>
        </p:nvSpPr>
        <p:spPr/>
        <p:txBody>
          <a:bodyPr/>
          <a:lstStyle/>
          <a:p>
            <a:fld id="{ECB0BFFE-B281-1E41-AA93-093D6CDF614C}" type="slidenum">
              <a:rPr lang="en-US" smtClean="0"/>
              <a:pPr/>
              <a:t>3</a:t>
            </a:fld>
            <a:endParaRPr lang="en-US"/>
          </a:p>
        </p:txBody>
      </p:sp>
    </p:spTree>
    <p:extLst>
      <p:ext uri="{BB962C8B-B14F-4D97-AF65-F5344CB8AC3E}">
        <p14:creationId xmlns:p14="http://schemas.microsoft.com/office/powerpoint/2010/main" val="29918681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Impact on members</a:t>
            </a:r>
          </a:p>
        </p:txBody>
      </p:sp>
      <p:sp>
        <p:nvSpPr>
          <p:cNvPr id="3" name="Content Placeholder 2"/>
          <p:cNvSpPr>
            <a:spLocks noGrp="1"/>
          </p:cNvSpPr>
          <p:nvPr>
            <p:ph idx="1"/>
          </p:nvPr>
        </p:nvSpPr>
        <p:spPr/>
        <p:txBody>
          <a:bodyPr/>
          <a:lstStyle/>
          <a:p>
            <a:r>
              <a:rPr lang="en-US" dirty="0"/>
              <a:t>Affects club membership and participation</a:t>
            </a:r>
          </a:p>
          <a:p>
            <a:r>
              <a:rPr lang="en-US" dirty="0"/>
              <a:t>Members form first impressions based on appearance and function</a:t>
            </a:r>
          </a:p>
          <a:p>
            <a:r>
              <a:rPr lang="en-US" dirty="0"/>
              <a:t>Influences retention and satisfaction</a:t>
            </a:r>
          </a:p>
        </p:txBody>
      </p:sp>
      <p:sp>
        <p:nvSpPr>
          <p:cNvPr id="4" name="Slide Number Placeholder 3"/>
          <p:cNvSpPr>
            <a:spLocks noGrp="1"/>
          </p:cNvSpPr>
          <p:nvPr>
            <p:ph type="sldNum" sz="quarter" idx="12"/>
          </p:nvPr>
        </p:nvSpPr>
        <p:spPr/>
        <p:txBody>
          <a:bodyPr/>
          <a:lstStyle/>
          <a:p>
            <a:fld id="{ECB0BFFE-B281-1E41-AA93-093D6CDF614C}" type="slidenum">
              <a:rPr lang="en-US" smtClean="0"/>
              <a:pPr/>
              <a:t>4</a:t>
            </a:fld>
            <a:endParaRPr lang="en-US"/>
          </a:p>
        </p:txBody>
      </p:sp>
    </p:spTree>
    <p:extLst>
      <p:ext uri="{BB962C8B-B14F-4D97-AF65-F5344CB8AC3E}">
        <p14:creationId xmlns:p14="http://schemas.microsoft.com/office/powerpoint/2010/main" val="10112239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Impact on employees</a:t>
            </a:r>
          </a:p>
        </p:txBody>
      </p:sp>
      <p:sp>
        <p:nvSpPr>
          <p:cNvPr id="3" name="Content Placeholder 2"/>
          <p:cNvSpPr>
            <a:spLocks noGrp="1"/>
          </p:cNvSpPr>
          <p:nvPr>
            <p:ph idx="1"/>
          </p:nvPr>
        </p:nvSpPr>
        <p:spPr/>
        <p:txBody>
          <a:bodyPr/>
          <a:lstStyle/>
          <a:p>
            <a:r>
              <a:rPr lang="en-US" sz="2800" dirty="0"/>
              <a:t>Enjoy pleasant and safe workplace</a:t>
            </a:r>
          </a:p>
          <a:p>
            <a:r>
              <a:rPr lang="en-US" sz="2800" dirty="0"/>
              <a:t>More motivated, stay longer</a:t>
            </a:r>
          </a:p>
          <a:p>
            <a:r>
              <a:rPr lang="en-US" sz="2800" dirty="0"/>
              <a:t>Encourage others to work at the club</a:t>
            </a:r>
          </a:p>
          <a:p>
            <a:r>
              <a:rPr lang="en-US" sz="2800" dirty="0"/>
              <a:t>Managers can establish efficient performance standards without </a:t>
            </a:r>
            <a:r>
              <a:rPr lang="en-US" sz="2800" i="1" dirty="0"/>
              <a:t>working around</a:t>
            </a:r>
            <a:r>
              <a:rPr lang="en-US" sz="2800" dirty="0"/>
              <a:t> impediments </a:t>
            </a:r>
          </a:p>
          <a:p>
            <a:pPr lvl="1"/>
            <a:r>
              <a:rPr lang="en-US" sz="2400" dirty="0"/>
              <a:t>Example: Provide a ramp instead of stairs</a:t>
            </a:r>
          </a:p>
        </p:txBody>
      </p:sp>
      <p:sp>
        <p:nvSpPr>
          <p:cNvPr id="4" name="Slide Number Placeholder 3"/>
          <p:cNvSpPr>
            <a:spLocks noGrp="1"/>
          </p:cNvSpPr>
          <p:nvPr>
            <p:ph type="sldNum" sz="quarter" idx="12"/>
          </p:nvPr>
        </p:nvSpPr>
        <p:spPr/>
        <p:txBody>
          <a:bodyPr/>
          <a:lstStyle/>
          <a:p>
            <a:fld id="{ECB0BFFE-B281-1E41-AA93-093D6CDF614C}" type="slidenum">
              <a:rPr lang="en-US" smtClean="0"/>
              <a:pPr/>
              <a:t>5</a:t>
            </a:fld>
            <a:endParaRPr lang="en-US"/>
          </a:p>
        </p:txBody>
      </p:sp>
    </p:spTree>
    <p:extLst>
      <p:ext uri="{BB962C8B-B14F-4D97-AF65-F5344CB8AC3E}">
        <p14:creationId xmlns:p14="http://schemas.microsoft.com/office/powerpoint/2010/main" val="14421097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Impact on financial success</a:t>
            </a:r>
          </a:p>
        </p:txBody>
      </p:sp>
      <p:sp>
        <p:nvSpPr>
          <p:cNvPr id="3" name="Content Placeholder 2"/>
          <p:cNvSpPr>
            <a:spLocks noGrp="1"/>
          </p:cNvSpPr>
          <p:nvPr>
            <p:ph idx="1"/>
          </p:nvPr>
        </p:nvSpPr>
        <p:spPr/>
        <p:txBody>
          <a:bodyPr/>
          <a:lstStyle/>
          <a:p>
            <a:r>
              <a:rPr kumimoji="1" lang="en-US" sz="2800" kern="1200" dirty="0"/>
              <a:t>Facilities can accommodate members at desired times</a:t>
            </a:r>
          </a:p>
          <a:p>
            <a:r>
              <a:rPr kumimoji="1" lang="en-US" sz="2800" kern="1200" dirty="0"/>
              <a:t>Built with quality + budget control = </a:t>
            </a:r>
          </a:p>
          <a:p>
            <a:pPr lvl="1"/>
            <a:r>
              <a:rPr kumimoji="1" lang="en-US" sz="2400" kern="1200" dirty="0"/>
              <a:t>Predictable maintenance</a:t>
            </a:r>
          </a:p>
          <a:p>
            <a:pPr lvl="1"/>
            <a:r>
              <a:rPr kumimoji="1" lang="en-US" sz="2400" kern="1200" dirty="0" err="1"/>
              <a:t>Opns</a:t>
            </a:r>
            <a:endParaRPr kumimoji="1" lang="en-US" sz="2400" kern="1200" dirty="0"/>
          </a:p>
          <a:p>
            <a:pPr lvl="1"/>
            <a:r>
              <a:rPr kumimoji="1" lang="en-US" sz="2400" kern="1200" dirty="0"/>
              <a:t>May delay need for renovation</a:t>
            </a:r>
            <a:r>
              <a:rPr kumimoji="1" lang="en-US" sz="2800" kern="1200" dirty="0"/>
              <a:t> </a:t>
            </a:r>
            <a:endParaRPr lang="en-US" sz="2800" dirty="0"/>
          </a:p>
        </p:txBody>
      </p:sp>
      <p:sp>
        <p:nvSpPr>
          <p:cNvPr id="4" name="Slide Number Placeholder 3"/>
          <p:cNvSpPr>
            <a:spLocks noGrp="1"/>
          </p:cNvSpPr>
          <p:nvPr>
            <p:ph type="sldNum" sz="quarter" idx="12"/>
          </p:nvPr>
        </p:nvSpPr>
        <p:spPr/>
        <p:txBody>
          <a:bodyPr/>
          <a:lstStyle/>
          <a:p>
            <a:fld id="{ECB0BFFE-B281-1E41-AA93-093D6CDF614C}" type="slidenum">
              <a:rPr lang="en-US" smtClean="0"/>
              <a:pPr/>
              <a:t>6</a:t>
            </a:fld>
            <a:endParaRPr lang="en-US"/>
          </a:p>
        </p:txBody>
      </p:sp>
    </p:spTree>
    <p:extLst>
      <p:ext uri="{BB962C8B-B14F-4D97-AF65-F5344CB8AC3E}">
        <p14:creationId xmlns:p14="http://schemas.microsoft.com/office/powerpoint/2010/main" val="21435815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Facility design considerations </a:t>
            </a:r>
          </a:p>
        </p:txBody>
      </p:sp>
      <p:sp>
        <p:nvSpPr>
          <p:cNvPr id="3" name="Content Placeholder 2"/>
          <p:cNvSpPr>
            <a:spLocks noGrp="1"/>
          </p:cNvSpPr>
          <p:nvPr>
            <p:ph idx="1"/>
          </p:nvPr>
        </p:nvSpPr>
        <p:spPr/>
        <p:txBody>
          <a:bodyPr/>
          <a:lstStyle/>
          <a:p>
            <a:r>
              <a:rPr lang="en-US" sz="2400" dirty="0"/>
              <a:t>Components and layout</a:t>
            </a:r>
          </a:p>
          <a:p>
            <a:r>
              <a:rPr lang="en-US" sz="2400" dirty="0"/>
              <a:t>Materials, quality, types of construction</a:t>
            </a:r>
          </a:p>
          <a:p>
            <a:pPr lvl="1"/>
            <a:r>
              <a:rPr lang="en-US" sz="2000" dirty="0"/>
              <a:t>When buildings are well-constructed, facilities personnel can focus primarily on maintenance concerns</a:t>
            </a:r>
          </a:p>
          <a:p>
            <a:r>
              <a:rPr lang="en-US" sz="2400" dirty="0"/>
              <a:t>Equipment</a:t>
            </a:r>
          </a:p>
          <a:p>
            <a:pPr lvl="1"/>
            <a:r>
              <a:rPr lang="en-US" sz="2000" dirty="0"/>
              <a:t>Types, brands, power (gas, steam, electric, etc.)</a:t>
            </a:r>
          </a:p>
          <a:p>
            <a:r>
              <a:rPr lang="en-US" sz="2400" dirty="0"/>
              <a:t>Building systems</a:t>
            </a:r>
          </a:p>
          <a:p>
            <a:pPr lvl="1"/>
            <a:r>
              <a:rPr lang="en-US" sz="2000" dirty="0"/>
              <a:t>New facilities often use hot water to distribute heat</a:t>
            </a:r>
          </a:p>
          <a:p>
            <a:pPr marL="457200" lvl="1" indent="0">
              <a:buNone/>
            </a:pPr>
            <a:endParaRPr lang="en-US" dirty="0"/>
          </a:p>
        </p:txBody>
      </p:sp>
      <p:sp>
        <p:nvSpPr>
          <p:cNvPr id="4" name="Slide Number Placeholder 3"/>
          <p:cNvSpPr>
            <a:spLocks noGrp="1"/>
          </p:cNvSpPr>
          <p:nvPr>
            <p:ph type="sldNum" sz="quarter" idx="12"/>
          </p:nvPr>
        </p:nvSpPr>
        <p:spPr/>
        <p:txBody>
          <a:bodyPr/>
          <a:lstStyle/>
          <a:p>
            <a:fld id="{ECB0BFFE-B281-1E41-AA93-093D6CDF614C}" type="slidenum">
              <a:rPr lang="en-US" smtClean="0"/>
              <a:pPr/>
              <a:t>7</a:t>
            </a:fld>
            <a:endParaRPr lang="en-US"/>
          </a:p>
        </p:txBody>
      </p:sp>
    </p:spTree>
    <p:extLst>
      <p:ext uri="{BB962C8B-B14F-4D97-AF65-F5344CB8AC3E}">
        <p14:creationId xmlns:p14="http://schemas.microsoft.com/office/powerpoint/2010/main" val="33254846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Sustainability and clubs</a:t>
            </a:r>
          </a:p>
        </p:txBody>
      </p:sp>
      <p:sp>
        <p:nvSpPr>
          <p:cNvPr id="3" name="Content Placeholder 2"/>
          <p:cNvSpPr>
            <a:spLocks noGrp="1"/>
          </p:cNvSpPr>
          <p:nvPr>
            <p:ph idx="1"/>
          </p:nvPr>
        </p:nvSpPr>
        <p:spPr/>
        <p:txBody>
          <a:bodyPr/>
          <a:lstStyle/>
          <a:p>
            <a:r>
              <a:rPr lang="en-US" dirty="0"/>
              <a:t>Can lead to financial savings</a:t>
            </a:r>
          </a:p>
          <a:p>
            <a:pPr lvl="1"/>
            <a:r>
              <a:rPr lang="en-US" dirty="0"/>
              <a:t>A club’s largest energy expense is normally for electricity</a:t>
            </a:r>
          </a:p>
          <a:p>
            <a:r>
              <a:rPr lang="en-US" dirty="0"/>
              <a:t>30% of total energy produced in US is consumed by buildings</a:t>
            </a:r>
          </a:p>
          <a:p>
            <a:pPr lvl="1"/>
            <a:endParaRPr lang="en-US" dirty="0"/>
          </a:p>
        </p:txBody>
      </p:sp>
      <p:sp>
        <p:nvSpPr>
          <p:cNvPr id="4" name="Slide Number Placeholder 3"/>
          <p:cNvSpPr>
            <a:spLocks noGrp="1"/>
          </p:cNvSpPr>
          <p:nvPr>
            <p:ph type="sldNum" sz="quarter" idx="12"/>
          </p:nvPr>
        </p:nvSpPr>
        <p:spPr/>
        <p:txBody>
          <a:bodyPr/>
          <a:lstStyle/>
          <a:p>
            <a:fld id="{ECB0BFFE-B281-1E41-AA93-093D6CDF614C}" type="slidenum">
              <a:rPr lang="en-US" smtClean="0"/>
              <a:pPr/>
              <a:t>8</a:t>
            </a:fld>
            <a:endParaRPr lang="en-US"/>
          </a:p>
        </p:txBody>
      </p:sp>
    </p:spTree>
    <p:extLst>
      <p:ext uri="{BB962C8B-B14F-4D97-AF65-F5344CB8AC3E}">
        <p14:creationId xmlns:p14="http://schemas.microsoft.com/office/powerpoint/2010/main" val="26886097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Sustainability and clubs</a:t>
            </a:r>
          </a:p>
        </p:txBody>
      </p:sp>
      <p:sp>
        <p:nvSpPr>
          <p:cNvPr id="3" name="Content Placeholder 2"/>
          <p:cNvSpPr>
            <a:spLocks noGrp="1"/>
          </p:cNvSpPr>
          <p:nvPr>
            <p:ph idx="1"/>
          </p:nvPr>
        </p:nvSpPr>
        <p:spPr/>
        <p:txBody>
          <a:bodyPr/>
          <a:lstStyle/>
          <a:p>
            <a:r>
              <a:rPr lang="en-US" dirty="0"/>
              <a:t>Best way for a GM to promote sustainability is to create a club-wide green culture</a:t>
            </a:r>
          </a:p>
          <a:p>
            <a:r>
              <a:rPr lang="en-US" dirty="0"/>
              <a:t>A successful sustainability program involves </a:t>
            </a:r>
            <a:r>
              <a:rPr lang="en-US" i="1" dirty="0"/>
              <a:t>everyone</a:t>
            </a:r>
            <a:r>
              <a:rPr lang="en-US" dirty="0"/>
              <a:t> who interacts with the club</a:t>
            </a:r>
          </a:p>
          <a:p>
            <a:pPr marL="0" indent="0">
              <a:buNone/>
            </a:pPr>
            <a:endParaRPr lang="en-US" dirty="0"/>
          </a:p>
        </p:txBody>
      </p:sp>
      <p:sp>
        <p:nvSpPr>
          <p:cNvPr id="4" name="Slide Number Placeholder 3"/>
          <p:cNvSpPr>
            <a:spLocks noGrp="1"/>
          </p:cNvSpPr>
          <p:nvPr>
            <p:ph type="sldNum" sz="quarter" idx="12"/>
          </p:nvPr>
        </p:nvSpPr>
        <p:spPr/>
        <p:txBody>
          <a:bodyPr/>
          <a:lstStyle/>
          <a:p>
            <a:fld id="{ECB0BFFE-B281-1E41-AA93-093D6CDF614C}" type="slidenum">
              <a:rPr lang="en-US" smtClean="0"/>
              <a:pPr/>
              <a:t>9</a:t>
            </a:fld>
            <a:endParaRPr lang="en-US"/>
          </a:p>
        </p:txBody>
      </p:sp>
    </p:spTree>
    <p:extLst>
      <p:ext uri="{BB962C8B-B14F-4D97-AF65-F5344CB8AC3E}">
        <p14:creationId xmlns:p14="http://schemas.microsoft.com/office/powerpoint/2010/main" val="16938789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sustainability?</a:t>
            </a:r>
          </a:p>
        </p:txBody>
      </p:sp>
      <p:sp>
        <p:nvSpPr>
          <p:cNvPr id="3" name="Content Placeholder 2"/>
          <p:cNvSpPr>
            <a:spLocks noGrp="1"/>
          </p:cNvSpPr>
          <p:nvPr>
            <p:ph idx="1"/>
          </p:nvPr>
        </p:nvSpPr>
        <p:spPr/>
        <p:txBody>
          <a:bodyPr/>
          <a:lstStyle/>
          <a:p>
            <a:r>
              <a:rPr lang="en-US" dirty="0"/>
              <a:t>Addresses environmental issues within economics, ecology, and ethics</a:t>
            </a:r>
          </a:p>
          <a:p>
            <a:r>
              <a:rPr lang="en-US" dirty="0"/>
              <a:t>Economic concerns</a:t>
            </a:r>
          </a:p>
          <a:p>
            <a:pPr lvl="1"/>
            <a:r>
              <a:rPr lang="en-US" dirty="0"/>
              <a:t>Incandescent to fluorescent lighting (least amount of energy) to reduce energy use</a:t>
            </a:r>
          </a:p>
          <a:p>
            <a:r>
              <a:rPr lang="en-US" dirty="0"/>
              <a:t>Regulatory concerns</a:t>
            </a:r>
          </a:p>
          <a:p>
            <a:r>
              <a:rPr lang="en-US" dirty="0"/>
              <a:t>Market factors</a:t>
            </a:r>
          </a:p>
          <a:p>
            <a:r>
              <a:rPr lang="en-US" dirty="0"/>
              <a:t>Social responsibility</a:t>
            </a:r>
          </a:p>
        </p:txBody>
      </p:sp>
      <p:sp>
        <p:nvSpPr>
          <p:cNvPr id="4" name="Slide Number Placeholder 3"/>
          <p:cNvSpPr>
            <a:spLocks noGrp="1"/>
          </p:cNvSpPr>
          <p:nvPr>
            <p:ph type="sldNum" sz="quarter" idx="12"/>
          </p:nvPr>
        </p:nvSpPr>
        <p:spPr/>
        <p:txBody>
          <a:bodyPr/>
          <a:lstStyle/>
          <a:p>
            <a:fld id="{ECB0BFFE-B281-1E41-AA93-093D6CDF614C}" type="slidenum">
              <a:rPr lang="en-US" smtClean="0"/>
              <a:pPr/>
              <a:t>10</a:t>
            </a:fld>
            <a:endParaRPr lang="en-US"/>
          </a:p>
        </p:txBody>
      </p:sp>
    </p:spTree>
    <p:extLst>
      <p:ext uri="{BB962C8B-B14F-4D97-AF65-F5344CB8AC3E}">
        <p14:creationId xmlns:p14="http://schemas.microsoft.com/office/powerpoint/2010/main" val="467696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Building maintenance &amp; </a:t>
            </a:r>
            <a:r>
              <a:rPr lang="en-US" dirty="0" err="1"/>
              <a:t>opns</a:t>
            </a:r>
            <a:endParaRPr lang="en-US" dirty="0"/>
          </a:p>
        </p:txBody>
      </p:sp>
      <p:sp>
        <p:nvSpPr>
          <p:cNvPr id="3" name="Content Placeholder 2"/>
          <p:cNvSpPr>
            <a:spLocks noGrp="1"/>
          </p:cNvSpPr>
          <p:nvPr>
            <p:ph idx="1"/>
          </p:nvPr>
        </p:nvSpPr>
        <p:spPr/>
        <p:txBody>
          <a:bodyPr/>
          <a:lstStyle/>
          <a:p>
            <a:r>
              <a:rPr lang="en-US" sz="2400" dirty="0"/>
              <a:t>Maintain buildings and grounds in support of club’s broader mission</a:t>
            </a:r>
          </a:p>
          <a:p>
            <a:r>
              <a:rPr lang="en-US" sz="2400" dirty="0"/>
              <a:t>Organized system for repair </a:t>
            </a:r>
            <a:r>
              <a:rPr lang="en-US" sz="2400" dirty="0" err="1"/>
              <a:t>vs</a:t>
            </a:r>
            <a:r>
              <a:rPr lang="en-US" sz="2400" dirty="0"/>
              <a:t> replacement</a:t>
            </a:r>
          </a:p>
          <a:p>
            <a:r>
              <a:rPr lang="en-US" sz="2400" dirty="0"/>
              <a:t>Preventive maintenance program</a:t>
            </a:r>
          </a:p>
          <a:p>
            <a:pPr lvl="1"/>
            <a:r>
              <a:rPr lang="en-US" sz="2000" dirty="0"/>
              <a:t>Reduces need for repair</a:t>
            </a:r>
          </a:p>
          <a:p>
            <a:pPr lvl="1"/>
            <a:r>
              <a:rPr lang="en-US" sz="2000" dirty="0"/>
              <a:t>May materially extend the useful life of equipment</a:t>
            </a:r>
          </a:p>
          <a:p>
            <a:pPr lvl="1"/>
            <a:r>
              <a:rPr lang="en-US" sz="2000" dirty="0"/>
              <a:t>Is usually scheduled by date, number, or hours</a:t>
            </a:r>
          </a:p>
          <a:p>
            <a:r>
              <a:rPr lang="en-US" sz="2400" dirty="0"/>
              <a:t>Reduced preventive maintenance</a:t>
            </a:r>
          </a:p>
          <a:p>
            <a:pPr lvl="1"/>
            <a:r>
              <a:rPr lang="en-US" sz="2000" dirty="0"/>
              <a:t>Short-term impacts typically minimal</a:t>
            </a:r>
          </a:p>
          <a:p>
            <a:pPr lvl="1"/>
            <a:r>
              <a:rPr lang="en-US" sz="2000" dirty="0"/>
              <a:t>Significant long-term negative impacts on budget and member experience</a:t>
            </a:r>
          </a:p>
          <a:p>
            <a:pPr lvl="1"/>
            <a:endParaRPr lang="en-US" dirty="0"/>
          </a:p>
        </p:txBody>
      </p:sp>
      <p:sp>
        <p:nvSpPr>
          <p:cNvPr id="4" name="Slide Number Placeholder 3"/>
          <p:cNvSpPr>
            <a:spLocks noGrp="1"/>
          </p:cNvSpPr>
          <p:nvPr>
            <p:ph type="sldNum" sz="quarter" idx="12"/>
          </p:nvPr>
        </p:nvSpPr>
        <p:spPr/>
        <p:txBody>
          <a:bodyPr/>
          <a:lstStyle/>
          <a:p>
            <a:fld id="{ECB0BFFE-B281-1E41-AA93-093D6CDF614C}" type="slidenum">
              <a:rPr lang="en-US" smtClean="0"/>
              <a:pPr/>
              <a:t>11</a:t>
            </a:fld>
            <a:endParaRPr lang="en-US"/>
          </a:p>
        </p:txBody>
      </p:sp>
    </p:spTree>
    <p:extLst>
      <p:ext uri="{BB962C8B-B14F-4D97-AF65-F5344CB8AC3E}">
        <p14:creationId xmlns:p14="http://schemas.microsoft.com/office/powerpoint/2010/main" val="285297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ahoma" charset="0"/>
                <a:ea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99355D9E-BFEA-954F-85E4-3EC93493A915}" type="slidenum">
              <a:rPr lang="en-US" sz="1400"/>
              <a:pPr eaLnBrk="1" hangingPunct="1"/>
              <a:t>12</a:t>
            </a:fld>
            <a:endParaRPr lang="en-US" sz="1400"/>
          </a:p>
        </p:txBody>
      </p:sp>
      <p:sp>
        <p:nvSpPr>
          <p:cNvPr id="29699" name="Rectangle 2"/>
          <p:cNvSpPr>
            <a:spLocks noGrp="1" noChangeArrowheads="1"/>
          </p:cNvSpPr>
          <p:nvPr>
            <p:ph type="title"/>
          </p:nvPr>
        </p:nvSpPr>
        <p:spPr/>
        <p:txBody>
          <a:bodyPr/>
          <a:lstStyle/>
          <a:p>
            <a:pPr eaLnBrk="1" hangingPunct="1"/>
            <a:r>
              <a:rPr lang="en-US" dirty="0">
                <a:latin typeface="Tahoma" charset="0"/>
              </a:rPr>
              <a:t>MSDSs</a:t>
            </a:r>
          </a:p>
        </p:txBody>
      </p:sp>
      <p:sp>
        <p:nvSpPr>
          <p:cNvPr id="29700" name="Rectangle 3"/>
          <p:cNvSpPr>
            <a:spLocks noGrp="1" noChangeArrowheads="1"/>
          </p:cNvSpPr>
          <p:nvPr>
            <p:ph type="body" idx="1"/>
          </p:nvPr>
        </p:nvSpPr>
        <p:spPr/>
        <p:txBody>
          <a:bodyPr/>
          <a:lstStyle/>
          <a:p>
            <a:pPr marL="609600" indent="-609600" eaLnBrk="1" hangingPunct="1">
              <a:lnSpc>
                <a:spcPct val="90000"/>
              </a:lnSpc>
            </a:pPr>
            <a:r>
              <a:rPr lang="en-US" sz="2800" dirty="0">
                <a:latin typeface="Tahoma" charset="0"/>
              </a:rPr>
              <a:t>Designed to provide information about how to work safely with chemicals</a:t>
            </a:r>
          </a:p>
          <a:p>
            <a:pPr marL="609600" indent="-609600" eaLnBrk="1" hangingPunct="1">
              <a:lnSpc>
                <a:spcPct val="90000"/>
              </a:lnSpc>
            </a:pPr>
            <a:r>
              <a:rPr lang="en-US" sz="2800" dirty="0">
                <a:latin typeface="Tahoma" charset="0"/>
              </a:rPr>
              <a:t>Explain procedures to follow in case of an accident</a:t>
            </a:r>
          </a:p>
          <a:p>
            <a:pPr marL="609600" indent="-609600" eaLnBrk="1" hangingPunct="1">
              <a:lnSpc>
                <a:spcPct val="90000"/>
              </a:lnSpc>
            </a:pPr>
            <a:r>
              <a:rPr lang="en-US" sz="2800" dirty="0">
                <a:latin typeface="Tahoma" charset="0"/>
              </a:rPr>
              <a:t>Inform employees about hazardous chemicals used</a:t>
            </a:r>
          </a:p>
          <a:p>
            <a:pPr marL="609600" indent="-609600" eaLnBrk="1" hangingPunct="1">
              <a:lnSpc>
                <a:spcPct val="90000"/>
              </a:lnSpc>
            </a:pPr>
            <a:r>
              <a:rPr lang="en-US" sz="2800" dirty="0">
                <a:latin typeface="Tahoma" charset="0"/>
              </a:rPr>
              <a:t>Provided by manufacturer</a:t>
            </a:r>
          </a:p>
          <a:p>
            <a:pPr marL="609600" indent="-609600" eaLnBrk="1" hangingPunct="1">
              <a:lnSpc>
                <a:spcPct val="90000"/>
              </a:lnSpc>
            </a:pPr>
            <a:r>
              <a:rPr lang="en-US" sz="2800" dirty="0">
                <a:latin typeface="Tahoma" charset="0"/>
              </a:rPr>
              <a:t>Do not minimize </a:t>
            </a:r>
            <a:r>
              <a:rPr lang="en-US" sz="2800" dirty="0" err="1">
                <a:latin typeface="Tahoma" charset="0"/>
              </a:rPr>
              <a:t>manuf</a:t>
            </a:r>
            <a:r>
              <a:rPr lang="en-US" sz="2800" dirty="0">
                <a:latin typeface="Tahoma" charset="0"/>
              </a:rPr>
              <a:t> liabilities for usage of chemicals </a:t>
            </a:r>
          </a:p>
        </p:txBody>
      </p:sp>
    </p:spTree>
    <p:extLst>
      <p:ext uri="{BB962C8B-B14F-4D97-AF65-F5344CB8AC3E}">
        <p14:creationId xmlns:p14="http://schemas.microsoft.com/office/powerpoint/2010/main" val="16655937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ahoma" charset="0"/>
                <a:ea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E191C7BE-2CD1-F642-9113-55DA1127E9E4}" type="slidenum">
              <a:rPr lang="en-US" sz="1400"/>
              <a:pPr eaLnBrk="1" hangingPunct="1"/>
              <a:t>13</a:t>
            </a:fld>
            <a:endParaRPr lang="en-US" sz="1400"/>
          </a:p>
        </p:txBody>
      </p:sp>
      <p:sp>
        <p:nvSpPr>
          <p:cNvPr id="28675" name="Rectangle 2"/>
          <p:cNvSpPr>
            <a:spLocks noGrp="1" noChangeArrowheads="1"/>
          </p:cNvSpPr>
          <p:nvPr>
            <p:ph type="title"/>
          </p:nvPr>
        </p:nvSpPr>
        <p:spPr/>
        <p:txBody>
          <a:bodyPr/>
          <a:lstStyle/>
          <a:p>
            <a:pPr eaLnBrk="1" hangingPunct="1"/>
            <a:r>
              <a:rPr lang="en-US">
                <a:latin typeface="Tahoma" charset="0"/>
              </a:rPr>
              <a:t>Linen and laundry</a:t>
            </a:r>
          </a:p>
        </p:txBody>
      </p:sp>
      <p:sp>
        <p:nvSpPr>
          <p:cNvPr id="28676" name="Rectangle 3"/>
          <p:cNvSpPr>
            <a:spLocks noGrp="1" noChangeArrowheads="1"/>
          </p:cNvSpPr>
          <p:nvPr>
            <p:ph type="body" idx="1"/>
          </p:nvPr>
        </p:nvSpPr>
        <p:spPr/>
        <p:txBody>
          <a:bodyPr/>
          <a:lstStyle/>
          <a:p>
            <a:pPr eaLnBrk="1" hangingPunct="1"/>
            <a:r>
              <a:rPr lang="en-US" dirty="0">
                <a:latin typeface="Tahoma" charset="0"/>
              </a:rPr>
              <a:t>Rule of thumb suggests three times as many table cloths in linen inventory as number of tables</a:t>
            </a:r>
          </a:p>
          <a:p>
            <a:pPr lvl="1" eaLnBrk="1" hangingPunct="1"/>
            <a:r>
              <a:rPr lang="en-US" dirty="0">
                <a:latin typeface="Tahoma" charset="0"/>
              </a:rPr>
              <a:t>25 tables X 3 = 75 in inventory </a:t>
            </a:r>
          </a:p>
          <a:p>
            <a:pPr eaLnBrk="1" hangingPunct="1"/>
            <a:r>
              <a:rPr lang="en-US" dirty="0">
                <a:latin typeface="Tahoma" charset="0"/>
              </a:rPr>
              <a:t>Color fading is a common laundry problem that may be caused by a wash temperature that is too high</a:t>
            </a:r>
          </a:p>
        </p:txBody>
      </p:sp>
    </p:spTree>
    <p:extLst>
      <p:ext uri="{BB962C8B-B14F-4D97-AF65-F5344CB8AC3E}">
        <p14:creationId xmlns:p14="http://schemas.microsoft.com/office/powerpoint/2010/main" val="9827241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571E3030-0B0F-C84C-913D-6C4B522B0454}" type="slidenum">
              <a:rPr lang="en-US" sz="1400"/>
              <a:pPr eaLnBrk="1" hangingPunct="1"/>
              <a:t>14</a:t>
            </a:fld>
            <a:endParaRPr lang="en-US" sz="1400"/>
          </a:p>
        </p:txBody>
      </p:sp>
      <p:sp>
        <p:nvSpPr>
          <p:cNvPr id="39938" name="Rectangle 1026"/>
          <p:cNvSpPr>
            <a:spLocks noGrp="1" noChangeArrowheads="1"/>
          </p:cNvSpPr>
          <p:nvPr>
            <p:ph type="title"/>
          </p:nvPr>
        </p:nvSpPr>
        <p:spPr/>
        <p:txBody>
          <a:bodyPr/>
          <a:lstStyle/>
          <a:p>
            <a:pPr eaLnBrk="1" hangingPunct="1"/>
            <a:r>
              <a:rPr lang="en-US">
                <a:latin typeface="Tahoma" charset="0"/>
              </a:rPr>
              <a:t>Carpet</a:t>
            </a:r>
          </a:p>
        </p:txBody>
      </p:sp>
      <p:sp>
        <p:nvSpPr>
          <p:cNvPr id="39939" name="Rectangle 1027"/>
          <p:cNvSpPr>
            <a:spLocks noGrp="1" noChangeArrowheads="1"/>
          </p:cNvSpPr>
          <p:nvPr>
            <p:ph type="body" idx="1"/>
          </p:nvPr>
        </p:nvSpPr>
        <p:spPr/>
        <p:txBody>
          <a:bodyPr/>
          <a:lstStyle/>
          <a:p>
            <a:pPr eaLnBrk="1" hangingPunct="1">
              <a:lnSpc>
                <a:spcPct val="90000"/>
              </a:lnSpc>
            </a:pPr>
            <a:r>
              <a:rPr lang="en-US" sz="2800" dirty="0">
                <a:latin typeface="Tahoma" charset="0"/>
              </a:rPr>
              <a:t>Most carpets manufactured in the US are made from man-made fibers</a:t>
            </a:r>
          </a:p>
          <a:p>
            <a:pPr eaLnBrk="1" hangingPunct="1">
              <a:lnSpc>
                <a:spcPct val="90000"/>
              </a:lnSpc>
            </a:pPr>
            <a:r>
              <a:rPr lang="en-US" sz="2800" dirty="0">
                <a:latin typeface="Tahoma" charset="0"/>
              </a:rPr>
              <a:t>The deepest cleaning method available for most carpets is water extraction</a:t>
            </a:r>
          </a:p>
          <a:p>
            <a:pPr eaLnBrk="1" hangingPunct="1">
              <a:lnSpc>
                <a:spcPct val="90000"/>
              </a:lnSpc>
            </a:pPr>
            <a:r>
              <a:rPr lang="en-US" sz="2800" dirty="0">
                <a:latin typeface="Tahoma" charset="0"/>
              </a:rPr>
              <a:t>Over wetting a carpet when shampooing can cause seam separation</a:t>
            </a:r>
          </a:p>
        </p:txBody>
      </p:sp>
    </p:spTree>
    <p:extLst>
      <p:ext uri="{BB962C8B-B14F-4D97-AF65-F5344CB8AC3E}">
        <p14:creationId xmlns:p14="http://schemas.microsoft.com/office/powerpoint/2010/main" val="6504157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Fire</a:t>
            </a:r>
          </a:p>
        </p:txBody>
      </p:sp>
      <p:sp>
        <p:nvSpPr>
          <p:cNvPr id="3" name="Content Placeholder 2"/>
          <p:cNvSpPr>
            <a:spLocks noGrp="1"/>
          </p:cNvSpPr>
          <p:nvPr>
            <p:ph idx="1"/>
          </p:nvPr>
        </p:nvSpPr>
        <p:spPr/>
        <p:txBody>
          <a:bodyPr/>
          <a:lstStyle/>
          <a:p>
            <a:pPr marL="0" indent="0">
              <a:buNone/>
            </a:pPr>
            <a:r>
              <a:rPr lang="en-US" sz="2800" dirty="0"/>
              <a:t>Classifications and types:</a:t>
            </a:r>
          </a:p>
          <a:p>
            <a:r>
              <a:rPr lang="en-US" sz="2800" dirty="0"/>
              <a:t>Class A: Ordinary combustibles (wood, paper, cloth)</a:t>
            </a:r>
          </a:p>
          <a:p>
            <a:r>
              <a:rPr lang="en-US" sz="2800" dirty="0"/>
              <a:t>Class B: Flammable liquids (grease, paint, oil)</a:t>
            </a:r>
          </a:p>
          <a:p>
            <a:r>
              <a:rPr lang="en-US" sz="2800" dirty="0"/>
              <a:t>Class C: Electrical (equipment)</a:t>
            </a:r>
          </a:p>
          <a:p>
            <a:pPr lvl="1"/>
            <a:r>
              <a:rPr lang="en-US" sz="2400" dirty="0"/>
              <a:t>Electrical codes established by state government</a:t>
            </a:r>
          </a:p>
          <a:p>
            <a:r>
              <a:rPr lang="en-US" sz="2800" dirty="0"/>
              <a:t>Class D: Combustible Metal (titanium, potassium, lithium) </a:t>
            </a:r>
          </a:p>
          <a:p>
            <a:endParaRPr lang="en-US" dirty="0"/>
          </a:p>
        </p:txBody>
      </p:sp>
      <p:sp>
        <p:nvSpPr>
          <p:cNvPr id="4" name="Slide Number Placeholder 3"/>
          <p:cNvSpPr>
            <a:spLocks noGrp="1"/>
          </p:cNvSpPr>
          <p:nvPr>
            <p:ph type="sldNum" sz="quarter" idx="12"/>
          </p:nvPr>
        </p:nvSpPr>
        <p:spPr/>
        <p:txBody>
          <a:bodyPr/>
          <a:lstStyle/>
          <a:p>
            <a:fld id="{ECB0BFFE-B281-1E41-AA93-093D6CDF614C}" type="slidenum">
              <a:rPr lang="en-US" smtClean="0"/>
              <a:pPr/>
              <a:t>15</a:t>
            </a:fld>
            <a:endParaRPr lang="en-US"/>
          </a:p>
        </p:txBody>
      </p:sp>
    </p:spTree>
    <p:extLst>
      <p:ext uri="{BB962C8B-B14F-4D97-AF65-F5344CB8AC3E}">
        <p14:creationId xmlns:p14="http://schemas.microsoft.com/office/powerpoint/2010/main" val="14867865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ahoma" charset="0"/>
                <a:ea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0C0F216B-DF21-BC42-9547-9D055BC0BBE2}" type="slidenum">
              <a:rPr lang="en-US" sz="1400"/>
              <a:pPr eaLnBrk="1" hangingPunct="1"/>
              <a:t>16</a:t>
            </a:fld>
            <a:endParaRPr lang="en-US" sz="1400"/>
          </a:p>
        </p:txBody>
      </p:sp>
      <p:sp>
        <p:nvSpPr>
          <p:cNvPr id="53251" name="Rectangle 2"/>
          <p:cNvSpPr>
            <a:spLocks noGrp="1" noChangeArrowheads="1"/>
          </p:cNvSpPr>
          <p:nvPr>
            <p:ph type="title"/>
          </p:nvPr>
        </p:nvSpPr>
        <p:spPr/>
        <p:txBody>
          <a:bodyPr/>
          <a:lstStyle/>
          <a:p>
            <a:pPr eaLnBrk="1" hangingPunct="1"/>
            <a:r>
              <a:rPr lang="en-US" sz="4000">
                <a:latin typeface="Tahoma" charset="0"/>
              </a:rPr>
              <a:t>Fire detection and suppression</a:t>
            </a:r>
          </a:p>
        </p:txBody>
      </p:sp>
      <p:sp>
        <p:nvSpPr>
          <p:cNvPr id="53252" name="Rectangle 3"/>
          <p:cNvSpPr>
            <a:spLocks noGrp="1" noChangeArrowheads="1"/>
          </p:cNvSpPr>
          <p:nvPr>
            <p:ph type="body" idx="1"/>
          </p:nvPr>
        </p:nvSpPr>
        <p:spPr/>
        <p:txBody>
          <a:bodyPr/>
          <a:lstStyle/>
          <a:p>
            <a:pPr marL="609600" indent="-609600" eaLnBrk="1" hangingPunct="1">
              <a:lnSpc>
                <a:spcPct val="90000"/>
              </a:lnSpc>
              <a:buFont typeface="Wingdings" charset="0"/>
              <a:buAutoNum type="arabicPeriod"/>
            </a:pPr>
            <a:r>
              <a:rPr lang="en-US" sz="2800" dirty="0">
                <a:latin typeface="Tahoma" charset="0"/>
              </a:rPr>
              <a:t>Heat detectors: React to a combo of absolute temp and temp change to detect fire</a:t>
            </a:r>
          </a:p>
          <a:p>
            <a:pPr marL="609600" indent="-609600" eaLnBrk="1" hangingPunct="1">
              <a:lnSpc>
                <a:spcPct val="90000"/>
              </a:lnSpc>
              <a:buFont typeface="Wingdings" charset="0"/>
              <a:buAutoNum type="arabicPeriod"/>
            </a:pPr>
            <a:r>
              <a:rPr lang="en-US" sz="2800" dirty="0">
                <a:latin typeface="Tahoma" charset="0"/>
              </a:rPr>
              <a:t>Smoke detectors: Triggered by smoke particles and or change in air flow</a:t>
            </a:r>
          </a:p>
          <a:p>
            <a:pPr marL="990600" lvl="1" indent="-533400" eaLnBrk="1" hangingPunct="1">
              <a:lnSpc>
                <a:spcPct val="90000"/>
              </a:lnSpc>
            </a:pPr>
            <a:r>
              <a:rPr lang="en-US" dirty="0">
                <a:latin typeface="Tahoma" charset="0"/>
              </a:rPr>
              <a:t>Dust buildup on smoke detectors is a major cause of false alarms</a:t>
            </a:r>
          </a:p>
          <a:p>
            <a:pPr marL="609600" indent="-609600" eaLnBrk="1" hangingPunct="1">
              <a:lnSpc>
                <a:spcPct val="90000"/>
              </a:lnSpc>
              <a:buFont typeface="Wingdings" charset="0"/>
              <a:buAutoNum type="arabicPeriod"/>
            </a:pPr>
            <a:r>
              <a:rPr lang="en-US" sz="2800" dirty="0">
                <a:latin typeface="Tahoma" charset="0"/>
              </a:rPr>
              <a:t>Sprinkler activation: Contributes to suppression and triggers an alarm </a:t>
            </a:r>
          </a:p>
        </p:txBody>
      </p:sp>
    </p:spTree>
    <p:extLst>
      <p:ext uri="{BB962C8B-B14F-4D97-AF65-F5344CB8AC3E}">
        <p14:creationId xmlns:p14="http://schemas.microsoft.com/office/powerpoint/2010/main" val="19411909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Housekeeping &amp; sanitation</a:t>
            </a:r>
          </a:p>
        </p:txBody>
      </p:sp>
      <p:sp>
        <p:nvSpPr>
          <p:cNvPr id="3" name="Content Placeholder 2"/>
          <p:cNvSpPr>
            <a:spLocks noGrp="1"/>
          </p:cNvSpPr>
          <p:nvPr>
            <p:ph idx="1"/>
          </p:nvPr>
        </p:nvSpPr>
        <p:spPr/>
        <p:txBody>
          <a:bodyPr/>
          <a:lstStyle/>
          <a:p>
            <a:r>
              <a:rPr lang="en-US" sz="2800" dirty="0"/>
              <a:t>Provides safe and healthy environment</a:t>
            </a:r>
          </a:p>
          <a:p>
            <a:r>
              <a:rPr lang="en-US" sz="2800" dirty="0"/>
              <a:t>Most areas of club</a:t>
            </a:r>
          </a:p>
          <a:p>
            <a:pPr lvl="1"/>
            <a:r>
              <a:rPr lang="en-US" sz="2400" dirty="0"/>
              <a:t>Limited cleaning responsibilities for kitchen</a:t>
            </a:r>
          </a:p>
          <a:p>
            <a:r>
              <a:rPr lang="en-US" sz="2800" dirty="0"/>
              <a:t>In an exemplary plan, benchmarks must be established for all club areas</a:t>
            </a:r>
          </a:p>
          <a:p>
            <a:pPr lvl="1"/>
            <a:r>
              <a:rPr lang="en-US" sz="2400" dirty="0"/>
              <a:t>Benchmark = an established ideal standard</a:t>
            </a:r>
          </a:p>
          <a:p>
            <a:pPr lvl="1"/>
            <a:r>
              <a:rPr lang="en-US" sz="2400" dirty="0"/>
              <a:t>A complete benchmark includes</a:t>
            </a:r>
          </a:p>
          <a:p>
            <a:pPr lvl="2"/>
            <a:r>
              <a:rPr lang="en-US" sz="2000" dirty="0"/>
              <a:t>Frequency schedule (how often)</a:t>
            </a:r>
          </a:p>
          <a:p>
            <a:pPr lvl="2"/>
            <a:r>
              <a:rPr lang="en-US" sz="2000" dirty="0"/>
              <a:t>Performance standard (what is to be done)</a:t>
            </a:r>
          </a:p>
          <a:p>
            <a:pPr lvl="2"/>
            <a:r>
              <a:rPr lang="en-US" sz="2000" dirty="0"/>
              <a:t>Productivity standard (how many are to be done)</a:t>
            </a:r>
          </a:p>
          <a:p>
            <a:pPr lvl="1"/>
            <a:endParaRPr lang="en-US" sz="2800" dirty="0"/>
          </a:p>
          <a:p>
            <a:pPr marL="0" indent="0">
              <a:buNone/>
            </a:pPr>
            <a:endParaRPr lang="en-US" sz="2800" dirty="0"/>
          </a:p>
        </p:txBody>
      </p:sp>
      <p:sp>
        <p:nvSpPr>
          <p:cNvPr id="4" name="Slide Number Placeholder 3"/>
          <p:cNvSpPr>
            <a:spLocks noGrp="1"/>
          </p:cNvSpPr>
          <p:nvPr>
            <p:ph type="sldNum" sz="quarter" idx="12"/>
          </p:nvPr>
        </p:nvSpPr>
        <p:spPr/>
        <p:txBody>
          <a:bodyPr/>
          <a:lstStyle/>
          <a:p>
            <a:fld id="{ECB0BFFE-B281-1E41-AA93-093D6CDF614C}" type="slidenum">
              <a:rPr lang="en-US" smtClean="0"/>
              <a:pPr/>
              <a:t>17</a:t>
            </a:fld>
            <a:endParaRPr lang="en-US" dirty="0"/>
          </a:p>
        </p:txBody>
      </p:sp>
    </p:spTree>
    <p:extLst>
      <p:ext uri="{BB962C8B-B14F-4D97-AF65-F5344CB8AC3E}">
        <p14:creationId xmlns:p14="http://schemas.microsoft.com/office/powerpoint/2010/main" val="7897876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Housekeeping plan elements</a:t>
            </a:r>
          </a:p>
        </p:txBody>
      </p:sp>
      <p:sp>
        <p:nvSpPr>
          <p:cNvPr id="3" name="Content Placeholder 2"/>
          <p:cNvSpPr>
            <a:spLocks noGrp="1"/>
          </p:cNvSpPr>
          <p:nvPr>
            <p:ph idx="1"/>
          </p:nvPr>
        </p:nvSpPr>
        <p:spPr/>
        <p:txBody>
          <a:bodyPr/>
          <a:lstStyle/>
          <a:p>
            <a:r>
              <a:rPr lang="en-US" sz="2800" dirty="0"/>
              <a:t>Establishes cleanliness benchmarks</a:t>
            </a:r>
          </a:p>
          <a:p>
            <a:r>
              <a:rPr lang="en-US" sz="2800" dirty="0"/>
              <a:t>Evaluates cleaning methods</a:t>
            </a:r>
          </a:p>
          <a:p>
            <a:r>
              <a:rPr lang="en-US" sz="2800" dirty="0"/>
              <a:t>Provides feedback to custodial staff</a:t>
            </a:r>
          </a:p>
          <a:p>
            <a:r>
              <a:rPr lang="en-US" sz="2800" dirty="0"/>
              <a:t>Creates a quality assurance program </a:t>
            </a:r>
          </a:p>
        </p:txBody>
      </p:sp>
      <p:sp>
        <p:nvSpPr>
          <p:cNvPr id="4" name="Slide Number Placeholder 3"/>
          <p:cNvSpPr>
            <a:spLocks noGrp="1"/>
          </p:cNvSpPr>
          <p:nvPr>
            <p:ph type="sldNum" sz="quarter" idx="12"/>
          </p:nvPr>
        </p:nvSpPr>
        <p:spPr/>
        <p:txBody>
          <a:bodyPr/>
          <a:lstStyle/>
          <a:p>
            <a:fld id="{ECB0BFFE-B281-1E41-AA93-093D6CDF614C}" type="slidenum">
              <a:rPr lang="en-US" smtClean="0"/>
              <a:pPr/>
              <a:t>18</a:t>
            </a:fld>
            <a:endParaRPr lang="en-US"/>
          </a:p>
        </p:txBody>
      </p:sp>
    </p:spTree>
    <p:extLst>
      <p:ext uri="{BB962C8B-B14F-4D97-AF65-F5344CB8AC3E}">
        <p14:creationId xmlns:p14="http://schemas.microsoft.com/office/powerpoint/2010/main" val="30475665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F95C9BF7-F0CC-694E-93BF-52732AE19B39}" type="slidenum">
              <a:rPr lang="en-US" sz="1400"/>
              <a:pPr eaLnBrk="1" hangingPunct="1"/>
              <a:t>19</a:t>
            </a:fld>
            <a:endParaRPr lang="en-US" sz="1400"/>
          </a:p>
        </p:txBody>
      </p:sp>
      <p:sp>
        <p:nvSpPr>
          <p:cNvPr id="27650" name="Rectangle 2"/>
          <p:cNvSpPr>
            <a:spLocks noGrp="1" noChangeArrowheads="1"/>
          </p:cNvSpPr>
          <p:nvPr>
            <p:ph type="title"/>
          </p:nvPr>
        </p:nvSpPr>
        <p:spPr/>
        <p:txBody>
          <a:bodyPr/>
          <a:lstStyle/>
          <a:p>
            <a:pPr eaLnBrk="1" hangingPunct="1"/>
            <a:r>
              <a:rPr lang="en-US">
                <a:latin typeface="Tahoma" charset="0"/>
              </a:rPr>
              <a:t>The inventory record</a:t>
            </a:r>
          </a:p>
        </p:txBody>
      </p:sp>
      <p:sp>
        <p:nvSpPr>
          <p:cNvPr id="27651" name="Rectangle 3"/>
          <p:cNvSpPr>
            <a:spLocks noGrp="1" noChangeArrowheads="1"/>
          </p:cNvSpPr>
          <p:nvPr>
            <p:ph type="body" idx="1"/>
          </p:nvPr>
        </p:nvSpPr>
        <p:spPr/>
        <p:txBody>
          <a:bodyPr/>
          <a:lstStyle/>
          <a:p>
            <a:pPr marL="609600" indent="-609600" eaLnBrk="1" hangingPunct="1">
              <a:buFont typeface="Wingdings" charset="0"/>
              <a:buAutoNum type="arabicPeriod"/>
            </a:pPr>
            <a:r>
              <a:rPr lang="en-US" dirty="0">
                <a:latin typeface="Tahoma" charset="0"/>
              </a:rPr>
              <a:t>Specifies what to put into inventory</a:t>
            </a:r>
          </a:p>
          <a:p>
            <a:pPr marL="609600" indent="-609600" eaLnBrk="1" hangingPunct="1">
              <a:buFont typeface="Wingdings" charset="0"/>
              <a:buAutoNum type="arabicPeriod"/>
            </a:pPr>
            <a:r>
              <a:rPr lang="en-US" dirty="0">
                <a:latin typeface="Tahoma" charset="0"/>
              </a:rPr>
              <a:t>How much of it to stock</a:t>
            </a:r>
          </a:p>
          <a:p>
            <a:pPr marL="609600" indent="-609600" eaLnBrk="1" hangingPunct="1"/>
            <a:r>
              <a:rPr lang="en-US" dirty="0">
                <a:latin typeface="Tahoma" charset="0"/>
              </a:rPr>
              <a:t>The primary problem with excessively high inventory levels of housekeeping supplies is the amount of cash tied up in inventory</a:t>
            </a:r>
          </a:p>
        </p:txBody>
      </p:sp>
    </p:spTree>
    <p:extLst>
      <p:ext uri="{BB962C8B-B14F-4D97-AF65-F5344CB8AC3E}">
        <p14:creationId xmlns:p14="http://schemas.microsoft.com/office/powerpoint/2010/main" val="37887492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D7E728E2-7745-BE4B-B6E8-E3B27E66DD77}" type="slidenum">
              <a:rPr lang="en-US" sz="1400"/>
              <a:pPr eaLnBrk="1" hangingPunct="1"/>
              <a:t>20</a:t>
            </a:fld>
            <a:endParaRPr lang="en-US" sz="1400"/>
          </a:p>
        </p:txBody>
      </p:sp>
      <p:sp>
        <p:nvSpPr>
          <p:cNvPr id="33794" name="Rectangle 2"/>
          <p:cNvSpPr>
            <a:spLocks noGrp="1" noChangeArrowheads="1"/>
          </p:cNvSpPr>
          <p:nvPr>
            <p:ph type="title"/>
          </p:nvPr>
        </p:nvSpPr>
        <p:spPr/>
        <p:txBody>
          <a:bodyPr/>
          <a:lstStyle/>
          <a:p>
            <a:pPr eaLnBrk="1" hangingPunct="1"/>
            <a:r>
              <a:rPr lang="en-US" dirty="0">
                <a:latin typeface="Tahoma" charset="0"/>
              </a:rPr>
              <a:t>Frequency schedules</a:t>
            </a:r>
          </a:p>
        </p:txBody>
      </p:sp>
      <p:sp>
        <p:nvSpPr>
          <p:cNvPr id="33795" name="Rectangle 3"/>
          <p:cNvSpPr>
            <a:spLocks noGrp="1" noChangeArrowheads="1"/>
          </p:cNvSpPr>
          <p:nvPr>
            <p:ph type="body" idx="1"/>
          </p:nvPr>
        </p:nvSpPr>
        <p:spPr/>
        <p:txBody>
          <a:bodyPr/>
          <a:lstStyle/>
          <a:p>
            <a:pPr eaLnBrk="1" hangingPunct="1"/>
            <a:r>
              <a:rPr lang="en-US" dirty="0">
                <a:latin typeface="Tahoma" charset="0"/>
              </a:rPr>
              <a:t>Is a planning tool that helps the Exec Housekeeper identify how often equipment must be cleaned or maintained</a:t>
            </a:r>
          </a:p>
          <a:p>
            <a:pPr eaLnBrk="1" hangingPunct="1"/>
            <a:r>
              <a:rPr lang="en-US" dirty="0">
                <a:latin typeface="Tahoma" charset="0"/>
              </a:rPr>
              <a:t>Routine cleaning: Daily, weekly incorporated into standard work</a:t>
            </a:r>
          </a:p>
          <a:p>
            <a:pPr eaLnBrk="1" hangingPunct="1"/>
            <a:r>
              <a:rPr lang="en-US" dirty="0">
                <a:latin typeface="Tahoma" charset="0"/>
              </a:rPr>
              <a:t>Deep cleaning: Bi-weekly, monthly, or after extensive repair work</a:t>
            </a:r>
          </a:p>
        </p:txBody>
      </p:sp>
    </p:spTree>
    <p:extLst>
      <p:ext uri="{BB962C8B-B14F-4D97-AF65-F5344CB8AC3E}">
        <p14:creationId xmlns:p14="http://schemas.microsoft.com/office/powerpoint/2010/main" val="13171831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Deep cleaning scenario</a:t>
            </a:r>
          </a:p>
        </p:txBody>
      </p:sp>
      <p:sp>
        <p:nvSpPr>
          <p:cNvPr id="3" name="Content Placeholder 2"/>
          <p:cNvSpPr>
            <a:spLocks noGrp="1"/>
          </p:cNvSpPr>
          <p:nvPr>
            <p:ph idx="1"/>
          </p:nvPr>
        </p:nvSpPr>
        <p:spPr/>
        <p:txBody>
          <a:bodyPr/>
          <a:lstStyle/>
          <a:p>
            <a:pPr marL="0" lvl="0" indent="0">
              <a:buNone/>
            </a:pPr>
            <a:r>
              <a:rPr lang="en-US" dirty="0"/>
              <a:t>The maintenance department has scheduled room 666 for extensive repair </a:t>
            </a:r>
          </a:p>
          <a:p>
            <a:pPr marL="0" lvl="0" indent="0">
              <a:buNone/>
            </a:pPr>
            <a:r>
              <a:rPr lang="en-US" dirty="0"/>
              <a:t>The Executive Housekeeper should </a:t>
            </a:r>
            <a:r>
              <a:rPr lang="en-US" dirty="0">
                <a:ea typeface="Calibri"/>
                <a:cs typeface="Times New Roman"/>
              </a:rPr>
              <a:t>schedule room 666 for deep cleaning immediately after the repair work is done</a:t>
            </a:r>
          </a:p>
          <a:p>
            <a:pPr marL="0" indent="0">
              <a:buNone/>
            </a:pPr>
            <a:r>
              <a:rPr lang="en-US" dirty="0"/>
              <a:t> </a:t>
            </a:r>
          </a:p>
        </p:txBody>
      </p:sp>
      <p:sp>
        <p:nvSpPr>
          <p:cNvPr id="4" name="Slide Number Placeholder 3"/>
          <p:cNvSpPr>
            <a:spLocks noGrp="1"/>
          </p:cNvSpPr>
          <p:nvPr>
            <p:ph type="sldNum" sz="quarter" idx="12"/>
          </p:nvPr>
        </p:nvSpPr>
        <p:spPr/>
        <p:txBody>
          <a:bodyPr/>
          <a:lstStyle/>
          <a:p>
            <a:fld id="{ECB0BFFE-B281-1E41-AA93-093D6CDF614C}" type="slidenum">
              <a:rPr lang="en-US" smtClean="0"/>
              <a:pPr/>
              <a:t>21</a:t>
            </a:fld>
            <a:endParaRPr lang="en-US"/>
          </a:p>
        </p:txBody>
      </p:sp>
    </p:spTree>
    <p:extLst>
      <p:ext uri="{BB962C8B-B14F-4D97-AF65-F5344CB8AC3E}">
        <p14:creationId xmlns:p14="http://schemas.microsoft.com/office/powerpoint/2010/main" val="15825976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1DF42169-A291-9F4A-9DBB-906296CAE24E}" type="slidenum">
              <a:rPr lang="en-US" sz="1400"/>
              <a:pPr eaLnBrk="1" hangingPunct="1"/>
              <a:t>22</a:t>
            </a:fld>
            <a:endParaRPr lang="en-US" sz="1400"/>
          </a:p>
        </p:txBody>
      </p:sp>
      <p:sp>
        <p:nvSpPr>
          <p:cNvPr id="34818" name="Rectangle 2"/>
          <p:cNvSpPr>
            <a:spLocks noGrp="1" noChangeArrowheads="1"/>
          </p:cNvSpPr>
          <p:nvPr>
            <p:ph type="title"/>
          </p:nvPr>
        </p:nvSpPr>
        <p:spPr/>
        <p:txBody>
          <a:bodyPr/>
          <a:lstStyle/>
          <a:p>
            <a:pPr eaLnBrk="1" hangingPunct="1"/>
            <a:r>
              <a:rPr lang="en-US" dirty="0">
                <a:latin typeface="Tahoma" charset="0"/>
              </a:rPr>
              <a:t>Performance standards</a:t>
            </a:r>
          </a:p>
        </p:txBody>
      </p:sp>
      <p:sp>
        <p:nvSpPr>
          <p:cNvPr id="34819" name="Rectangle 3"/>
          <p:cNvSpPr>
            <a:spLocks noGrp="1" noChangeArrowheads="1"/>
          </p:cNvSpPr>
          <p:nvPr>
            <p:ph type="body" idx="1"/>
          </p:nvPr>
        </p:nvSpPr>
        <p:spPr/>
        <p:txBody>
          <a:bodyPr/>
          <a:lstStyle/>
          <a:p>
            <a:pPr marL="609600" indent="-609600" eaLnBrk="1" hangingPunct="1">
              <a:lnSpc>
                <a:spcPct val="90000"/>
              </a:lnSpc>
              <a:buFontTx/>
              <a:buNone/>
            </a:pPr>
            <a:r>
              <a:rPr lang="en-US" sz="2800" dirty="0">
                <a:latin typeface="Tahoma" charset="0"/>
              </a:rPr>
              <a:t>Standards are required quality levels:</a:t>
            </a:r>
          </a:p>
          <a:p>
            <a:pPr marL="609600" indent="-609600" eaLnBrk="1" hangingPunct="1">
              <a:lnSpc>
                <a:spcPct val="90000"/>
              </a:lnSpc>
              <a:buFont typeface="Wingdings" charset="0"/>
              <a:buAutoNum type="arabicPeriod"/>
            </a:pPr>
            <a:r>
              <a:rPr lang="en-US" sz="2800" dirty="0">
                <a:latin typeface="Tahoma" charset="0"/>
              </a:rPr>
              <a:t>What is to be done</a:t>
            </a:r>
          </a:p>
          <a:p>
            <a:pPr marL="609600" indent="-609600" eaLnBrk="1" hangingPunct="1">
              <a:lnSpc>
                <a:spcPct val="90000"/>
              </a:lnSpc>
              <a:buFont typeface="Wingdings" charset="0"/>
              <a:buAutoNum type="arabicPeriod"/>
            </a:pPr>
            <a:r>
              <a:rPr lang="en-US" sz="2800" dirty="0">
                <a:latin typeface="Tahoma" charset="0"/>
              </a:rPr>
              <a:t>How the job is to be done (detail)</a:t>
            </a:r>
          </a:p>
          <a:p>
            <a:pPr marL="609600" indent="-609600" eaLnBrk="1" hangingPunct="1">
              <a:lnSpc>
                <a:spcPct val="90000"/>
              </a:lnSpc>
              <a:buFont typeface="Wingdings" charset="0"/>
              <a:buNone/>
            </a:pPr>
            <a:r>
              <a:rPr lang="en-US" sz="2800" dirty="0">
                <a:latin typeface="Tahoma" charset="0"/>
              </a:rPr>
              <a:t>Example: Before determining the number of guestrooms that an attendant should be expected to clean (</a:t>
            </a:r>
            <a:r>
              <a:rPr lang="en-US" sz="2800" i="1" dirty="0">
                <a:latin typeface="Tahoma" charset="0"/>
              </a:rPr>
              <a:t>productivity</a:t>
            </a:r>
            <a:r>
              <a:rPr lang="en-US" sz="2800" dirty="0">
                <a:latin typeface="Tahoma" charset="0"/>
              </a:rPr>
              <a:t> standard), the housekeeper must establish performance standards (this slide)</a:t>
            </a:r>
          </a:p>
        </p:txBody>
      </p:sp>
    </p:spTree>
    <p:extLst>
      <p:ext uri="{BB962C8B-B14F-4D97-AF65-F5344CB8AC3E}">
        <p14:creationId xmlns:p14="http://schemas.microsoft.com/office/powerpoint/2010/main" val="3463202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1FC45322-4A05-1741-BF8F-6DD021A18B1B}" type="slidenum">
              <a:rPr lang="en-US" sz="1400"/>
              <a:pPr eaLnBrk="1" hangingPunct="1"/>
              <a:t>23</a:t>
            </a:fld>
            <a:endParaRPr lang="en-US" sz="1400"/>
          </a:p>
        </p:txBody>
      </p:sp>
      <p:sp>
        <p:nvSpPr>
          <p:cNvPr id="35842" name="Rectangle 2"/>
          <p:cNvSpPr>
            <a:spLocks noGrp="1" noChangeArrowheads="1"/>
          </p:cNvSpPr>
          <p:nvPr>
            <p:ph type="title"/>
          </p:nvPr>
        </p:nvSpPr>
        <p:spPr/>
        <p:txBody>
          <a:bodyPr/>
          <a:lstStyle/>
          <a:p>
            <a:pPr eaLnBrk="1" hangingPunct="1"/>
            <a:r>
              <a:rPr lang="en-US">
                <a:latin typeface="Tahoma" charset="0"/>
              </a:rPr>
              <a:t>Productivity standards</a:t>
            </a:r>
          </a:p>
        </p:txBody>
      </p:sp>
      <p:sp>
        <p:nvSpPr>
          <p:cNvPr id="35843" name="Rectangle 3"/>
          <p:cNvSpPr>
            <a:spLocks noGrp="1" noChangeArrowheads="1"/>
          </p:cNvSpPr>
          <p:nvPr>
            <p:ph type="body" idx="1"/>
          </p:nvPr>
        </p:nvSpPr>
        <p:spPr/>
        <p:txBody>
          <a:bodyPr/>
          <a:lstStyle/>
          <a:p>
            <a:pPr eaLnBrk="1" hangingPunct="1">
              <a:buFontTx/>
              <a:buNone/>
            </a:pPr>
            <a:r>
              <a:rPr lang="en-US" sz="2800" dirty="0">
                <a:latin typeface="Tahoma" charset="0"/>
              </a:rPr>
              <a:t>Determine how long it should take an employee to perform assigned tasks on </a:t>
            </a:r>
            <a:r>
              <a:rPr lang="en-US" sz="2800" dirty="0" err="1">
                <a:latin typeface="Tahoma" charset="0"/>
              </a:rPr>
              <a:t>avg</a:t>
            </a:r>
            <a:endParaRPr lang="en-US" sz="2800" dirty="0">
              <a:latin typeface="Tahoma" charset="0"/>
            </a:endParaRPr>
          </a:p>
          <a:p>
            <a:pPr eaLnBrk="1" hangingPunct="1"/>
            <a:r>
              <a:rPr lang="en-US" sz="2800" dirty="0">
                <a:latin typeface="Tahoma" charset="0"/>
              </a:rPr>
              <a:t>Example:</a:t>
            </a:r>
          </a:p>
          <a:p>
            <a:pPr eaLnBrk="1" hangingPunct="1">
              <a:buClr>
                <a:srgbClr val="84659B"/>
              </a:buClr>
              <a:buFontTx/>
              <a:buNone/>
            </a:pPr>
            <a:r>
              <a:rPr lang="en-US" sz="2800" dirty="0">
                <a:latin typeface="Tahoma" charset="0"/>
              </a:rPr>
              <a:t>Shift = 400 minutes</a:t>
            </a:r>
          </a:p>
          <a:p>
            <a:pPr eaLnBrk="1" hangingPunct="1">
              <a:buClr>
                <a:srgbClr val="84659B"/>
              </a:buClr>
              <a:buFontTx/>
              <a:buNone/>
            </a:pPr>
            <a:r>
              <a:rPr lang="en-US" sz="2800" dirty="0">
                <a:latin typeface="Tahoma" charset="0"/>
              </a:rPr>
              <a:t>10 rooms to be cleaned per shift</a:t>
            </a:r>
          </a:p>
          <a:p>
            <a:pPr eaLnBrk="1" hangingPunct="1">
              <a:buClr>
                <a:srgbClr val="84659B"/>
              </a:buClr>
              <a:buFontTx/>
              <a:buNone/>
            </a:pPr>
            <a:r>
              <a:rPr lang="en-US" sz="2800" dirty="0">
                <a:latin typeface="Tahoma" charset="0"/>
              </a:rPr>
              <a:t>? How many </a:t>
            </a:r>
            <a:r>
              <a:rPr lang="en-US" sz="2800" dirty="0" err="1">
                <a:latin typeface="Tahoma" charset="0"/>
              </a:rPr>
              <a:t>mins</a:t>
            </a:r>
            <a:r>
              <a:rPr lang="en-US" sz="2800" dirty="0">
                <a:latin typeface="Tahoma" charset="0"/>
              </a:rPr>
              <a:t> in each room</a:t>
            </a:r>
          </a:p>
          <a:p>
            <a:pPr eaLnBrk="1" hangingPunct="1">
              <a:buClr>
                <a:srgbClr val="84659B"/>
              </a:buClr>
              <a:buFontTx/>
              <a:buNone/>
            </a:pPr>
            <a:r>
              <a:rPr lang="en-US" sz="2800" dirty="0">
                <a:latin typeface="Tahoma" charset="0"/>
              </a:rPr>
              <a:t>Calculate: 400 </a:t>
            </a:r>
            <a:r>
              <a:rPr lang="en-US" sz="2800" dirty="0" err="1">
                <a:latin typeface="Tahoma" charset="0"/>
              </a:rPr>
              <a:t>mins</a:t>
            </a:r>
            <a:r>
              <a:rPr lang="en-US" sz="2800" dirty="0">
                <a:latin typeface="Tahoma" charset="0"/>
              </a:rPr>
              <a:t> per shift/10 rooms=40 </a:t>
            </a:r>
            <a:r>
              <a:rPr lang="en-US" sz="2800" dirty="0" err="1">
                <a:latin typeface="Tahoma" charset="0"/>
              </a:rPr>
              <a:t>mins</a:t>
            </a:r>
            <a:r>
              <a:rPr lang="en-US" sz="2800" dirty="0">
                <a:latin typeface="Tahoma" charset="0"/>
              </a:rPr>
              <a:t> </a:t>
            </a:r>
          </a:p>
        </p:txBody>
      </p:sp>
    </p:spTree>
    <p:extLst>
      <p:ext uri="{BB962C8B-B14F-4D97-AF65-F5344CB8AC3E}">
        <p14:creationId xmlns:p14="http://schemas.microsoft.com/office/powerpoint/2010/main" val="37109436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Exec housekeeper scenario</a:t>
            </a:r>
          </a:p>
        </p:txBody>
      </p:sp>
      <p:sp>
        <p:nvSpPr>
          <p:cNvPr id="3" name="Content Placeholder 2"/>
          <p:cNvSpPr>
            <a:spLocks noGrp="1"/>
          </p:cNvSpPr>
          <p:nvPr>
            <p:ph idx="1"/>
          </p:nvPr>
        </p:nvSpPr>
        <p:spPr>
          <a:xfrm>
            <a:off x="533400" y="2017713"/>
            <a:ext cx="8421688" cy="4114800"/>
          </a:xfrm>
        </p:spPr>
        <p:txBody>
          <a:bodyPr/>
          <a:lstStyle/>
          <a:p>
            <a:pPr marL="0" marR="0" indent="0">
              <a:spcBef>
                <a:spcPts val="0"/>
              </a:spcBef>
              <a:spcAft>
                <a:spcPts val="0"/>
              </a:spcAft>
              <a:buNone/>
            </a:pPr>
            <a:r>
              <a:rPr lang="en-US" sz="2800" dirty="0">
                <a:ea typeface="Calibri"/>
                <a:cs typeface="Times New Roman"/>
              </a:rPr>
              <a:t>After the last two functions held the banquet staff dragged tables and ground dirt into the carpeting </a:t>
            </a:r>
          </a:p>
          <a:p>
            <a:pPr marL="0" marR="0" indent="0">
              <a:spcBef>
                <a:spcPts val="0"/>
              </a:spcBef>
              <a:spcAft>
                <a:spcPts val="0"/>
              </a:spcAft>
              <a:buNone/>
            </a:pPr>
            <a:endParaRPr lang="en-US" sz="2800" dirty="0">
              <a:ea typeface="Calibri"/>
              <a:cs typeface="Times New Roman"/>
            </a:endParaRPr>
          </a:p>
          <a:p>
            <a:pPr marL="0" marR="0" indent="0">
              <a:spcBef>
                <a:spcPts val="0"/>
              </a:spcBef>
              <a:spcAft>
                <a:spcPts val="0"/>
              </a:spcAft>
              <a:buNone/>
            </a:pPr>
            <a:r>
              <a:rPr lang="en-US" sz="2800" dirty="0">
                <a:ea typeface="Calibri"/>
                <a:cs typeface="Times New Roman"/>
              </a:rPr>
              <a:t>Spot-cleaning the carpet kept the housekeeping's night crew from attending to routine cleaning </a:t>
            </a:r>
          </a:p>
          <a:p>
            <a:pPr marL="0" marR="0" indent="0">
              <a:spcBef>
                <a:spcPts val="0"/>
              </a:spcBef>
              <a:spcAft>
                <a:spcPts val="0"/>
              </a:spcAft>
              <a:buNone/>
            </a:pPr>
            <a:endParaRPr lang="en-US" sz="2800" dirty="0">
              <a:ea typeface="Calibri"/>
              <a:cs typeface="Times New Roman"/>
            </a:endParaRPr>
          </a:p>
          <a:p>
            <a:pPr marL="0" marR="0" indent="0">
              <a:spcBef>
                <a:spcPts val="0"/>
              </a:spcBef>
              <a:spcAft>
                <a:spcPts val="0"/>
              </a:spcAft>
              <a:buNone/>
            </a:pPr>
            <a:r>
              <a:rPr lang="en-US" sz="2800" dirty="0">
                <a:ea typeface="Calibri"/>
                <a:cs typeface="Times New Roman"/>
              </a:rPr>
              <a:t>Executive Housekeeper should meet with the Banquet Manager to ensure that tables are not dragged</a:t>
            </a:r>
          </a:p>
          <a:p>
            <a:pPr marL="0" lvl="0" indent="0" algn="just">
              <a:spcBef>
                <a:spcPts val="0"/>
              </a:spcBef>
              <a:spcAft>
                <a:spcPts val="0"/>
              </a:spcAft>
              <a:buNone/>
            </a:pPr>
            <a:endParaRPr lang="en-US" dirty="0">
              <a:latin typeface="Times New Roman"/>
              <a:ea typeface="Calibri"/>
              <a:cs typeface="Times New Roman"/>
            </a:endParaRPr>
          </a:p>
          <a:p>
            <a:endParaRPr lang="en-US" dirty="0"/>
          </a:p>
        </p:txBody>
      </p:sp>
      <p:sp>
        <p:nvSpPr>
          <p:cNvPr id="4" name="Slide Number Placeholder 3"/>
          <p:cNvSpPr>
            <a:spLocks noGrp="1"/>
          </p:cNvSpPr>
          <p:nvPr>
            <p:ph type="sldNum" sz="quarter" idx="12"/>
          </p:nvPr>
        </p:nvSpPr>
        <p:spPr/>
        <p:txBody>
          <a:bodyPr/>
          <a:lstStyle/>
          <a:p>
            <a:fld id="{ECB0BFFE-B281-1E41-AA93-093D6CDF614C}" type="slidenum">
              <a:rPr lang="en-US" smtClean="0"/>
              <a:pPr/>
              <a:t>24</a:t>
            </a:fld>
            <a:endParaRPr lang="en-US"/>
          </a:p>
        </p:txBody>
      </p:sp>
    </p:spTree>
    <p:extLst>
      <p:ext uri="{BB962C8B-B14F-4D97-AF65-F5344CB8AC3E}">
        <p14:creationId xmlns:p14="http://schemas.microsoft.com/office/powerpoint/2010/main" val="17193785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Exec housekeeper scenario</a:t>
            </a:r>
          </a:p>
        </p:txBody>
      </p:sp>
      <p:sp>
        <p:nvSpPr>
          <p:cNvPr id="3" name="Content Placeholder 2"/>
          <p:cNvSpPr>
            <a:spLocks noGrp="1"/>
          </p:cNvSpPr>
          <p:nvPr>
            <p:ph idx="1"/>
          </p:nvPr>
        </p:nvSpPr>
        <p:spPr/>
        <p:txBody>
          <a:bodyPr/>
          <a:lstStyle/>
          <a:p>
            <a:pPr marL="0" indent="0">
              <a:buNone/>
            </a:pPr>
            <a:r>
              <a:rPr lang="en-US" sz="2800" dirty="0">
                <a:ea typeface="Calibri"/>
                <a:cs typeface="Times New Roman"/>
              </a:rPr>
              <a:t>The Executive Housekeeper raised the productivity standards (cleaning more rooms) </a:t>
            </a:r>
          </a:p>
          <a:p>
            <a:pPr marL="0" indent="0">
              <a:buNone/>
            </a:pPr>
            <a:endParaRPr lang="en-US" sz="2800" dirty="0">
              <a:ea typeface="Calibri"/>
              <a:cs typeface="Times New Roman"/>
            </a:endParaRPr>
          </a:p>
          <a:p>
            <a:pPr marL="0" indent="0">
              <a:buNone/>
            </a:pPr>
            <a:r>
              <a:rPr lang="en-US" sz="2800" dirty="0">
                <a:ea typeface="Calibri"/>
                <a:cs typeface="Times New Roman"/>
              </a:rPr>
              <a:t>There are now concerns about the decrease in room cleanliness </a:t>
            </a:r>
          </a:p>
          <a:p>
            <a:pPr marL="0" indent="0">
              <a:buNone/>
            </a:pPr>
            <a:endParaRPr lang="en-US" sz="2800" dirty="0">
              <a:ea typeface="Calibri"/>
              <a:cs typeface="Times New Roman"/>
            </a:endParaRPr>
          </a:p>
          <a:p>
            <a:pPr marL="0" indent="0">
              <a:buNone/>
            </a:pPr>
            <a:r>
              <a:rPr lang="en-US" sz="2800" dirty="0">
                <a:ea typeface="Calibri"/>
                <a:cs typeface="Times New Roman"/>
              </a:rPr>
              <a:t>Executive Housekeeper should review if retraining staff or lowering productivity standards is appropriate</a:t>
            </a:r>
            <a:endParaRPr lang="en-US" sz="2800" dirty="0"/>
          </a:p>
        </p:txBody>
      </p:sp>
      <p:sp>
        <p:nvSpPr>
          <p:cNvPr id="4" name="Slide Number Placeholder 3"/>
          <p:cNvSpPr>
            <a:spLocks noGrp="1"/>
          </p:cNvSpPr>
          <p:nvPr>
            <p:ph type="sldNum" sz="quarter" idx="12"/>
          </p:nvPr>
        </p:nvSpPr>
        <p:spPr/>
        <p:txBody>
          <a:bodyPr/>
          <a:lstStyle/>
          <a:p>
            <a:fld id="{ECB0BFFE-B281-1E41-AA93-093D6CDF614C}" type="slidenum">
              <a:rPr lang="en-US" smtClean="0"/>
              <a:pPr/>
              <a:t>25</a:t>
            </a:fld>
            <a:endParaRPr lang="en-US"/>
          </a:p>
        </p:txBody>
      </p:sp>
    </p:spTree>
    <p:extLst>
      <p:ext uri="{BB962C8B-B14F-4D97-AF65-F5344CB8AC3E}">
        <p14:creationId xmlns:p14="http://schemas.microsoft.com/office/powerpoint/2010/main" val="34293835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chemeClr val="tx1"/>
                </a:solidFill>
                <a:latin typeface="Tahoma" charset="0"/>
                <a:ea typeface="ＭＳ Ｐゴシック" charset="0"/>
              </a:defRPr>
            </a:lvl1pPr>
            <a:lvl2pPr marL="742950" indent="-285750" eaLnBrk="0" hangingPunct="0">
              <a:defRPr sz="3200">
                <a:solidFill>
                  <a:schemeClr val="tx1"/>
                </a:solidFill>
                <a:latin typeface="Tahoma" charset="0"/>
                <a:ea typeface="ＭＳ Ｐゴシック" charset="0"/>
              </a:defRPr>
            </a:lvl2pPr>
            <a:lvl3pPr marL="1143000" indent="-228600" eaLnBrk="0" hangingPunct="0">
              <a:defRPr sz="3200">
                <a:solidFill>
                  <a:schemeClr val="tx1"/>
                </a:solidFill>
                <a:latin typeface="Tahoma" charset="0"/>
                <a:ea typeface="ＭＳ Ｐゴシック" charset="0"/>
              </a:defRPr>
            </a:lvl3pPr>
            <a:lvl4pPr marL="1600200" indent="-228600" eaLnBrk="0" hangingPunct="0">
              <a:defRPr sz="3200">
                <a:solidFill>
                  <a:schemeClr val="tx1"/>
                </a:solidFill>
                <a:latin typeface="Tahoma" charset="0"/>
                <a:ea typeface="ＭＳ Ｐゴシック" charset="0"/>
              </a:defRPr>
            </a:lvl4pPr>
            <a:lvl5pPr marL="2057400" indent="-228600" eaLnBrk="0" hangingPunct="0">
              <a:defRPr sz="3200">
                <a:solidFill>
                  <a:schemeClr val="tx1"/>
                </a:solidFill>
                <a:latin typeface="Tahoma" charset="0"/>
                <a:ea typeface="ＭＳ Ｐゴシック" charset="0"/>
              </a:defRPr>
            </a:lvl5pPr>
            <a:lvl6pPr marL="2514600" indent="-228600" eaLnBrk="0" fontAlgn="base" hangingPunct="0">
              <a:spcBef>
                <a:spcPct val="0"/>
              </a:spcBef>
              <a:spcAft>
                <a:spcPct val="0"/>
              </a:spcAft>
              <a:defRPr sz="3200">
                <a:solidFill>
                  <a:schemeClr val="tx1"/>
                </a:solidFill>
                <a:latin typeface="Tahoma" charset="0"/>
                <a:ea typeface="ＭＳ Ｐゴシック" charset="0"/>
              </a:defRPr>
            </a:lvl6pPr>
            <a:lvl7pPr marL="2971800" indent="-228600" eaLnBrk="0" fontAlgn="base" hangingPunct="0">
              <a:spcBef>
                <a:spcPct val="0"/>
              </a:spcBef>
              <a:spcAft>
                <a:spcPct val="0"/>
              </a:spcAft>
              <a:defRPr sz="3200">
                <a:solidFill>
                  <a:schemeClr val="tx1"/>
                </a:solidFill>
                <a:latin typeface="Tahoma" charset="0"/>
                <a:ea typeface="ＭＳ Ｐゴシック" charset="0"/>
              </a:defRPr>
            </a:lvl7pPr>
            <a:lvl8pPr marL="3429000" indent="-228600" eaLnBrk="0" fontAlgn="base" hangingPunct="0">
              <a:spcBef>
                <a:spcPct val="0"/>
              </a:spcBef>
              <a:spcAft>
                <a:spcPct val="0"/>
              </a:spcAft>
              <a:defRPr sz="3200">
                <a:solidFill>
                  <a:schemeClr val="tx1"/>
                </a:solidFill>
                <a:latin typeface="Tahoma" charset="0"/>
                <a:ea typeface="ＭＳ Ｐゴシック" charset="0"/>
              </a:defRPr>
            </a:lvl8pPr>
            <a:lvl9pPr marL="3886200" indent="-228600" eaLnBrk="0" fontAlgn="base" hangingPunct="0">
              <a:spcBef>
                <a:spcPct val="0"/>
              </a:spcBef>
              <a:spcAft>
                <a:spcPct val="0"/>
              </a:spcAft>
              <a:defRPr sz="3200">
                <a:solidFill>
                  <a:schemeClr val="tx1"/>
                </a:solidFill>
                <a:latin typeface="Tahoma" charset="0"/>
                <a:ea typeface="ＭＳ Ｐゴシック" charset="0"/>
              </a:defRPr>
            </a:lvl9pPr>
          </a:lstStyle>
          <a:p>
            <a:pPr eaLnBrk="1" hangingPunct="1"/>
            <a:fld id="{983A3859-1E3B-3645-B722-FB0D92D78830}" type="slidenum">
              <a:rPr lang="en-US" sz="1400"/>
              <a:pPr eaLnBrk="1" hangingPunct="1"/>
              <a:t>26</a:t>
            </a:fld>
            <a:endParaRPr lang="en-US" sz="1400"/>
          </a:p>
        </p:txBody>
      </p:sp>
      <p:sp>
        <p:nvSpPr>
          <p:cNvPr id="50180" name="Rectangle 2"/>
          <p:cNvSpPr>
            <a:spLocks noChangeArrowheads="1"/>
          </p:cNvSpPr>
          <p:nvPr/>
        </p:nvSpPr>
        <p:spPr bwMode="auto">
          <a:xfrm>
            <a:off x="1150938" y="617538"/>
            <a:ext cx="7793037"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r>
              <a:rPr lang="en-US" sz="4400" dirty="0">
                <a:solidFill>
                  <a:schemeClr val="tx2"/>
                </a:solidFill>
              </a:rPr>
              <a:t>Pool operations</a:t>
            </a:r>
          </a:p>
        </p:txBody>
      </p:sp>
      <p:sp>
        <p:nvSpPr>
          <p:cNvPr id="50181" name="Rectangle 3"/>
          <p:cNvSpPr>
            <a:spLocks noChangeArrowheads="1"/>
          </p:cNvSpPr>
          <p:nvPr/>
        </p:nvSpPr>
        <p:spPr bwMode="auto">
          <a:xfrm>
            <a:off x="1182688" y="2017713"/>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20000"/>
              </a:spcBef>
              <a:buClr>
                <a:schemeClr val="folHlink"/>
              </a:buClr>
              <a:buSzPct val="60000"/>
              <a:buFont typeface="Wingdings" charset="0"/>
              <a:buChar char="n"/>
            </a:pPr>
            <a:r>
              <a:rPr lang="en-US" dirty="0"/>
              <a:t>Three common pool-filtering materials</a:t>
            </a:r>
          </a:p>
          <a:p>
            <a:pPr marL="742950" lvl="1" indent="-285750">
              <a:spcBef>
                <a:spcPct val="20000"/>
              </a:spcBef>
              <a:buClr>
                <a:schemeClr val="folHlink"/>
              </a:buClr>
              <a:buSzPct val="60000"/>
              <a:buFont typeface="Wingdings" charset="0"/>
              <a:buChar char="n"/>
            </a:pPr>
            <a:r>
              <a:rPr lang="en-US" dirty="0"/>
              <a:t>Sand – least expensive, good quality</a:t>
            </a:r>
          </a:p>
          <a:p>
            <a:pPr marL="742950" lvl="1" indent="-285750">
              <a:spcBef>
                <a:spcPct val="20000"/>
              </a:spcBef>
              <a:buClr>
                <a:schemeClr val="folHlink"/>
              </a:buClr>
              <a:buSzPct val="60000"/>
              <a:buFont typeface="Wingdings" charset="0"/>
              <a:buChar char="n"/>
            </a:pPr>
            <a:r>
              <a:rPr lang="en-US" dirty="0"/>
              <a:t>Paper cartridges – most convenient, v good quality</a:t>
            </a:r>
          </a:p>
          <a:p>
            <a:pPr marL="742950" lvl="1" indent="-285750">
              <a:spcBef>
                <a:spcPct val="20000"/>
              </a:spcBef>
              <a:buClr>
                <a:schemeClr val="folHlink"/>
              </a:buClr>
              <a:buSzPct val="60000"/>
              <a:buFont typeface="Wingdings" charset="0"/>
              <a:buChar char="n"/>
            </a:pPr>
            <a:r>
              <a:rPr lang="en-US" dirty="0"/>
              <a:t>Diatomaceous earth (DE) – expensive, best quality</a:t>
            </a:r>
          </a:p>
          <a:p>
            <a:pPr marL="342900" indent="-342900">
              <a:spcBef>
                <a:spcPct val="20000"/>
              </a:spcBef>
              <a:buClr>
                <a:schemeClr val="folHlink"/>
              </a:buClr>
              <a:buSzPct val="60000"/>
              <a:buFont typeface="Wingdings" charset="0"/>
              <a:buChar char="n"/>
            </a:pPr>
            <a:r>
              <a:rPr lang="en-US" dirty="0"/>
              <a:t>Because of low cost, chlorine is the most common form of sanitizer used</a:t>
            </a:r>
            <a:endParaRPr lang="en-US" sz="2400" dirty="0"/>
          </a:p>
          <a:p>
            <a:pPr marL="342900" indent="-342900">
              <a:spcBef>
                <a:spcPct val="20000"/>
              </a:spcBef>
              <a:buClr>
                <a:schemeClr val="folHlink"/>
              </a:buClr>
              <a:buSzPct val="60000"/>
              <a:buFont typeface="Wingdings" charset="0"/>
              <a:buChar char="n"/>
            </a:pPr>
            <a:r>
              <a:rPr lang="en-US" dirty="0"/>
              <a:t>Pools naturally become more alkaline than desired</a:t>
            </a:r>
          </a:p>
        </p:txBody>
      </p:sp>
    </p:spTree>
    <p:extLst>
      <p:ext uri="{BB962C8B-B14F-4D97-AF65-F5344CB8AC3E}">
        <p14:creationId xmlns:p14="http://schemas.microsoft.com/office/powerpoint/2010/main" val="20985430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Waste </a:t>
            </a:r>
            <a:r>
              <a:rPr lang="en-US" sz="3600" dirty="0" err="1"/>
              <a:t>mgmt</a:t>
            </a:r>
            <a:r>
              <a:rPr lang="en-US" sz="3600" dirty="0"/>
              <a:t> &amp; hazardous materials</a:t>
            </a:r>
          </a:p>
        </p:txBody>
      </p:sp>
      <p:sp>
        <p:nvSpPr>
          <p:cNvPr id="7" name="Content Placeholder 6"/>
          <p:cNvSpPr>
            <a:spLocks noGrp="1"/>
          </p:cNvSpPr>
          <p:nvPr>
            <p:ph idx="1"/>
          </p:nvPr>
        </p:nvSpPr>
        <p:spPr/>
        <p:txBody>
          <a:bodyPr/>
          <a:lstStyle/>
          <a:p>
            <a:r>
              <a:rPr lang="en-US" dirty="0"/>
              <a:t>Waste minimization</a:t>
            </a:r>
          </a:p>
          <a:p>
            <a:pPr lvl="1"/>
            <a:r>
              <a:rPr lang="en-US" dirty="0"/>
              <a:t>Process begins at time of product purchase</a:t>
            </a:r>
          </a:p>
          <a:p>
            <a:pPr lvl="1"/>
            <a:r>
              <a:rPr lang="en-US" dirty="0"/>
              <a:t>Reducing, reusing, and recycling</a:t>
            </a:r>
          </a:p>
          <a:p>
            <a:pPr lvl="1"/>
            <a:r>
              <a:rPr lang="en-US" dirty="0"/>
              <a:t>Ultimate goal is to ensure disposal is done in an approved and environmentally suitable manner</a:t>
            </a:r>
          </a:p>
        </p:txBody>
      </p:sp>
      <p:sp>
        <p:nvSpPr>
          <p:cNvPr id="4" name="Slide Number Placeholder 3"/>
          <p:cNvSpPr>
            <a:spLocks noGrp="1"/>
          </p:cNvSpPr>
          <p:nvPr>
            <p:ph type="sldNum" sz="quarter" idx="12"/>
          </p:nvPr>
        </p:nvSpPr>
        <p:spPr/>
        <p:txBody>
          <a:bodyPr/>
          <a:lstStyle/>
          <a:p>
            <a:fld id="{ECB0BFFE-B281-1E41-AA93-093D6CDF614C}" type="slidenum">
              <a:rPr lang="en-US" smtClean="0"/>
              <a:pPr/>
              <a:t>27</a:t>
            </a:fld>
            <a:endParaRPr lang="en-US"/>
          </a:p>
        </p:txBody>
      </p:sp>
    </p:spTree>
    <p:extLst>
      <p:ext uri="{BB962C8B-B14F-4D97-AF65-F5344CB8AC3E}">
        <p14:creationId xmlns:p14="http://schemas.microsoft.com/office/powerpoint/2010/main" val="9920199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Waste </a:t>
            </a:r>
            <a:r>
              <a:rPr lang="en-US" sz="3600" dirty="0" err="1"/>
              <a:t>mgmt</a:t>
            </a:r>
            <a:r>
              <a:rPr lang="en-US" sz="3600" dirty="0"/>
              <a:t> &amp; hazardous materials</a:t>
            </a:r>
          </a:p>
        </p:txBody>
      </p:sp>
      <p:sp>
        <p:nvSpPr>
          <p:cNvPr id="3" name="Content Placeholder 2"/>
          <p:cNvSpPr>
            <a:spLocks noGrp="1"/>
          </p:cNvSpPr>
          <p:nvPr>
            <p:ph idx="1"/>
          </p:nvPr>
        </p:nvSpPr>
        <p:spPr/>
        <p:txBody>
          <a:bodyPr/>
          <a:lstStyle/>
          <a:p>
            <a:r>
              <a:rPr lang="en-US" sz="2800" dirty="0"/>
              <a:t>Waste transformation</a:t>
            </a:r>
          </a:p>
          <a:p>
            <a:pPr lvl="1"/>
            <a:r>
              <a:rPr lang="en-US" sz="2400" dirty="0"/>
              <a:t>Conversion of waste into other usable forms (incineration)</a:t>
            </a:r>
          </a:p>
          <a:p>
            <a:r>
              <a:rPr lang="en-US" sz="2800" dirty="0"/>
              <a:t>Hazardous materials disposal</a:t>
            </a:r>
          </a:p>
          <a:p>
            <a:pPr lvl="1"/>
            <a:r>
              <a:rPr lang="en-US" sz="2400" dirty="0"/>
              <a:t>Construction waste, fluorescent bulbs, lead paint, solvents</a:t>
            </a:r>
          </a:p>
          <a:p>
            <a:pPr lvl="1"/>
            <a:r>
              <a:rPr lang="en-US" sz="2400" dirty="0"/>
              <a:t>Storm water not hazardous</a:t>
            </a:r>
          </a:p>
          <a:p>
            <a:pPr lvl="1"/>
            <a:r>
              <a:rPr lang="en-US" sz="2400" dirty="0"/>
              <a:t>EPA is fed agency that requires specific storage, labeling, and handling procedures</a:t>
            </a:r>
          </a:p>
        </p:txBody>
      </p:sp>
      <p:sp>
        <p:nvSpPr>
          <p:cNvPr id="4" name="Slide Number Placeholder 3"/>
          <p:cNvSpPr>
            <a:spLocks noGrp="1"/>
          </p:cNvSpPr>
          <p:nvPr>
            <p:ph type="sldNum" sz="quarter" idx="12"/>
          </p:nvPr>
        </p:nvSpPr>
        <p:spPr/>
        <p:txBody>
          <a:bodyPr/>
          <a:lstStyle/>
          <a:p>
            <a:fld id="{ECB0BFFE-B281-1E41-AA93-093D6CDF614C}" type="slidenum">
              <a:rPr lang="en-US" smtClean="0"/>
              <a:pPr/>
              <a:t>28</a:t>
            </a:fld>
            <a:endParaRPr lang="en-US"/>
          </a:p>
        </p:txBody>
      </p:sp>
    </p:spTree>
    <p:extLst>
      <p:ext uri="{BB962C8B-B14F-4D97-AF65-F5344CB8AC3E}">
        <p14:creationId xmlns:p14="http://schemas.microsoft.com/office/powerpoint/2010/main" val="17054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Recycling</a:t>
            </a:r>
          </a:p>
        </p:txBody>
      </p:sp>
      <p:sp>
        <p:nvSpPr>
          <p:cNvPr id="3" name="Content Placeholder 2"/>
          <p:cNvSpPr>
            <a:spLocks noGrp="1"/>
          </p:cNvSpPr>
          <p:nvPr>
            <p:ph idx="1"/>
          </p:nvPr>
        </p:nvSpPr>
        <p:spPr/>
        <p:txBody>
          <a:bodyPr/>
          <a:lstStyle/>
          <a:p>
            <a:r>
              <a:rPr lang="en-US" sz="2800" dirty="0"/>
              <a:t>May be legislated</a:t>
            </a:r>
          </a:p>
          <a:p>
            <a:r>
              <a:rPr lang="en-US" sz="2800" dirty="0"/>
              <a:t>Integrated program considers all areas at club</a:t>
            </a:r>
          </a:p>
          <a:p>
            <a:r>
              <a:rPr lang="en-US" sz="2800" dirty="0"/>
              <a:t>Typical recyclable materials</a:t>
            </a:r>
          </a:p>
          <a:p>
            <a:pPr lvl="1"/>
            <a:r>
              <a:rPr lang="en-US" sz="2400" dirty="0"/>
              <a:t>Plastic</a:t>
            </a:r>
          </a:p>
          <a:p>
            <a:pPr lvl="1"/>
            <a:r>
              <a:rPr lang="en-US" sz="2400" dirty="0"/>
              <a:t>Yard waste</a:t>
            </a:r>
          </a:p>
          <a:p>
            <a:pPr lvl="1"/>
            <a:r>
              <a:rPr lang="en-US" sz="2400" dirty="0"/>
              <a:t>Metal</a:t>
            </a:r>
          </a:p>
          <a:p>
            <a:pPr lvl="1"/>
            <a:r>
              <a:rPr lang="en-US" sz="2400" dirty="0"/>
              <a:t>NOT food garbage</a:t>
            </a:r>
          </a:p>
        </p:txBody>
      </p:sp>
      <p:sp>
        <p:nvSpPr>
          <p:cNvPr id="4" name="Slide Number Placeholder 3"/>
          <p:cNvSpPr>
            <a:spLocks noGrp="1"/>
          </p:cNvSpPr>
          <p:nvPr>
            <p:ph type="sldNum" sz="quarter" idx="12"/>
          </p:nvPr>
        </p:nvSpPr>
        <p:spPr/>
        <p:txBody>
          <a:bodyPr/>
          <a:lstStyle/>
          <a:p>
            <a:fld id="{ECB0BFFE-B281-1E41-AA93-093D6CDF614C}" type="slidenum">
              <a:rPr lang="en-US" smtClean="0"/>
              <a:pPr/>
              <a:t>29</a:t>
            </a:fld>
            <a:endParaRPr lang="en-US"/>
          </a:p>
        </p:txBody>
      </p:sp>
      <p:pic>
        <p:nvPicPr>
          <p:cNvPr id="5" name="Picture 4"/>
          <p:cNvPicPr>
            <a:picLocks noChangeAspect="1"/>
          </p:cNvPicPr>
          <p:nvPr/>
        </p:nvPicPr>
        <p:blipFill>
          <a:blip r:embed="rId3"/>
          <a:stretch>
            <a:fillRect/>
          </a:stretch>
        </p:blipFill>
        <p:spPr>
          <a:xfrm>
            <a:off x="6553200" y="3581400"/>
            <a:ext cx="1817079" cy="2435456"/>
          </a:xfrm>
          <a:prstGeom prst="rect">
            <a:avLst/>
          </a:prstGeom>
        </p:spPr>
      </p:pic>
    </p:spTree>
    <p:extLst>
      <p:ext uri="{BB962C8B-B14F-4D97-AF65-F5344CB8AC3E}">
        <p14:creationId xmlns:p14="http://schemas.microsoft.com/office/powerpoint/2010/main" val="8788651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conservation &amp; </a:t>
            </a:r>
            <a:r>
              <a:rPr lang="en-US" dirty="0" err="1"/>
              <a:t>mgmt</a:t>
            </a:r>
            <a:endParaRPr lang="en-US" dirty="0"/>
          </a:p>
        </p:txBody>
      </p:sp>
      <p:sp>
        <p:nvSpPr>
          <p:cNvPr id="3" name="Content Placeholder 2"/>
          <p:cNvSpPr>
            <a:spLocks noGrp="1"/>
          </p:cNvSpPr>
          <p:nvPr>
            <p:ph sz="half" idx="1"/>
          </p:nvPr>
        </p:nvSpPr>
        <p:spPr/>
        <p:txBody>
          <a:bodyPr/>
          <a:lstStyle/>
          <a:p>
            <a:r>
              <a:rPr lang="en-US" dirty="0"/>
              <a:t>1</a:t>
            </a:r>
            <a:r>
              <a:rPr lang="en-US" baseline="30000" dirty="0"/>
              <a:t>st</a:t>
            </a:r>
            <a:r>
              <a:rPr lang="en-US" dirty="0"/>
              <a:t> step = determine club’s current energy use and cost</a:t>
            </a:r>
          </a:p>
          <a:p>
            <a:r>
              <a:rPr lang="en-US" dirty="0"/>
              <a:t>Monitor energy use</a:t>
            </a:r>
          </a:p>
          <a:p>
            <a:r>
              <a:rPr lang="en-US" dirty="0"/>
              <a:t>Computer controlled HVAC</a:t>
            </a:r>
          </a:p>
          <a:p>
            <a:r>
              <a:rPr lang="en-US" dirty="0"/>
              <a:t>Sub-meter areas such as food prep</a:t>
            </a:r>
          </a:p>
        </p:txBody>
      </p:sp>
      <p:sp>
        <p:nvSpPr>
          <p:cNvPr id="4" name="Content Placeholder 3"/>
          <p:cNvSpPr>
            <a:spLocks noGrp="1"/>
          </p:cNvSpPr>
          <p:nvPr>
            <p:ph sz="half" idx="2"/>
          </p:nvPr>
        </p:nvSpPr>
        <p:spPr/>
        <p:txBody>
          <a:bodyPr/>
          <a:lstStyle/>
          <a:p>
            <a:r>
              <a:rPr lang="en-US" dirty="0"/>
              <a:t>Load reduction – film on windows, low volume shower heads</a:t>
            </a:r>
          </a:p>
          <a:p>
            <a:r>
              <a:rPr lang="en-US" dirty="0"/>
              <a:t>Establish measurable baselines</a:t>
            </a:r>
          </a:p>
          <a:p>
            <a:r>
              <a:rPr lang="en-US" dirty="0"/>
              <a:t>Monitor results of savings programs</a:t>
            </a:r>
          </a:p>
        </p:txBody>
      </p:sp>
      <p:sp>
        <p:nvSpPr>
          <p:cNvPr id="5" name="Slide Number Placeholder 4"/>
          <p:cNvSpPr>
            <a:spLocks noGrp="1"/>
          </p:cNvSpPr>
          <p:nvPr>
            <p:ph type="sldNum" sz="quarter" idx="12"/>
          </p:nvPr>
        </p:nvSpPr>
        <p:spPr/>
        <p:txBody>
          <a:bodyPr/>
          <a:lstStyle/>
          <a:p>
            <a:fld id="{360E69B4-0AEB-9F46-820F-EC24BE64355A}" type="slidenum">
              <a:rPr lang="en-US" smtClean="0"/>
              <a:pPr/>
              <a:t>30</a:t>
            </a:fld>
            <a:endParaRPr lang="en-US"/>
          </a:p>
        </p:txBody>
      </p:sp>
    </p:spTree>
    <p:extLst>
      <p:ext uri="{BB962C8B-B14F-4D97-AF65-F5344CB8AC3E}">
        <p14:creationId xmlns:p14="http://schemas.microsoft.com/office/powerpoint/2010/main" val="18321535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Fresh water management</a:t>
            </a:r>
          </a:p>
        </p:txBody>
      </p:sp>
      <p:sp>
        <p:nvSpPr>
          <p:cNvPr id="3" name="Content Placeholder 2"/>
          <p:cNvSpPr>
            <a:spLocks noGrp="1"/>
          </p:cNvSpPr>
          <p:nvPr>
            <p:ph sz="half" idx="1"/>
          </p:nvPr>
        </p:nvSpPr>
        <p:spPr/>
        <p:txBody>
          <a:bodyPr/>
          <a:lstStyle/>
          <a:p>
            <a:r>
              <a:rPr lang="en-US" dirty="0"/>
              <a:t>Shortages</a:t>
            </a:r>
          </a:p>
          <a:p>
            <a:pPr lvl="1"/>
            <a:r>
              <a:rPr lang="en-US" dirty="0"/>
              <a:t>Dry weather</a:t>
            </a:r>
          </a:p>
          <a:p>
            <a:pPr lvl="1"/>
            <a:r>
              <a:rPr lang="en-US" dirty="0"/>
              <a:t>High consumption</a:t>
            </a:r>
          </a:p>
          <a:p>
            <a:pPr lvl="1"/>
            <a:r>
              <a:rPr lang="en-US" dirty="0"/>
              <a:t>System breakdowns</a:t>
            </a:r>
          </a:p>
          <a:p>
            <a:r>
              <a:rPr lang="en-US" dirty="0"/>
              <a:t>Address using</a:t>
            </a:r>
          </a:p>
          <a:p>
            <a:pPr lvl="1"/>
            <a:r>
              <a:rPr lang="en-US" dirty="0"/>
              <a:t>Water-saving devices</a:t>
            </a:r>
          </a:p>
          <a:p>
            <a:pPr lvl="1"/>
            <a:r>
              <a:rPr lang="en-US" dirty="0"/>
              <a:t>Native plantings</a:t>
            </a:r>
          </a:p>
          <a:p>
            <a:pPr lvl="1"/>
            <a:r>
              <a:rPr lang="en-US" dirty="0"/>
              <a:t>Water conservation measures</a:t>
            </a:r>
          </a:p>
          <a:p>
            <a:endParaRPr lang="en-US" dirty="0"/>
          </a:p>
        </p:txBody>
      </p:sp>
      <p:sp>
        <p:nvSpPr>
          <p:cNvPr id="4" name="Content Placeholder 3"/>
          <p:cNvSpPr>
            <a:spLocks noGrp="1"/>
          </p:cNvSpPr>
          <p:nvPr>
            <p:ph sz="half" idx="2"/>
          </p:nvPr>
        </p:nvSpPr>
        <p:spPr/>
        <p:txBody>
          <a:bodyPr/>
          <a:lstStyle/>
          <a:p>
            <a:pPr marL="457200" lvl="1" indent="0">
              <a:buNone/>
            </a:pPr>
            <a:endParaRPr lang="en-US" dirty="0"/>
          </a:p>
          <a:p>
            <a:r>
              <a:rPr lang="en-US" sz="2400" dirty="0"/>
              <a:t>Temp for water used in public areas set no higher than 120 degrees F</a:t>
            </a:r>
          </a:p>
        </p:txBody>
      </p:sp>
      <p:sp>
        <p:nvSpPr>
          <p:cNvPr id="5" name="Slide Number Placeholder 4"/>
          <p:cNvSpPr>
            <a:spLocks noGrp="1"/>
          </p:cNvSpPr>
          <p:nvPr>
            <p:ph type="sldNum" sz="quarter" idx="12"/>
          </p:nvPr>
        </p:nvSpPr>
        <p:spPr/>
        <p:txBody>
          <a:bodyPr/>
          <a:lstStyle/>
          <a:p>
            <a:fld id="{360E69B4-0AEB-9F46-820F-EC24BE64355A}" type="slidenum">
              <a:rPr lang="en-US" smtClean="0"/>
              <a:pPr/>
              <a:t>31</a:t>
            </a:fld>
            <a:endParaRPr lang="en-US"/>
          </a:p>
        </p:txBody>
      </p:sp>
    </p:spTree>
    <p:extLst>
      <p:ext uri="{BB962C8B-B14F-4D97-AF65-F5344CB8AC3E}">
        <p14:creationId xmlns:p14="http://schemas.microsoft.com/office/powerpoint/2010/main" val="3380453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Code compliance</a:t>
            </a:r>
          </a:p>
        </p:txBody>
      </p:sp>
      <p:sp>
        <p:nvSpPr>
          <p:cNvPr id="3" name="Content Placeholder 2"/>
          <p:cNvSpPr>
            <a:spLocks noGrp="1"/>
          </p:cNvSpPr>
          <p:nvPr>
            <p:ph sz="half" idx="1"/>
          </p:nvPr>
        </p:nvSpPr>
        <p:spPr/>
        <p:txBody>
          <a:bodyPr/>
          <a:lstStyle/>
          <a:p>
            <a:r>
              <a:rPr lang="en-US" dirty="0"/>
              <a:t>Increased regulation</a:t>
            </a:r>
          </a:p>
          <a:p>
            <a:r>
              <a:rPr lang="en-US" dirty="0"/>
              <a:t>At least one staff member designated as resident expert or code expert on legal requirements to ensure club does not deviate from or fail to comply</a:t>
            </a:r>
          </a:p>
        </p:txBody>
      </p:sp>
      <p:sp>
        <p:nvSpPr>
          <p:cNvPr id="4" name="Content Placeholder 3"/>
          <p:cNvSpPr>
            <a:spLocks noGrp="1"/>
          </p:cNvSpPr>
          <p:nvPr>
            <p:ph sz="half" idx="2"/>
          </p:nvPr>
        </p:nvSpPr>
        <p:spPr/>
        <p:txBody>
          <a:bodyPr/>
          <a:lstStyle/>
          <a:p>
            <a:r>
              <a:rPr lang="en-US" dirty="0"/>
              <a:t>Effects:</a:t>
            </a:r>
          </a:p>
          <a:p>
            <a:pPr lvl="1"/>
            <a:r>
              <a:rPr lang="en-US" dirty="0"/>
              <a:t>Poor operations</a:t>
            </a:r>
          </a:p>
          <a:p>
            <a:pPr lvl="1"/>
            <a:r>
              <a:rPr lang="en-US" dirty="0"/>
              <a:t>Safety issues</a:t>
            </a:r>
          </a:p>
          <a:p>
            <a:pPr lvl="1"/>
            <a:r>
              <a:rPr lang="en-US" dirty="0"/>
              <a:t>Bad press</a:t>
            </a:r>
          </a:p>
          <a:p>
            <a:pPr lvl="1"/>
            <a:r>
              <a:rPr lang="en-US" dirty="0"/>
              <a:t>Fines</a:t>
            </a:r>
          </a:p>
        </p:txBody>
      </p:sp>
      <p:sp>
        <p:nvSpPr>
          <p:cNvPr id="5" name="Slide Number Placeholder 4"/>
          <p:cNvSpPr>
            <a:spLocks noGrp="1"/>
          </p:cNvSpPr>
          <p:nvPr>
            <p:ph type="sldNum" sz="quarter" idx="12"/>
          </p:nvPr>
        </p:nvSpPr>
        <p:spPr/>
        <p:txBody>
          <a:bodyPr/>
          <a:lstStyle/>
          <a:p>
            <a:fld id="{360E69B4-0AEB-9F46-820F-EC24BE64355A}" type="slidenum">
              <a:rPr lang="en-US" smtClean="0"/>
              <a:pPr/>
              <a:t>32</a:t>
            </a:fld>
            <a:endParaRPr lang="en-US"/>
          </a:p>
        </p:txBody>
      </p:sp>
      <p:pic>
        <p:nvPicPr>
          <p:cNvPr id="6" name="Picture 5"/>
          <p:cNvPicPr>
            <a:picLocks noChangeAspect="1"/>
          </p:cNvPicPr>
          <p:nvPr/>
        </p:nvPicPr>
        <p:blipFill>
          <a:blip r:embed="rId3"/>
          <a:stretch>
            <a:fillRect/>
          </a:stretch>
        </p:blipFill>
        <p:spPr>
          <a:xfrm>
            <a:off x="5562600" y="4495800"/>
            <a:ext cx="2815732" cy="1752600"/>
          </a:xfrm>
          <a:prstGeom prst="rect">
            <a:avLst/>
          </a:prstGeom>
        </p:spPr>
      </p:pic>
    </p:spTree>
    <p:extLst>
      <p:ext uri="{BB962C8B-B14F-4D97-AF65-F5344CB8AC3E}">
        <p14:creationId xmlns:p14="http://schemas.microsoft.com/office/powerpoint/2010/main" val="40437702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Facility quality assessments</a:t>
            </a:r>
          </a:p>
        </p:txBody>
      </p:sp>
      <p:sp>
        <p:nvSpPr>
          <p:cNvPr id="6" name="Content Placeholder 5"/>
          <p:cNvSpPr>
            <a:spLocks noGrp="1"/>
          </p:cNvSpPr>
          <p:nvPr>
            <p:ph idx="1"/>
          </p:nvPr>
        </p:nvSpPr>
        <p:spPr/>
        <p:txBody>
          <a:bodyPr/>
          <a:lstStyle/>
          <a:p>
            <a:r>
              <a:rPr lang="en-US" sz="2400" dirty="0">
                <a:ea typeface="Calibri"/>
                <a:cs typeface="Times New Roman"/>
              </a:rPr>
              <a:t>Provides a comprehensive building and grounds assessment that identifies condition and space function deficiencies along with cost estimates for corrective actions</a:t>
            </a:r>
            <a:endParaRPr lang="en-US" sz="2400" dirty="0"/>
          </a:p>
          <a:p>
            <a:r>
              <a:rPr lang="en-US" sz="2400" dirty="0"/>
              <a:t>Use </a:t>
            </a:r>
          </a:p>
          <a:p>
            <a:pPr lvl="1"/>
            <a:r>
              <a:rPr lang="en-US" sz="2000" dirty="0"/>
              <a:t>Facility condition evaluation (FCE)</a:t>
            </a:r>
          </a:p>
          <a:p>
            <a:pPr lvl="1"/>
            <a:r>
              <a:rPr lang="en-US" sz="2000" dirty="0"/>
              <a:t>Facility function evaluation (FFE)</a:t>
            </a:r>
          </a:p>
          <a:p>
            <a:pPr marL="457200" lvl="1" indent="0" algn="r">
              <a:buNone/>
            </a:pPr>
            <a:r>
              <a:rPr lang="en-US" sz="2400" dirty="0"/>
              <a:t>details to come</a:t>
            </a:r>
          </a:p>
        </p:txBody>
      </p:sp>
      <p:sp>
        <p:nvSpPr>
          <p:cNvPr id="5" name="Slide Number Placeholder 4"/>
          <p:cNvSpPr>
            <a:spLocks noGrp="1"/>
          </p:cNvSpPr>
          <p:nvPr>
            <p:ph type="sldNum" sz="quarter" idx="12"/>
          </p:nvPr>
        </p:nvSpPr>
        <p:spPr/>
        <p:txBody>
          <a:bodyPr/>
          <a:lstStyle/>
          <a:p>
            <a:fld id="{360E69B4-0AEB-9F46-820F-EC24BE64355A}" type="slidenum">
              <a:rPr lang="en-US" smtClean="0"/>
              <a:pPr/>
              <a:t>33</a:t>
            </a:fld>
            <a:endParaRPr lang="en-US"/>
          </a:p>
        </p:txBody>
      </p:sp>
    </p:spTree>
    <p:extLst>
      <p:ext uri="{BB962C8B-B14F-4D97-AF65-F5344CB8AC3E}">
        <p14:creationId xmlns:p14="http://schemas.microsoft.com/office/powerpoint/2010/main" val="1635556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Facility condition evaluation</a:t>
            </a:r>
          </a:p>
        </p:txBody>
      </p:sp>
      <p:sp>
        <p:nvSpPr>
          <p:cNvPr id="6" name="Content Placeholder 5"/>
          <p:cNvSpPr>
            <a:spLocks noGrp="1"/>
          </p:cNvSpPr>
          <p:nvPr>
            <p:ph idx="1"/>
          </p:nvPr>
        </p:nvSpPr>
        <p:spPr/>
        <p:txBody>
          <a:bodyPr/>
          <a:lstStyle/>
          <a:p>
            <a:r>
              <a:rPr lang="en-US" sz="2800" dirty="0"/>
              <a:t>Studies condition and life cycle of a facility and its various systems</a:t>
            </a:r>
          </a:p>
          <a:p>
            <a:r>
              <a:rPr lang="en-US" sz="2800" dirty="0"/>
              <a:t>Building envelope (roofs, walls, foundations)</a:t>
            </a:r>
          </a:p>
          <a:p>
            <a:pPr lvl="1"/>
            <a:r>
              <a:rPr lang="en-US" sz="2400" dirty="0"/>
              <a:t>Systems (emergency, electrical, fridges)</a:t>
            </a:r>
          </a:p>
          <a:p>
            <a:pPr lvl="1"/>
            <a:r>
              <a:rPr lang="en-US" sz="2400" dirty="0"/>
              <a:t>Fixtures (elevators, dumbwaiters)</a:t>
            </a:r>
          </a:p>
          <a:p>
            <a:pPr lvl="1"/>
            <a:r>
              <a:rPr lang="en-US" sz="2400" dirty="0"/>
              <a:t>Equipment (food service equipment)</a:t>
            </a:r>
          </a:p>
          <a:p>
            <a:r>
              <a:rPr lang="en-US" sz="2800" dirty="0">
                <a:ea typeface="Calibri"/>
                <a:cs typeface="Times New Roman"/>
              </a:rPr>
              <a:t>A staff member from each department should help complete this evaluation</a:t>
            </a:r>
          </a:p>
        </p:txBody>
      </p:sp>
      <p:sp>
        <p:nvSpPr>
          <p:cNvPr id="5" name="Slide Number Placeholder 4"/>
          <p:cNvSpPr>
            <a:spLocks noGrp="1"/>
          </p:cNvSpPr>
          <p:nvPr>
            <p:ph type="sldNum" sz="quarter" idx="12"/>
          </p:nvPr>
        </p:nvSpPr>
        <p:spPr/>
        <p:txBody>
          <a:bodyPr/>
          <a:lstStyle/>
          <a:p>
            <a:fld id="{360E69B4-0AEB-9F46-820F-EC24BE64355A}" type="slidenum">
              <a:rPr lang="en-US" smtClean="0"/>
              <a:pPr/>
              <a:t>34</a:t>
            </a:fld>
            <a:endParaRPr lang="en-US"/>
          </a:p>
        </p:txBody>
      </p:sp>
    </p:spTree>
    <p:extLst>
      <p:ext uri="{BB962C8B-B14F-4D97-AF65-F5344CB8AC3E}">
        <p14:creationId xmlns:p14="http://schemas.microsoft.com/office/powerpoint/2010/main" val="32765517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Facility function evaluation</a:t>
            </a:r>
          </a:p>
        </p:txBody>
      </p:sp>
      <p:sp>
        <p:nvSpPr>
          <p:cNvPr id="6" name="Content Placeholder 5"/>
          <p:cNvSpPr>
            <a:spLocks noGrp="1"/>
          </p:cNvSpPr>
          <p:nvPr>
            <p:ph idx="1"/>
          </p:nvPr>
        </p:nvSpPr>
        <p:spPr/>
        <p:txBody>
          <a:bodyPr/>
          <a:lstStyle/>
          <a:p>
            <a:r>
              <a:rPr lang="en-US" sz="2800" dirty="0"/>
              <a:t>Purpose: To study the types of spaces a facility contains and determines whether they meet the needs of members and staff</a:t>
            </a:r>
          </a:p>
          <a:p>
            <a:r>
              <a:rPr lang="en-US" sz="2800" dirty="0"/>
              <a:t>Based on</a:t>
            </a:r>
          </a:p>
          <a:p>
            <a:pPr lvl="1"/>
            <a:r>
              <a:rPr lang="en-US" sz="2400" dirty="0"/>
              <a:t>Staff observation</a:t>
            </a:r>
          </a:p>
          <a:p>
            <a:pPr lvl="1"/>
            <a:r>
              <a:rPr lang="en-US" sz="2400" dirty="0"/>
              <a:t>Employee &amp; member interviews</a:t>
            </a:r>
            <a:endParaRPr lang="en-US" sz="2800" dirty="0"/>
          </a:p>
          <a:p>
            <a:r>
              <a:rPr lang="en-US" sz="2800" dirty="0"/>
              <a:t>3-4% = </a:t>
            </a:r>
            <a:r>
              <a:rPr lang="en-US" sz="2800" dirty="0" err="1"/>
              <a:t>Avg</a:t>
            </a:r>
            <a:r>
              <a:rPr lang="en-US" sz="2800" dirty="0"/>
              <a:t> amount </a:t>
            </a:r>
            <a:r>
              <a:rPr kumimoji="1" lang="en-US" sz="2800" kern="1200" dirty="0"/>
              <a:t>of total rev that clubs set aside as reserve for replacement of club elements and equipment</a:t>
            </a:r>
            <a:endParaRPr lang="en-US" sz="2800" dirty="0"/>
          </a:p>
          <a:p>
            <a:endParaRPr lang="en-US" sz="2800" dirty="0"/>
          </a:p>
        </p:txBody>
      </p:sp>
      <p:sp>
        <p:nvSpPr>
          <p:cNvPr id="5" name="Slide Number Placeholder 4"/>
          <p:cNvSpPr>
            <a:spLocks noGrp="1"/>
          </p:cNvSpPr>
          <p:nvPr>
            <p:ph type="sldNum" sz="quarter" idx="12"/>
          </p:nvPr>
        </p:nvSpPr>
        <p:spPr/>
        <p:txBody>
          <a:bodyPr/>
          <a:lstStyle/>
          <a:p>
            <a:fld id="{360E69B4-0AEB-9F46-820F-EC24BE64355A}" type="slidenum">
              <a:rPr lang="en-US" smtClean="0"/>
              <a:pPr/>
              <a:t>35</a:t>
            </a:fld>
            <a:endParaRPr lang="en-US"/>
          </a:p>
        </p:txBody>
      </p:sp>
    </p:spTree>
    <p:extLst>
      <p:ext uri="{BB962C8B-B14F-4D97-AF65-F5344CB8AC3E}">
        <p14:creationId xmlns:p14="http://schemas.microsoft.com/office/powerpoint/2010/main" val="35443964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Management system</a:t>
            </a:r>
          </a:p>
        </p:txBody>
      </p:sp>
      <p:sp>
        <p:nvSpPr>
          <p:cNvPr id="3" name="Content Placeholder 2"/>
          <p:cNvSpPr>
            <a:spLocks noGrp="1"/>
          </p:cNvSpPr>
          <p:nvPr>
            <p:ph sz="half" idx="1"/>
          </p:nvPr>
        </p:nvSpPr>
        <p:spPr/>
        <p:txBody>
          <a:bodyPr/>
          <a:lstStyle/>
          <a:p>
            <a:pPr marL="0" indent="0">
              <a:buNone/>
            </a:pPr>
            <a:r>
              <a:rPr lang="en-US" dirty="0"/>
              <a:t>Computerized preventive maintenance management system elements:</a:t>
            </a:r>
          </a:p>
          <a:p>
            <a:r>
              <a:rPr lang="en-US" dirty="0"/>
              <a:t>Model</a:t>
            </a:r>
          </a:p>
          <a:p>
            <a:r>
              <a:rPr lang="en-US" dirty="0"/>
              <a:t>Serial number</a:t>
            </a:r>
          </a:p>
          <a:p>
            <a:r>
              <a:rPr lang="en-US" dirty="0"/>
              <a:t>Installation date</a:t>
            </a:r>
          </a:p>
          <a:p>
            <a:endParaRPr lang="en-US" dirty="0"/>
          </a:p>
        </p:txBody>
      </p:sp>
      <p:sp>
        <p:nvSpPr>
          <p:cNvPr id="8" name="Content Placeholder 7"/>
          <p:cNvSpPr>
            <a:spLocks noGrp="1"/>
          </p:cNvSpPr>
          <p:nvPr>
            <p:ph sz="half" idx="2"/>
          </p:nvPr>
        </p:nvSpPr>
        <p:spPr/>
        <p:txBody>
          <a:bodyPr/>
          <a:lstStyle/>
          <a:p>
            <a:r>
              <a:rPr lang="en-US" dirty="0"/>
              <a:t>Expected useful life</a:t>
            </a:r>
          </a:p>
          <a:p>
            <a:r>
              <a:rPr lang="en-US" dirty="0"/>
              <a:t>Supplier</a:t>
            </a:r>
          </a:p>
          <a:p>
            <a:r>
              <a:rPr lang="en-US" dirty="0"/>
              <a:t>Wiring diagrams</a:t>
            </a:r>
          </a:p>
          <a:p>
            <a:r>
              <a:rPr lang="en-US" dirty="0"/>
              <a:t>Part breakdowns</a:t>
            </a:r>
          </a:p>
          <a:p>
            <a:r>
              <a:rPr lang="en-US" dirty="0"/>
              <a:t>Service call reports</a:t>
            </a:r>
          </a:p>
          <a:p>
            <a:r>
              <a:rPr lang="en-US" dirty="0"/>
              <a:t>NOT purchase cost</a:t>
            </a:r>
          </a:p>
          <a:p>
            <a:endParaRPr lang="en-US" dirty="0"/>
          </a:p>
        </p:txBody>
      </p:sp>
      <p:sp>
        <p:nvSpPr>
          <p:cNvPr id="4" name="Slide Number Placeholder 3"/>
          <p:cNvSpPr>
            <a:spLocks noGrp="1"/>
          </p:cNvSpPr>
          <p:nvPr>
            <p:ph type="sldNum" sz="quarter" idx="12"/>
          </p:nvPr>
        </p:nvSpPr>
        <p:spPr/>
        <p:txBody>
          <a:bodyPr/>
          <a:lstStyle/>
          <a:p>
            <a:fld id="{ECB0BFFE-B281-1E41-AA93-093D6CDF614C}" type="slidenum">
              <a:rPr lang="en-US" smtClean="0"/>
              <a:pPr/>
              <a:t>36</a:t>
            </a:fld>
            <a:endParaRPr lang="en-US"/>
          </a:p>
        </p:txBody>
      </p:sp>
    </p:spTree>
    <p:extLst>
      <p:ext uri="{BB962C8B-B14F-4D97-AF65-F5344CB8AC3E}">
        <p14:creationId xmlns:p14="http://schemas.microsoft.com/office/powerpoint/2010/main" val="2664536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7F67988C-44DD-9E4B-9AEE-4246CE6FBD34}" type="slidenum">
              <a:rPr lang="en-US" sz="1400"/>
              <a:pPr eaLnBrk="1" hangingPunct="1"/>
              <a:t>37</a:t>
            </a:fld>
            <a:endParaRPr lang="en-US" sz="1400"/>
          </a:p>
        </p:txBody>
      </p:sp>
      <p:sp>
        <p:nvSpPr>
          <p:cNvPr id="25602" name="Rectangle 2"/>
          <p:cNvSpPr>
            <a:spLocks noGrp="1" noChangeArrowheads="1"/>
          </p:cNvSpPr>
          <p:nvPr>
            <p:ph type="title"/>
          </p:nvPr>
        </p:nvSpPr>
        <p:spPr/>
        <p:txBody>
          <a:bodyPr/>
          <a:lstStyle/>
          <a:p>
            <a:pPr eaLnBrk="1" hangingPunct="1"/>
            <a:r>
              <a:rPr lang="en-US" dirty="0">
                <a:latin typeface="Tahoma" charset="0"/>
              </a:rPr>
              <a:t>Work or repair order</a:t>
            </a:r>
          </a:p>
        </p:txBody>
      </p:sp>
      <p:sp>
        <p:nvSpPr>
          <p:cNvPr id="25603" name="Rectangle 3"/>
          <p:cNvSpPr>
            <a:spLocks noGrp="1" noChangeArrowheads="1"/>
          </p:cNvSpPr>
          <p:nvPr>
            <p:ph type="body" idx="1"/>
          </p:nvPr>
        </p:nvSpPr>
        <p:spPr/>
        <p:txBody>
          <a:bodyPr/>
          <a:lstStyle/>
          <a:p>
            <a:pPr eaLnBrk="1" hangingPunct="1"/>
            <a:r>
              <a:rPr lang="en-US" dirty="0">
                <a:latin typeface="Tahoma" charset="0"/>
              </a:rPr>
              <a:t>Simple form </a:t>
            </a:r>
          </a:p>
          <a:p>
            <a:pPr eaLnBrk="1" hangingPunct="1"/>
            <a:r>
              <a:rPr lang="en-US" dirty="0">
                <a:latin typeface="Tahoma" charset="0"/>
              </a:rPr>
              <a:t>Commonly used </a:t>
            </a:r>
          </a:p>
          <a:p>
            <a:pPr eaLnBrk="1" hangingPunct="1"/>
            <a:r>
              <a:rPr lang="en-US" dirty="0">
                <a:latin typeface="Tahoma" charset="0"/>
              </a:rPr>
              <a:t>Used to initiate requests for repair or maintenance services</a:t>
            </a:r>
          </a:p>
          <a:p>
            <a:pPr marL="0" indent="0" eaLnBrk="1" hangingPunct="1">
              <a:buNone/>
            </a:pPr>
            <a:endParaRPr lang="en-US" dirty="0">
              <a:latin typeface="Tahoma" charset="0"/>
            </a:endParaRPr>
          </a:p>
        </p:txBody>
      </p:sp>
      <p:pic>
        <p:nvPicPr>
          <p:cNvPr id="2" name="Picture 1"/>
          <p:cNvPicPr>
            <a:picLocks noChangeAspect="1"/>
          </p:cNvPicPr>
          <p:nvPr/>
        </p:nvPicPr>
        <p:blipFill>
          <a:blip r:embed="rId3"/>
          <a:stretch>
            <a:fillRect/>
          </a:stretch>
        </p:blipFill>
        <p:spPr>
          <a:xfrm>
            <a:off x="6324600" y="3810000"/>
            <a:ext cx="1016297" cy="2496936"/>
          </a:xfrm>
          <a:prstGeom prst="rect">
            <a:avLst/>
          </a:prstGeom>
        </p:spPr>
      </p:pic>
    </p:spTree>
    <p:extLst>
      <p:ext uri="{BB962C8B-B14F-4D97-AF65-F5344CB8AC3E}">
        <p14:creationId xmlns:p14="http://schemas.microsoft.com/office/powerpoint/2010/main" val="39551616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C137E02E-6D75-D14A-A0F4-1E723C66F629}" type="slidenum">
              <a:rPr lang="en-US" sz="1400"/>
              <a:pPr eaLnBrk="1" hangingPunct="1"/>
              <a:t>38</a:t>
            </a:fld>
            <a:endParaRPr lang="en-US" sz="1400"/>
          </a:p>
        </p:txBody>
      </p:sp>
      <p:sp>
        <p:nvSpPr>
          <p:cNvPr id="26626" name="Rectangle 2"/>
          <p:cNvSpPr>
            <a:spLocks noGrp="1" noChangeArrowheads="1"/>
          </p:cNvSpPr>
          <p:nvPr>
            <p:ph type="title"/>
          </p:nvPr>
        </p:nvSpPr>
        <p:spPr/>
        <p:txBody>
          <a:bodyPr/>
          <a:lstStyle/>
          <a:p>
            <a:pPr eaLnBrk="1" hangingPunct="1"/>
            <a:r>
              <a:rPr lang="en-US" dirty="0">
                <a:latin typeface="Tahoma" charset="0"/>
              </a:rPr>
              <a:t>Equipment data cards</a:t>
            </a:r>
          </a:p>
        </p:txBody>
      </p:sp>
      <p:sp>
        <p:nvSpPr>
          <p:cNvPr id="26627" name="Rectangle 3"/>
          <p:cNvSpPr>
            <a:spLocks noGrp="1" noChangeArrowheads="1"/>
          </p:cNvSpPr>
          <p:nvPr>
            <p:ph type="body" idx="1"/>
          </p:nvPr>
        </p:nvSpPr>
        <p:spPr/>
        <p:txBody>
          <a:bodyPr/>
          <a:lstStyle/>
          <a:p>
            <a:pPr eaLnBrk="1" hangingPunct="1"/>
            <a:r>
              <a:rPr lang="en-US">
                <a:latin typeface="Tahoma" charset="0"/>
              </a:rPr>
              <a:t>Used for major pieces of equipment</a:t>
            </a:r>
          </a:p>
          <a:p>
            <a:pPr eaLnBrk="1" hangingPunct="1"/>
            <a:r>
              <a:rPr lang="en-US">
                <a:latin typeface="Tahoma" charset="0"/>
              </a:rPr>
              <a:t>Record information helpful for equipment maintenance</a:t>
            </a:r>
          </a:p>
        </p:txBody>
      </p:sp>
      <p:pic>
        <p:nvPicPr>
          <p:cNvPr id="2" name="Picture 1"/>
          <p:cNvPicPr>
            <a:picLocks noChangeAspect="1"/>
          </p:cNvPicPr>
          <p:nvPr/>
        </p:nvPicPr>
        <p:blipFill>
          <a:blip r:embed="rId3"/>
          <a:stretch>
            <a:fillRect/>
          </a:stretch>
        </p:blipFill>
        <p:spPr>
          <a:xfrm>
            <a:off x="5562600" y="3810000"/>
            <a:ext cx="2609592" cy="2331813"/>
          </a:xfrm>
          <a:prstGeom prst="rect">
            <a:avLst/>
          </a:prstGeom>
        </p:spPr>
      </p:pic>
    </p:spTree>
    <p:extLst>
      <p:ext uri="{BB962C8B-B14F-4D97-AF65-F5344CB8AC3E}">
        <p14:creationId xmlns:p14="http://schemas.microsoft.com/office/powerpoint/2010/main" val="37050982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Building projects</a:t>
            </a:r>
          </a:p>
        </p:txBody>
      </p:sp>
      <p:sp>
        <p:nvSpPr>
          <p:cNvPr id="5" name="Slide Number Placeholder 4"/>
          <p:cNvSpPr>
            <a:spLocks noGrp="1"/>
          </p:cNvSpPr>
          <p:nvPr>
            <p:ph type="sldNum" sz="quarter" idx="12"/>
          </p:nvPr>
        </p:nvSpPr>
        <p:spPr/>
        <p:txBody>
          <a:bodyPr/>
          <a:lstStyle/>
          <a:p>
            <a:fld id="{360E69B4-0AEB-9F46-820F-EC24BE64355A}" type="slidenum">
              <a:rPr lang="en-US" smtClean="0"/>
              <a:pPr/>
              <a:t>39</a:t>
            </a:fld>
            <a:endParaRPr lang="en-US"/>
          </a:p>
        </p:txBody>
      </p:sp>
    </p:spTree>
    <p:extLst>
      <p:ext uri="{BB962C8B-B14F-4D97-AF65-F5344CB8AC3E}">
        <p14:creationId xmlns:p14="http://schemas.microsoft.com/office/powerpoint/2010/main" val="41383438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Design &amp; construction team</a:t>
            </a:r>
          </a:p>
        </p:txBody>
      </p:sp>
      <p:sp>
        <p:nvSpPr>
          <p:cNvPr id="3" name="Content Placeholder 2"/>
          <p:cNvSpPr>
            <a:spLocks noGrp="1"/>
          </p:cNvSpPr>
          <p:nvPr>
            <p:ph sz="half" idx="1"/>
          </p:nvPr>
        </p:nvSpPr>
        <p:spPr/>
        <p:txBody>
          <a:bodyPr/>
          <a:lstStyle/>
          <a:p>
            <a:r>
              <a:rPr lang="en-US" dirty="0"/>
              <a:t>Select an architectural and engineering (AE) firm early in the process</a:t>
            </a:r>
          </a:p>
          <a:p>
            <a:r>
              <a:rPr lang="en-US" dirty="0"/>
              <a:t>Interview typically 3-5 firms</a:t>
            </a:r>
          </a:p>
          <a:p>
            <a:r>
              <a:rPr lang="en-US" dirty="0"/>
              <a:t>Use an RFQ (request for qualifications)</a:t>
            </a:r>
          </a:p>
        </p:txBody>
      </p:sp>
      <p:sp>
        <p:nvSpPr>
          <p:cNvPr id="4" name="Content Placeholder 3"/>
          <p:cNvSpPr>
            <a:spLocks noGrp="1"/>
          </p:cNvSpPr>
          <p:nvPr>
            <p:ph sz="half" idx="2"/>
          </p:nvPr>
        </p:nvSpPr>
        <p:spPr/>
        <p:txBody>
          <a:bodyPr/>
          <a:lstStyle/>
          <a:p>
            <a:r>
              <a:rPr lang="en-US" dirty="0"/>
              <a:t>RFQ contains</a:t>
            </a:r>
          </a:p>
          <a:p>
            <a:pPr lvl="1"/>
            <a:r>
              <a:rPr lang="en-US" dirty="0"/>
              <a:t>Previous projects</a:t>
            </a:r>
          </a:p>
          <a:p>
            <a:pPr lvl="1"/>
            <a:r>
              <a:rPr lang="en-US" dirty="0"/>
              <a:t>Proposed staff resumes</a:t>
            </a:r>
          </a:p>
          <a:p>
            <a:pPr lvl="1"/>
            <a:r>
              <a:rPr lang="en-US" dirty="0"/>
              <a:t>Firm background</a:t>
            </a:r>
          </a:p>
          <a:p>
            <a:pPr lvl="1"/>
            <a:r>
              <a:rPr lang="en-US" dirty="0"/>
              <a:t>Firm location</a:t>
            </a:r>
          </a:p>
          <a:p>
            <a:pPr lvl="1"/>
            <a:r>
              <a:rPr lang="en-US" dirty="0"/>
              <a:t>Financial and insurance certificates</a:t>
            </a:r>
          </a:p>
          <a:p>
            <a:pPr lvl="1"/>
            <a:r>
              <a:rPr lang="en-US" dirty="0"/>
              <a:t>Fee proposal, but not staff salaries</a:t>
            </a:r>
          </a:p>
        </p:txBody>
      </p:sp>
      <p:sp>
        <p:nvSpPr>
          <p:cNvPr id="5" name="Slide Number Placeholder 4"/>
          <p:cNvSpPr>
            <a:spLocks noGrp="1"/>
          </p:cNvSpPr>
          <p:nvPr>
            <p:ph type="sldNum" sz="quarter" idx="12"/>
          </p:nvPr>
        </p:nvSpPr>
        <p:spPr/>
        <p:txBody>
          <a:bodyPr/>
          <a:lstStyle/>
          <a:p>
            <a:fld id="{360E69B4-0AEB-9F46-820F-EC24BE64355A}" type="slidenum">
              <a:rPr lang="en-US" smtClean="0"/>
              <a:pPr/>
              <a:t>40</a:t>
            </a:fld>
            <a:endParaRPr lang="en-US"/>
          </a:p>
        </p:txBody>
      </p:sp>
    </p:spTree>
    <p:extLst>
      <p:ext uri="{BB962C8B-B14F-4D97-AF65-F5344CB8AC3E}">
        <p14:creationId xmlns:p14="http://schemas.microsoft.com/office/powerpoint/2010/main" val="25900439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Design process phases</a:t>
            </a:r>
          </a:p>
        </p:txBody>
      </p:sp>
      <p:sp>
        <p:nvSpPr>
          <p:cNvPr id="3" name="Content Placeholder 2"/>
          <p:cNvSpPr>
            <a:spLocks noGrp="1"/>
          </p:cNvSpPr>
          <p:nvPr>
            <p:ph sz="half" idx="1"/>
          </p:nvPr>
        </p:nvSpPr>
        <p:spPr/>
        <p:txBody>
          <a:bodyPr/>
          <a:lstStyle/>
          <a:p>
            <a:pPr marL="514350" indent="-514350">
              <a:buFont typeface="+mj-lt"/>
              <a:buAutoNum type="arabicPeriod"/>
            </a:pPr>
            <a:r>
              <a:rPr lang="en-US" dirty="0"/>
              <a:t>Programming</a:t>
            </a:r>
          </a:p>
          <a:p>
            <a:pPr marL="514350" indent="-514350">
              <a:buFont typeface="+mj-lt"/>
              <a:buAutoNum type="arabicPeriod"/>
            </a:pPr>
            <a:r>
              <a:rPr lang="en-US" dirty="0"/>
              <a:t>Schematic design</a:t>
            </a:r>
          </a:p>
          <a:p>
            <a:pPr marL="514350" indent="-514350">
              <a:buFont typeface="+mj-lt"/>
              <a:buAutoNum type="arabicPeriod"/>
            </a:pPr>
            <a:r>
              <a:rPr lang="en-US" dirty="0"/>
              <a:t>Design/development</a:t>
            </a:r>
          </a:p>
          <a:p>
            <a:pPr marL="514350" indent="-514350">
              <a:buFont typeface="+mj-lt"/>
              <a:buAutoNum type="arabicPeriod"/>
            </a:pPr>
            <a:r>
              <a:rPr lang="en-US" dirty="0"/>
              <a:t>Contract documents</a:t>
            </a:r>
          </a:p>
        </p:txBody>
      </p:sp>
      <p:sp>
        <p:nvSpPr>
          <p:cNvPr id="4" name="Content Placeholder 3"/>
          <p:cNvSpPr>
            <a:spLocks noGrp="1"/>
          </p:cNvSpPr>
          <p:nvPr>
            <p:ph sz="half" idx="2"/>
          </p:nvPr>
        </p:nvSpPr>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details to come</a:t>
            </a:r>
          </a:p>
        </p:txBody>
      </p:sp>
      <p:sp>
        <p:nvSpPr>
          <p:cNvPr id="5" name="Slide Number Placeholder 4"/>
          <p:cNvSpPr>
            <a:spLocks noGrp="1"/>
          </p:cNvSpPr>
          <p:nvPr>
            <p:ph type="sldNum" sz="quarter" idx="12"/>
          </p:nvPr>
        </p:nvSpPr>
        <p:spPr/>
        <p:txBody>
          <a:bodyPr/>
          <a:lstStyle/>
          <a:p>
            <a:fld id="{360E69B4-0AEB-9F46-820F-EC24BE64355A}" type="slidenum">
              <a:rPr lang="en-US" smtClean="0"/>
              <a:pPr/>
              <a:t>41</a:t>
            </a:fld>
            <a:endParaRPr lang="en-US"/>
          </a:p>
        </p:txBody>
      </p:sp>
      <p:pic>
        <p:nvPicPr>
          <p:cNvPr id="6" name="Picture 5"/>
          <p:cNvPicPr>
            <a:picLocks noChangeAspect="1"/>
          </p:cNvPicPr>
          <p:nvPr/>
        </p:nvPicPr>
        <p:blipFill>
          <a:blip r:embed="rId3"/>
          <a:stretch>
            <a:fillRect/>
          </a:stretch>
        </p:blipFill>
        <p:spPr>
          <a:xfrm>
            <a:off x="4800600" y="2819400"/>
            <a:ext cx="2806909" cy="2388212"/>
          </a:xfrm>
          <a:prstGeom prst="rect">
            <a:avLst/>
          </a:prstGeom>
        </p:spPr>
      </p:pic>
    </p:spTree>
    <p:extLst>
      <p:ext uri="{BB962C8B-B14F-4D97-AF65-F5344CB8AC3E}">
        <p14:creationId xmlns:p14="http://schemas.microsoft.com/office/powerpoint/2010/main" val="23176217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1. Programming</a:t>
            </a:r>
          </a:p>
        </p:txBody>
      </p:sp>
      <p:sp>
        <p:nvSpPr>
          <p:cNvPr id="7" name="Content Placeholder 6"/>
          <p:cNvSpPr>
            <a:spLocks noGrp="1"/>
          </p:cNvSpPr>
          <p:nvPr>
            <p:ph idx="1"/>
          </p:nvPr>
        </p:nvSpPr>
        <p:spPr/>
        <p:txBody>
          <a:bodyPr/>
          <a:lstStyle/>
          <a:p>
            <a:r>
              <a:rPr lang="en-US" dirty="0"/>
              <a:t>Defines basic functional requirements</a:t>
            </a:r>
          </a:p>
          <a:p>
            <a:pPr lvl="1"/>
            <a:r>
              <a:rPr lang="en-US" dirty="0"/>
              <a:t>Square footage</a:t>
            </a:r>
          </a:p>
          <a:p>
            <a:pPr lvl="1"/>
            <a:r>
              <a:rPr lang="en-US" dirty="0"/>
              <a:t>Utility and equipment needs</a:t>
            </a:r>
          </a:p>
          <a:p>
            <a:pPr lvl="1"/>
            <a:r>
              <a:rPr lang="en-US" dirty="0"/>
              <a:t>Descriptions of finished project’s elements</a:t>
            </a:r>
          </a:p>
          <a:p>
            <a:r>
              <a:rPr lang="en-US" dirty="0"/>
              <a:t>Can proceed without an AE, but AE would validate program upon arrival</a:t>
            </a:r>
          </a:p>
        </p:txBody>
      </p:sp>
      <p:sp>
        <p:nvSpPr>
          <p:cNvPr id="5" name="Slide Number Placeholder 4"/>
          <p:cNvSpPr>
            <a:spLocks noGrp="1"/>
          </p:cNvSpPr>
          <p:nvPr>
            <p:ph type="sldNum" sz="quarter" idx="12"/>
          </p:nvPr>
        </p:nvSpPr>
        <p:spPr/>
        <p:txBody>
          <a:bodyPr/>
          <a:lstStyle/>
          <a:p>
            <a:fld id="{360E69B4-0AEB-9F46-820F-EC24BE64355A}" type="slidenum">
              <a:rPr lang="en-US" smtClean="0"/>
              <a:pPr/>
              <a:t>42</a:t>
            </a:fld>
            <a:endParaRPr lang="en-US"/>
          </a:p>
        </p:txBody>
      </p:sp>
    </p:spTree>
    <p:extLst>
      <p:ext uri="{BB962C8B-B14F-4D97-AF65-F5344CB8AC3E}">
        <p14:creationId xmlns:p14="http://schemas.microsoft.com/office/powerpoint/2010/main" val="1311340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 Schematic design</a:t>
            </a:r>
          </a:p>
        </p:txBody>
      </p:sp>
      <p:sp>
        <p:nvSpPr>
          <p:cNvPr id="3" name="Content Placeholder 2"/>
          <p:cNvSpPr>
            <a:spLocks noGrp="1"/>
          </p:cNvSpPr>
          <p:nvPr>
            <p:ph idx="1"/>
          </p:nvPr>
        </p:nvSpPr>
        <p:spPr/>
        <p:txBody>
          <a:bodyPr/>
          <a:lstStyle/>
          <a:p>
            <a:r>
              <a:rPr lang="en-US" sz="2800" dirty="0"/>
              <a:t>Develops, documents, and organizes space needs</a:t>
            </a:r>
          </a:p>
          <a:p>
            <a:r>
              <a:rPr lang="en-US" sz="2800" dirty="0"/>
              <a:t>Schematic package contents:</a:t>
            </a:r>
          </a:p>
          <a:p>
            <a:pPr lvl="1"/>
            <a:r>
              <a:rPr lang="en-US" sz="2400" dirty="0"/>
              <a:t>Drawings (floor plans, elevations, building sections)</a:t>
            </a:r>
          </a:p>
          <a:p>
            <a:pPr lvl="1"/>
            <a:r>
              <a:rPr lang="en-US" sz="2400" dirty="0"/>
              <a:t>Descriptions (HVAC, electrical systems, </a:t>
            </a:r>
            <a:r>
              <a:rPr lang="en-US" sz="2400" dirty="0" err="1"/>
              <a:t>etc</a:t>
            </a:r>
            <a:r>
              <a:rPr lang="en-US" sz="2400" dirty="0"/>
              <a:t>)</a:t>
            </a:r>
          </a:p>
          <a:p>
            <a:pPr lvl="1"/>
            <a:r>
              <a:rPr lang="en-US" sz="2400" dirty="0"/>
              <a:t>Schematic budget with contingencies</a:t>
            </a:r>
          </a:p>
          <a:p>
            <a:pPr lvl="1"/>
            <a:r>
              <a:rPr lang="en-US" sz="2400" dirty="0"/>
              <a:t>Milestone schedule first developed to help GM monitor progress</a:t>
            </a:r>
          </a:p>
          <a:p>
            <a:pPr lvl="1"/>
            <a:endParaRPr lang="en-US" dirty="0"/>
          </a:p>
        </p:txBody>
      </p:sp>
      <p:sp>
        <p:nvSpPr>
          <p:cNvPr id="4" name="Slide Number Placeholder 3"/>
          <p:cNvSpPr>
            <a:spLocks noGrp="1"/>
          </p:cNvSpPr>
          <p:nvPr>
            <p:ph type="sldNum" sz="quarter" idx="12"/>
          </p:nvPr>
        </p:nvSpPr>
        <p:spPr/>
        <p:txBody>
          <a:bodyPr/>
          <a:lstStyle/>
          <a:p>
            <a:fld id="{ECB0BFFE-B281-1E41-AA93-093D6CDF614C}" type="slidenum">
              <a:rPr lang="en-US" smtClean="0"/>
              <a:pPr/>
              <a:t>43</a:t>
            </a:fld>
            <a:endParaRPr lang="en-US"/>
          </a:p>
        </p:txBody>
      </p:sp>
    </p:spTree>
    <p:extLst>
      <p:ext uri="{BB962C8B-B14F-4D97-AF65-F5344CB8AC3E}">
        <p14:creationId xmlns:p14="http://schemas.microsoft.com/office/powerpoint/2010/main" val="15254783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 Design/development</a:t>
            </a:r>
          </a:p>
        </p:txBody>
      </p:sp>
      <p:sp>
        <p:nvSpPr>
          <p:cNvPr id="3" name="Content Placeholder 2"/>
          <p:cNvSpPr>
            <a:spLocks noGrp="1"/>
          </p:cNvSpPr>
          <p:nvPr>
            <p:ph idx="1"/>
          </p:nvPr>
        </p:nvSpPr>
        <p:spPr/>
        <p:txBody>
          <a:bodyPr/>
          <a:lstStyle/>
          <a:p>
            <a:r>
              <a:rPr lang="en-US" dirty="0"/>
              <a:t>Starts defining the project’s final form or design</a:t>
            </a:r>
          </a:p>
          <a:p>
            <a:r>
              <a:rPr lang="en-US" dirty="0"/>
              <a:t>Selection of materials, finishes, fixtures, equipment, </a:t>
            </a:r>
            <a:r>
              <a:rPr lang="en-US" dirty="0" err="1"/>
              <a:t>etc</a:t>
            </a:r>
            <a:endParaRPr lang="en-US" dirty="0"/>
          </a:p>
          <a:p>
            <a:r>
              <a:rPr lang="en-US" dirty="0"/>
              <a:t>DD package includes</a:t>
            </a:r>
          </a:p>
          <a:p>
            <a:pPr lvl="1"/>
            <a:r>
              <a:rPr lang="en-US" dirty="0"/>
              <a:t>Drawings</a:t>
            </a:r>
          </a:p>
          <a:p>
            <a:pPr lvl="1"/>
            <a:r>
              <a:rPr lang="en-US" dirty="0"/>
              <a:t>Design development budget</a:t>
            </a:r>
          </a:p>
          <a:p>
            <a:pPr lvl="1"/>
            <a:r>
              <a:rPr lang="en-US" dirty="0"/>
              <a:t>Milestone schedule refined</a:t>
            </a:r>
          </a:p>
        </p:txBody>
      </p:sp>
      <p:sp>
        <p:nvSpPr>
          <p:cNvPr id="4" name="Slide Number Placeholder 3"/>
          <p:cNvSpPr>
            <a:spLocks noGrp="1"/>
          </p:cNvSpPr>
          <p:nvPr>
            <p:ph type="sldNum" sz="quarter" idx="12"/>
          </p:nvPr>
        </p:nvSpPr>
        <p:spPr/>
        <p:txBody>
          <a:bodyPr/>
          <a:lstStyle/>
          <a:p>
            <a:fld id="{ECB0BFFE-B281-1E41-AA93-093D6CDF614C}" type="slidenum">
              <a:rPr lang="en-US" smtClean="0"/>
              <a:pPr/>
              <a:t>44</a:t>
            </a:fld>
            <a:endParaRPr lang="en-US"/>
          </a:p>
        </p:txBody>
      </p:sp>
    </p:spTree>
    <p:extLst>
      <p:ext uri="{BB962C8B-B14F-4D97-AF65-F5344CB8AC3E}">
        <p14:creationId xmlns:p14="http://schemas.microsoft.com/office/powerpoint/2010/main" val="20520449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Contract documents</a:t>
            </a:r>
          </a:p>
        </p:txBody>
      </p:sp>
      <p:sp>
        <p:nvSpPr>
          <p:cNvPr id="3" name="Content Placeholder 2"/>
          <p:cNvSpPr>
            <a:spLocks noGrp="1"/>
          </p:cNvSpPr>
          <p:nvPr>
            <p:ph idx="1"/>
          </p:nvPr>
        </p:nvSpPr>
        <p:spPr/>
        <p:txBody>
          <a:bodyPr/>
          <a:lstStyle/>
          <a:p>
            <a:r>
              <a:rPr lang="en-US" sz="2800" dirty="0"/>
              <a:t>Significantly more time than other phases</a:t>
            </a:r>
          </a:p>
          <a:p>
            <a:r>
              <a:rPr lang="en-US" sz="2800" dirty="0"/>
              <a:t>Contract documents (CDs) completed to point whereby bids can begin</a:t>
            </a:r>
          </a:p>
          <a:p>
            <a:r>
              <a:rPr lang="en-US" sz="2800" dirty="0"/>
              <a:t>CD package contents</a:t>
            </a:r>
          </a:p>
          <a:p>
            <a:pPr lvl="1"/>
            <a:r>
              <a:rPr lang="en-US" sz="2400" dirty="0"/>
              <a:t>Drawings</a:t>
            </a:r>
          </a:p>
          <a:p>
            <a:pPr lvl="1"/>
            <a:r>
              <a:rPr lang="en-US" sz="2400" dirty="0"/>
              <a:t>Project specifications</a:t>
            </a:r>
          </a:p>
          <a:p>
            <a:pPr lvl="1"/>
            <a:r>
              <a:rPr lang="en-US" sz="2400" dirty="0"/>
              <a:t>CD budget</a:t>
            </a:r>
          </a:p>
          <a:p>
            <a:pPr lvl="1"/>
            <a:r>
              <a:rPr lang="en-US" sz="2400" dirty="0"/>
              <a:t>Milestone schedule refined</a:t>
            </a:r>
          </a:p>
        </p:txBody>
      </p:sp>
      <p:sp>
        <p:nvSpPr>
          <p:cNvPr id="4" name="Slide Number Placeholder 3"/>
          <p:cNvSpPr>
            <a:spLocks noGrp="1"/>
          </p:cNvSpPr>
          <p:nvPr>
            <p:ph type="sldNum" sz="quarter" idx="12"/>
          </p:nvPr>
        </p:nvSpPr>
        <p:spPr/>
        <p:txBody>
          <a:bodyPr/>
          <a:lstStyle/>
          <a:p>
            <a:fld id="{ECB0BFFE-B281-1E41-AA93-093D6CDF614C}" type="slidenum">
              <a:rPr lang="en-US" smtClean="0"/>
              <a:pPr/>
              <a:t>45</a:t>
            </a:fld>
            <a:endParaRPr lang="en-US"/>
          </a:p>
        </p:txBody>
      </p:sp>
    </p:spTree>
    <p:extLst>
      <p:ext uri="{BB962C8B-B14F-4D97-AF65-F5344CB8AC3E}">
        <p14:creationId xmlns:p14="http://schemas.microsoft.com/office/powerpoint/2010/main" val="30198053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Plans</a:t>
            </a:r>
          </a:p>
        </p:txBody>
      </p:sp>
      <p:sp>
        <p:nvSpPr>
          <p:cNvPr id="3" name="Content Placeholder 2"/>
          <p:cNvSpPr>
            <a:spLocks noGrp="1"/>
          </p:cNvSpPr>
          <p:nvPr>
            <p:ph idx="1"/>
          </p:nvPr>
        </p:nvSpPr>
        <p:spPr/>
        <p:txBody>
          <a:bodyPr/>
          <a:lstStyle/>
          <a:p>
            <a:r>
              <a:rPr lang="en-US" dirty="0">
                <a:latin typeface="Tahoma" charset="0"/>
              </a:rPr>
              <a:t>Structural</a:t>
            </a:r>
          </a:p>
          <a:p>
            <a:pPr lvl="1"/>
            <a:r>
              <a:rPr lang="en-US" dirty="0">
                <a:latin typeface="Tahoma" charset="0"/>
              </a:rPr>
              <a:t>Skeleton</a:t>
            </a:r>
          </a:p>
          <a:p>
            <a:pPr marL="342900" lvl="1" indent="-342900">
              <a:buClr>
                <a:schemeClr val="folHlink"/>
              </a:buClr>
            </a:pPr>
            <a:r>
              <a:rPr lang="en-US" sz="3200" dirty="0">
                <a:latin typeface="Tahoma" charset="0"/>
                <a:cs typeface="+mn-cs"/>
              </a:rPr>
              <a:t>Electrical</a:t>
            </a:r>
          </a:p>
          <a:p>
            <a:pPr lvl="1"/>
            <a:r>
              <a:rPr lang="en-US" dirty="0">
                <a:latin typeface="Tahoma" charset="0"/>
              </a:rPr>
              <a:t>Electrical codes established by state government</a:t>
            </a:r>
          </a:p>
          <a:p>
            <a:pPr marL="342900" lvl="1" indent="-342900">
              <a:buClr>
                <a:schemeClr val="folHlink"/>
              </a:buClr>
            </a:pPr>
            <a:r>
              <a:rPr lang="en-US" sz="3200" dirty="0">
                <a:latin typeface="Tahoma" charset="0"/>
                <a:cs typeface="+mn-cs"/>
              </a:rPr>
              <a:t>Mechanical </a:t>
            </a:r>
          </a:p>
          <a:p>
            <a:pPr lvl="1"/>
            <a:r>
              <a:rPr lang="en-US" dirty="0">
                <a:latin typeface="Tahoma" charset="0"/>
              </a:rPr>
              <a:t>Show air and water flow as well as equipment system interconnections</a:t>
            </a:r>
          </a:p>
          <a:p>
            <a:endParaRPr lang="en-US" dirty="0"/>
          </a:p>
        </p:txBody>
      </p:sp>
      <p:sp>
        <p:nvSpPr>
          <p:cNvPr id="4" name="Slide Number Placeholder 3"/>
          <p:cNvSpPr>
            <a:spLocks noGrp="1"/>
          </p:cNvSpPr>
          <p:nvPr>
            <p:ph type="sldNum" sz="quarter" idx="12"/>
          </p:nvPr>
        </p:nvSpPr>
        <p:spPr/>
        <p:txBody>
          <a:bodyPr/>
          <a:lstStyle/>
          <a:p>
            <a:fld id="{ECB0BFFE-B281-1E41-AA93-093D6CDF614C}" type="slidenum">
              <a:rPr lang="en-US" smtClean="0"/>
              <a:pPr/>
              <a:t>46</a:t>
            </a:fld>
            <a:endParaRPr lang="en-US"/>
          </a:p>
        </p:txBody>
      </p:sp>
      <p:pic>
        <p:nvPicPr>
          <p:cNvPr id="5" name="Picture 4"/>
          <p:cNvPicPr>
            <a:picLocks noChangeAspect="1"/>
          </p:cNvPicPr>
          <p:nvPr/>
        </p:nvPicPr>
        <p:blipFill>
          <a:blip r:embed="rId3"/>
          <a:stretch>
            <a:fillRect/>
          </a:stretch>
        </p:blipFill>
        <p:spPr>
          <a:xfrm>
            <a:off x="6248400" y="457200"/>
            <a:ext cx="1714246" cy="2590800"/>
          </a:xfrm>
          <a:prstGeom prst="rect">
            <a:avLst/>
          </a:prstGeom>
        </p:spPr>
      </p:pic>
    </p:spTree>
    <p:extLst>
      <p:ext uri="{BB962C8B-B14F-4D97-AF65-F5344CB8AC3E}">
        <p14:creationId xmlns:p14="http://schemas.microsoft.com/office/powerpoint/2010/main" val="2401945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Budgeting</a:t>
            </a:r>
          </a:p>
        </p:txBody>
      </p:sp>
      <p:sp>
        <p:nvSpPr>
          <p:cNvPr id="3" name="Content Placeholder 2"/>
          <p:cNvSpPr>
            <a:spLocks noGrp="1"/>
          </p:cNvSpPr>
          <p:nvPr>
            <p:ph idx="1"/>
          </p:nvPr>
        </p:nvSpPr>
        <p:spPr/>
        <p:txBody>
          <a:bodyPr/>
          <a:lstStyle/>
          <a:p>
            <a:r>
              <a:rPr lang="en-US" dirty="0"/>
              <a:t>Budgets are created, refined, and/or updated during each phase</a:t>
            </a:r>
          </a:p>
          <a:p>
            <a:r>
              <a:rPr lang="en-US" dirty="0"/>
              <a:t>Contingencies: Include budget percentages for unexpected costs</a:t>
            </a:r>
          </a:p>
          <a:p>
            <a:r>
              <a:rPr lang="en-US" dirty="0"/>
              <a:t>Cost overruns: Unexpected costs that exceed the amount allocated in a budget</a:t>
            </a:r>
          </a:p>
        </p:txBody>
      </p:sp>
      <p:sp>
        <p:nvSpPr>
          <p:cNvPr id="4" name="Slide Number Placeholder 3"/>
          <p:cNvSpPr>
            <a:spLocks noGrp="1"/>
          </p:cNvSpPr>
          <p:nvPr>
            <p:ph type="sldNum" sz="quarter" idx="12"/>
          </p:nvPr>
        </p:nvSpPr>
        <p:spPr/>
        <p:txBody>
          <a:bodyPr/>
          <a:lstStyle/>
          <a:p>
            <a:fld id="{ECB0BFFE-B281-1E41-AA93-093D6CDF614C}" type="slidenum">
              <a:rPr lang="en-US" smtClean="0"/>
              <a:pPr/>
              <a:t>47</a:t>
            </a:fld>
            <a:endParaRPr lang="en-US"/>
          </a:p>
        </p:txBody>
      </p:sp>
    </p:spTree>
    <p:extLst>
      <p:ext uri="{BB962C8B-B14F-4D97-AF65-F5344CB8AC3E}">
        <p14:creationId xmlns:p14="http://schemas.microsoft.com/office/powerpoint/2010/main" val="14814744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Safety &amp; security plan</a:t>
            </a:r>
          </a:p>
        </p:txBody>
      </p:sp>
      <p:sp>
        <p:nvSpPr>
          <p:cNvPr id="5" name="Content Placeholder 4"/>
          <p:cNvSpPr>
            <a:spLocks noGrp="1"/>
          </p:cNvSpPr>
          <p:nvPr>
            <p:ph sz="half" idx="1"/>
          </p:nvPr>
        </p:nvSpPr>
        <p:spPr/>
        <p:txBody>
          <a:bodyPr/>
          <a:lstStyle/>
          <a:p>
            <a:r>
              <a:rPr lang="en-US" sz="2400" dirty="0"/>
              <a:t>Plan developed by club staff and contractor</a:t>
            </a:r>
          </a:p>
          <a:p>
            <a:r>
              <a:rPr lang="en-US" sz="2400" dirty="0"/>
              <a:t>Include</a:t>
            </a:r>
          </a:p>
          <a:p>
            <a:pPr lvl="1"/>
            <a:r>
              <a:rPr lang="en-US" sz="2000" dirty="0"/>
              <a:t> Site fencing maps</a:t>
            </a:r>
          </a:p>
          <a:p>
            <a:pPr lvl="1"/>
            <a:r>
              <a:rPr lang="en-US" sz="2000" dirty="0"/>
              <a:t>Temp barriers</a:t>
            </a:r>
          </a:p>
          <a:p>
            <a:pPr lvl="1"/>
            <a:r>
              <a:rPr lang="en-US" sz="2000" dirty="0"/>
              <a:t>Traffic for contractors</a:t>
            </a:r>
          </a:p>
          <a:p>
            <a:pPr lvl="1"/>
            <a:r>
              <a:rPr lang="en-US" sz="2000" dirty="0"/>
              <a:t>Security protocols</a:t>
            </a:r>
          </a:p>
          <a:p>
            <a:pPr lvl="1"/>
            <a:r>
              <a:rPr lang="en-US" sz="2000" dirty="0"/>
              <a:t>Restrooms</a:t>
            </a:r>
          </a:p>
        </p:txBody>
      </p:sp>
      <p:sp>
        <p:nvSpPr>
          <p:cNvPr id="6" name="Content Placeholder 5"/>
          <p:cNvSpPr>
            <a:spLocks noGrp="1"/>
          </p:cNvSpPr>
          <p:nvPr>
            <p:ph sz="half" idx="2"/>
          </p:nvPr>
        </p:nvSpPr>
        <p:spPr/>
        <p:txBody>
          <a:bodyPr/>
          <a:lstStyle/>
          <a:p>
            <a:pPr lvl="1"/>
            <a:r>
              <a:rPr lang="en-US" sz="2000" dirty="0"/>
              <a:t>Break and meal locations</a:t>
            </a:r>
          </a:p>
          <a:p>
            <a:pPr lvl="1"/>
            <a:r>
              <a:rPr lang="en-US" sz="2000" dirty="0"/>
              <a:t>Waste and recycling</a:t>
            </a:r>
          </a:p>
          <a:p>
            <a:pPr lvl="1"/>
            <a:r>
              <a:rPr lang="en-US" sz="2000" dirty="0"/>
              <a:t>Delivery logistics</a:t>
            </a:r>
          </a:p>
          <a:p>
            <a:pPr lvl="1"/>
            <a:r>
              <a:rPr lang="en-US" sz="2000" dirty="0"/>
              <a:t>Emergency contacts</a:t>
            </a:r>
          </a:p>
          <a:p>
            <a:pPr lvl="1"/>
            <a:r>
              <a:rPr lang="en-US" sz="2000" dirty="0"/>
              <a:t>Emergency shutoffs</a:t>
            </a:r>
          </a:p>
          <a:p>
            <a:pPr lvl="1"/>
            <a:r>
              <a:rPr lang="en-US" sz="2000" dirty="0"/>
              <a:t>Emergency weather</a:t>
            </a:r>
          </a:p>
          <a:p>
            <a:pPr lvl="1"/>
            <a:r>
              <a:rPr lang="en-US" sz="2000" dirty="0"/>
              <a:t>Local safety or security issues</a:t>
            </a:r>
          </a:p>
        </p:txBody>
      </p:sp>
      <p:sp>
        <p:nvSpPr>
          <p:cNvPr id="4" name="Slide Number Placeholder 3"/>
          <p:cNvSpPr>
            <a:spLocks noGrp="1"/>
          </p:cNvSpPr>
          <p:nvPr>
            <p:ph type="sldNum" sz="quarter" idx="12"/>
          </p:nvPr>
        </p:nvSpPr>
        <p:spPr/>
        <p:txBody>
          <a:bodyPr/>
          <a:lstStyle/>
          <a:p>
            <a:fld id="{ECB0BFFE-B281-1E41-AA93-093D6CDF614C}" type="slidenum">
              <a:rPr lang="en-US" smtClean="0"/>
              <a:pPr/>
              <a:t>48</a:t>
            </a:fld>
            <a:endParaRPr lang="en-US"/>
          </a:p>
        </p:txBody>
      </p:sp>
    </p:spTree>
    <p:extLst>
      <p:ext uri="{BB962C8B-B14F-4D97-AF65-F5344CB8AC3E}">
        <p14:creationId xmlns:p14="http://schemas.microsoft.com/office/powerpoint/2010/main" val="34684273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Construction project </a:t>
            </a:r>
            <a:r>
              <a:rPr lang="en-US" dirty="0" err="1"/>
              <a:t>mgmt</a:t>
            </a:r>
            <a:endParaRPr lang="en-US" dirty="0"/>
          </a:p>
        </p:txBody>
      </p:sp>
      <p:sp>
        <p:nvSpPr>
          <p:cNvPr id="3" name="Content Placeholder 2"/>
          <p:cNvSpPr>
            <a:spLocks noGrp="1"/>
          </p:cNvSpPr>
          <p:nvPr>
            <p:ph idx="1"/>
          </p:nvPr>
        </p:nvSpPr>
        <p:spPr/>
        <p:txBody>
          <a:bodyPr/>
          <a:lstStyle/>
          <a:p>
            <a:r>
              <a:rPr lang="en-US" sz="2800" dirty="0"/>
              <a:t>Contractor is responsible for document accuracy re completed work and value</a:t>
            </a:r>
          </a:p>
          <a:p>
            <a:r>
              <a:rPr lang="en-US" sz="2800" dirty="0"/>
              <a:t>Architect is responsible for ensuring that the completed work is correct to plans and specs</a:t>
            </a:r>
          </a:p>
          <a:p>
            <a:r>
              <a:rPr lang="en-US" sz="2800" dirty="0"/>
              <a:t>Owner ensures funding in place</a:t>
            </a:r>
          </a:p>
          <a:p>
            <a:r>
              <a:rPr lang="en-US" sz="2800" dirty="0"/>
              <a:t>Application and certification for payment document establishes when payments are paid</a:t>
            </a:r>
          </a:p>
        </p:txBody>
      </p:sp>
      <p:sp>
        <p:nvSpPr>
          <p:cNvPr id="4" name="Slide Number Placeholder 3"/>
          <p:cNvSpPr>
            <a:spLocks noGrp="1"/>
          </p:cNvSpPr>
          <p:nvPr>
            <p:ph type="sldNum" sz="quarter" idx="12"/>
          </p:nvPr>
        </p:nvSpPr>
        <p:spPr/>
        <p:txBody>
          <a:bodyPr/>
          <a:lstStyle/>
          <a:p>
            <a:fld id="{ECB0BFFE-B281-1E41-AA93-093D6CDF614C}" type="slidenum">
              <a:rPr lang="en-US" smtClean="0"/>
              <a:pPr/>
              <a:t>49</a:t>
            </a:fld>
            <a:endParaRPr lang="en-US"/>
          </a:p>
        </p:txBody>
      </p:sp>
    </p:spTree>
    <p:extLst>
      <p:ext uri="{BB962C8B-B14F-4D97-AF65-F5344CB8AC3E}">
        <p14:creationId xmlns:p14="http://schemas.microsoft.com/office/powerpoint/2010/main" val="8872573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Delivery methods</a:t>
            </a:r>
          </a:p>
        </p:txBody>
      </p:sp>
      <p:sp>
        <p:nvSpPr>
          <p:cNvPr id="11" name="Content Placeholder 10"/>
          <p:cNvSpPr>
            <a:spLocks noGrp="1"/>
          </p:cNvSpPr>
          <p:nvPr>
            <p:ph sz="half" idx="1"/>
          </p:nvPr>
        </p:nvSpPr>
        <p:spPr/>
        <p:txBody>
          <a:bodyPr/>
          <a:lstStyle/>
          <a:p>
            <a:r>
              <a:rPr lang="en-US" dirty="0"/>
              <a:t>General contracting </a:t>
            </a:r>
          </a:p>
          <a:p>
            <a:r>
              <a:rPr lang="en-US" dirty="0"/>
              <a:t>Construction manager</a:t>
            </a:r>
          </a:p>
          <a:p>
            <a:r>
              <a:rPr lang="en-US" dirty="0"/>
              <a:t>Design build</a:t>
            </a:r>
          </a:p>
          <a:p>
            <a:pPr marL="0" indent="0">
              <a:buNone/>
            </a:pPr>
            <a:endParaRPr lang="en-US" dirty="0"/>
          </a:p>
        </p:txBody>
      </p:sp>
      <p:sp>
        <p:nvSpPr>
          <p:cNvPr id="12" name="Content Placeholder 11"/>
          <p:cNvSpPr>
            <a:spLocks noGrp="1"/>
          </p:cNvSpPr>
          <p:nvPr>
            <p:ph sz="half" idx="2"/>
          </p:nvPr>
        </p:nvSpPr>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details to come</a:t>
            </a:r>
          </a:p>
          <a:p>
            <a:pPr marL="0" indent="0">
              <a:buNone/>
            </a:pPr>
            <a:endParaRPr lang="en-US" dirty="0"/>
          </a:p>
        </p:txBody>
      </p:sp>
      <p:sp>
        <p:nvSpPr>
          <p:cNvPr id="4" name="Slide Number Placeholder 3"/>
          <p:cNvSpPr>
            <a:spLocks noGrp="1"/>
          </p:cNvSpPr>
          <p:nvPr>
            <p:ph type="sldNum" sz="quarter" idx="12"/>
          </p:nvPr>
        </p:nvSpPr>
        <p:spPr/>
        <p:txBody>
          <a:bodyPr/>
          <a:lstStyle/>
          <a:p>
            <a:fld id="{ECB0BFFE-B281-1E41-AA93-093D6CDF614C}" type="slidenum">
              <a:rPr lang="en-US" smtClean="0"/>
              <a:pPr/>
              <a:t>50</a:t>
            </a:fld>
            <a:endParaRPr lang="en-US"/>
          </a:p>
        </p:txBody>
      </p:sp>
    </p:spTree>
    <p:extLst>
      <p:ext uri="{BB962C8B-B14F-4D97-AF65-F5344CB8AC3E}">
        <p14:creationId xmlns:p14="http://schemas.microsoft.com/office/powerpoint/2010/main" val="17840640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Scope of work</a:t>
            </a:r>
          </a:p>
        </p:txBody>
      </p:sp>
      <p:sp>
        <p:nvSpPr>
          <p:cNvPr id="6" name="Content Placeholder 5"/>
          <p:cNvSpPr>
            <a:spLocks noGrp="1"/>
          </p:cNvSpPr>
          <p:nvPr>
            <p:ph idx="1"/>
          </p:nvPr>
        </p:nvSpPr>
        <p:spPr/>
        <p:txBody>
          <a:bodyPr/>
          <a:lstStyle/>
          <a:p>
            <a:r>
              <a:rPr lang="en-US" dirty="0">
                <a:ea typeface="Calibri"/>
                <a:cs typeface="Times New Roman"/>
              </a:rPr>
              <a:t>A consultant with an architectural engineering (AE) background should develop the scope of work and estimated costs resulting from an analysis of existing physical conditions</a:t>
            </a:r>
          </a:p>
        </p:txBody>
      </p:sp>
      <p:sp>
        <p:nvSpPr>
          <p:cNvPr id="5" name="Slide Number Placeholder 4"/>
          <p:cNvSpPr>
            <a:spLocks noGrp="1"/>
          </p:cNvSpPr>
          <p:nvPr>
            <p:ph type="sldNum" sz="quarter" idx="12"/>
          </p:nvPr>
        </p:nvSpPr>
        <p:spPr/>
        <p:txBody>
          <a:bodyPr/>
          <a:lstStyle/>
          <a:p>
            <a:fld id="{360E69B4-0AEB-9F46-820F-EC24BE64355A}" type="slidenum">
              <a:rPr lang="en-US" smtClean="0"/>
              <a:pPr/>
              <a:t>51</a:t>
            </a:fld>
            <a:endParaRPr lang="en-US"/>
          </a:p>
        </p:txBody>
      </p:sp>
    </p:spTree>
    <p:extLst>
      <p:ext uri="{BB962C8B-B14F-4D97-AF65-F5344CB8AC3E}">
        <p14:creationId xmlns:p14="http://schemas.microsoft.com/office/powerpoint/2010/main" val="246133065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General contracting method</a:t>
            </a:r>
          </a:p>
        </p:txBody>
      </p:sp>
      <p:sp>
        <p:nvSpPr>
          <p:cNvPr id="3" name="Content Placeholder 2"/>
          <p:cNvSpPr>
            <a:spLocks noGrp="1"/>
          </p:cNvSpPr>
          <p:nvPr>
            <p:ph sz="half" idx="1"/>
          </p:nvPr>
        </p:nvSpPr>
        <p:spPr/>
        <p:txBody>
          <a:bodyPr/>
          <a:lstStyle/>
          <a:p>
            <a:r>
              <a:rPr lang="en-US" dirty="0"/>
              <a:t>Most common of three possible contracting methods</a:t>
            </a:r>
          </a:p>
          <a:p>
            <a:r>
              <a:rPr lang="en-US" dirty="0"/>
              <a:t>Competitive bidding</a:t>
            </a:r>
          </a:p>
          <a:p>
            <a:pPr lvl="1"/>
            <a:r>
              <a:rPr lang="en-US" dirty="0"/>
              <a:t>Club awards project</a:t>
            </a:r>
          </a:p>
        </p:txBody>
      </p:sp>
      <p:sp>
        <p:nvSpPr>
          <p:cNvPr id="4" name="Content Placeholder 3"/>
          <p:cNvSpPr>
            <a:spLocks noGrp="1"/>
          </p:cNvSpPr>
          <p:nvPr>
            <p:ph sz="half" idx="2"/>
          </p:nvPr>
        </p:nvSpPr>
        <p:spPr/>
        <p:txBody>
          <a:bodyPr/>
          <a:lstStyle/>
          <a:p>
            <a:r>
              <a:rPr lang="en-US" dirty="0"/>
              <a:t>Club contracts with</a:t>
            </a:r>
          </a:p>
          <a:p>
            <a:pPr lvl="1"/>
            <a:r>
              <a:rPr lang="en-US" dirty="0"/>
              <a:t>Gen contractor</a:t>
            </a:r>
          </a:p>
          <a:p>
            <a:pPr lvl="1"/>
            <a:r>
              <a:rPr lang="en-US" dirty="0"/>
              <a:t>Architect and/or engineer</a:t>
            </a:r>
          </a:p>
          <a:p>
            <a:r>
              <a:rPr lang="en-US" dirty="0"/>
              <a:t>Gen contractor retains sole responsibility for the construction site’s safety</a:t>
            </a:r>
          </a:p>
          <a:p>
            <a:endParaRPr lang="en-US" dirty="0"/>
          </a:p>
        </p:txBody>
      </p:sp>
      <p:sp>
        <p:nvSpPr>
          <p:cNvPr id="5" name="Slide Number Placeholder 4"/>
          <p:cNvSpPr>
            <a:spLocks noGrp="1"/>
          </p:cNvSpPr>
          <p:nvPr>
            <p:ph type="sldNum" sz="quarter" idx="12"/>
          </p:nvPr>
        </p:nvSpPr>
        <p:spPr/>
        <p:txBody>
          <a:bodyPr/>
          <a:lstStyle/>
          <a:p>
            <a:fld id="{360E69B4-0AEB-9F46-820F-EC24BE64355A}" type="slidenum">
              <a:rPr lang="en-US" smtClean="0"/>
              <a:pPr/>
              <a:t>52</a:t>
            </a:fld>
            <a:endParaRPr lang="en-US"/>
          </a:p>
        </p:txBody>
      </p:sp>
    </p:spTree>
    <p:extLst>
      <p:ext uri="{BB962C8B-B14F-4D97-AF65-F5344CB8AC3E}">
        <p14:creationId xmlns:p14="http://schemas.microsoft.com/office/powerpoint/2010/main" val="102075192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Construction manager method</a:t>
            </a:r>
          </a:p>
        </p:txBody>
      </p:sp>
      <p:sp>
        <p:nvSpPr>
          <p:cNvPr id="3" name="Content Placeholder 2"/>
          <p:cNvSpPr>
            <a:spLocks noGrp="1"/>
          </p:cNvSpPr>
          <p:nvPr>
            <p:ph sz="half" idx="1"/>
          </p:nvPr>
        </p:nvSpPr>
        <p:spPr/>
        <p:txBody>
          <a:bodyPr/>
          <a:lstStyle/>
          <a:p>
            <a:r>
              <a:rPr lang="en-US" sz="2000" dirty="0"/>
              <a:t>Construction manager (CM)</a:t>
            </a:r>
          </a:p>
          <a:p>
            <a:r>
              <a:rPr lang="en-US" sz="2000" dirty="0"/>
              <a:t>Selected via RFQ during design phase</a:t>
            </a:r>
          </a:p>
          <a:p>
            <a:r>
              <a:rPr lang="en-US" sz="2000" dirty="0"/>
              <a:t>$$ Cost premium</a:t>
            </a:r>
          </a:p>
          <a:p>
            <a:r>
              <a:rPr lang="en-US" sz="2000" dirty="0"/>
              <a:t>Handles detailed estimating AE may not have capability</a:t>
            </a:r>
          </a:p>
          <a:p>
            <a:r>
              <a:rPr lang="en-US" sz="2000" dirty="0"/>
              <a:t>Works best for large renovation &amp; detailed estimates</a:t>
            </a:r>
          </a:p>
        </p:txBody>
      </p:sp>
      <p:sp>
        <p:nvSpPr>
          <p:cNvPr id="4" name="Content Placeholder 3"/>
          <p:cNvSpPr>
            <a:spLocks noGrp="1"/>
          </p:cNvSpPr>
          <p:nvPr>
            <p:ph sz="half" idx="2"/>
          </p:nvPr>
        </p:nvSpPr>
        <p:spPr/>
        <p:txBody>
          <a:bodyPr/>
          <a:lstStyle/>
          <a:p>
            <a:r>
              <a:rPr lang="en-US" sz="2000" dirty="0"/>
              <a:t>Schedule analysis</a:t>
            </a:r>
          </a:p>
          <a:p>
            <a:r>
              <a:rPr lang="en-US" sz="2000" dirty="0"/>
              <a:t>Phasing plans</a:t>
            </a:r>
          </a:p>
          <a:p>
            <a:r>
              <a:rPr lang="en-US" sz="2000" dirty="0"/>
              <a:t>Constructability review</a:t>
            </a:r>
          </a:p>
          <a:p>
            <a:r>
              <a:rPr lang="en-US" sz="2000" dirty="0"/>
              <a:t>Sends out bid package</a:t>
            </a:r>
          </a:p>
          <a:p>
            <a:r>
              <a:rPr lang="en-US" sz="2000" dirty="0"/>
              <a:t>Helps select winner</a:t>
            </a:r>
          </a:p>
          <a:p>
            <a:r>
              <a:rPr lang="en-US" sz="2000" dirty="0"/>
              <a:t>Contracts with both CM and AE</a:t>
            </a:r>
          </a:p>
          <a:p>
            <a:endParaRPr lang="en-US" dirty="0"/>
          </a:p>
        </p:txBody>
      </p:sp>
      <p:sp>
        <p:nvSpPr>
          <p:cNvPr id="5" name="Slide Number Placeholder 4"/>
          <p:cNvSpPr>
            <a:spLocks noGrp="1"/>
          </p:cNvSpPr>
          <p:nvPr>
            <p:ph type="sldNum" sz="quarter" idx="12"/>
          </p:nvPr>
        </p:nvSpPr>
        <p:spPr/>
        <p:txBody>
          <a:bodyPr/>
          <a:lstStyle/>
          <a:p>
            <a:fld id="{360E69B4-0AEB-9F46-820F-EC24BE64355A}" type="slidenum">
              <a:rPr lang="en-US" smtClean="0"/>
              <a:pPr/>
              <a:t>53</a:t>
            </a:fld>
            <a:endParaRPr lang="en-US"/>
          </a:p>
        </p:txBody>
      </p:sp>
    </p:spTree>
    <p:extLst>
      <p:ext uri="{BB962C8B-B14F-4D97-AF65-F5344CB8AC3E}">
        <p14:creationId xmlns:p14="http://schemas.microsoft.com/office/powerpoint/2010/main" val="11244818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Design build method</a:t>
            </a:r>
          </a:p>
        </p:txBody>
      </p:sp>
      <p:sp>
        <p:nvSpPr>
          <p:cNvPr id="3" name="Content Placeholder 2"/>
          <p:cNvSpPr>
            <a:spLocks noGrp="1"/>
          </p:cNvSpPr>
          <p:nvPr>
            <p:ph sz="half" idx="1"/>
          </p:nvPr>
        </p:nvSpPr>
        <p:spPr/>
        <p:txBody>
          <a:bodyPr/>
          <a:lstStyle/>
          <a:p>
            <a:r>
              <a:rPr lang="en-US" dirty="0"/>
              <a:t>Contracts with an AE/CM</a:t>
            </a:r>
          </a:p>
          <a:p>
            <a:r>
              <a:rPr lang="en-US" dirty="0"/>
              <a:t>Allows fast tracking</a:t>
            </a:r>
          </a:p>
          <a:p>
            <a:r>
              <a:rPr lang="en-US" dirty="0"/>
              <a:t>$$ Cost premium</a:t>
            </a:r>
          </a:p>
          <a:p>
            <a:r>
              <a:rPr lang="en-US" dirty="0"/>
              <a:t>Often contracted with a guaranteed maximum price</a:t>
            </a:r>
          </a:p>
        </p:txBody>
      </p:sp>
      <p:sp>
        <p:nvSpPr>
          <p:cNvPr id="4" name="Content Placeholder 3"/>
          <p:cNvSpPr>
            <a:spLocks noGrp="1"/>
          </p:cNvSpPr>
          <p:nvPr>
            <p:ph sz="half" idx="2"/>
          </p:nvPr>
        </p:nvSpPr>
        <p:spPr/>
        <p:txBody>
          <a:bodyPr/>
          <a:lstStyle/>
          <a:p>
            <a:r>
              <a:rPr lang="en-US" dirty="0"/>
              <a:t>May value engineer and therefore cut costs with lower quality materials to make budget</a:t>
            </a:r>
          </a:p>
        </p:txBody>
      </p:sp>
      <p:sp>
        <p:nvSpPr>
          <p:cNvPr id="5" name="Slide Number Placeholder 4"/>
          <p:cNvSpPr>
            <a:spLocks noGrp="1"/>
          </p:cNvSpPr>
          <p:nvPr>
            <p:ph type="sldNum" sz="quarter" idx="12"/>
          </p:nvPr>
        </p:nvSpPr>
        <p:spPr/>
        <p:txBody>
          <a:bodyPr/>
          <a:lstStyle/>
          <a:p>
            <a:fld id="{360E69B4-0AEB-9F46-820F-EC24BE64355A}" type="slidenum">
              <a:rPr lang="en-US" smtClean="0"/>
              <a:pPr/>
              <a:t>54</a:t>
            </a:fld>
            <a:endParaRPr lang="en-US"/>
          </a:p>
        </p:txBody>
      </p:sp>
    </p:spTree>
    <p:extLst>
      <p:ext uri="{BB962C8B-B14F-4D97-AF65-F5344CB8AC3E}">
        <p14:creationId xmlns:p14="http://schemas.microsoft.com/office/powerpoint/2010/main" val="42323020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Project insurance &amp; surety</a:t>
            </a:r>
          </a:p>
        </p:txBody>
      </p:sp>
      <p:sp>
        <p:nvSpPr>
          <p:cNvPr id="3" name="Content Placeholder 2"/>
          <p:cNvSpPr>
            <a:spLocks noGrp="1"/>
          </p:cNvSpPr>
          <p:nvPr>
            <p:ph sz="half" idx="1"/>
          </p:nvPr>
        </p:nvSpPr>
        <p:spPr/>
        <p:txBody>
          <a:bodyPr/>
          <a:lstStyle/>
          <a:p>
            <a:r>
              <a:rPr lang="en-US" sz="2000" dirty="0"/>
              <a:t>Liability insurance</a:t>
            </a:r>
          </a:p>
          <a:p>
            <a:r>
              <a:rPr lang="en-US" sz="2000" dirty="0"/>
              <a:t>Bid bonds = insures that bidder will contract with owners</a:t>
            </a:r>
          </a:p>
          <a:p>
            <a:r>
              <a:rPr lang="en-US" sz="2000" dirty="0"/>
              <a:t>Performance bonds = contractor will perform contract requirements</a:t>
            </a:r>
          </a:p>
          <a:p>
            <a:r>
              <a:rPr lang="en-US" sz="2000" dirty="0"/>
              <a:t>Payment bonds = pay subcontractors</a:t>
            </a:r>
          </a:p>
          <a:p>
            <a:endParaRPr lang="en-US" dirty="0"/>
          </a:p>
        </p:txBody>
      </p:sp>
      <p:sp>
        <p:nvSpPr>
          <p:cNvPr id="4" name="Content Placeholder 3"/>
          <p:cNvSpPr>
            <a:spLocks noGrp="1"/>
          </p:cNvSpPr>
          <p:nvPr>
            <p:ph sz="half" idx="2"/>
          </p:nvPr>
        </p:nvSpPr>
        <p:spPr/>
        <p:txBody>
          <a:bodyPr/>
          <a:lstStyle/>
          <a:p>
            <a:r>
              <a:rPr lang="en-US" sz="2000" dirty="0"/>
              <a:t>Builder’s risk insurance for fire, flood, vandalism carried by club or contractor</a:t>
            </a:r>
          </a:p>
          <a:p>
            <a:r>
              <a:rPr lang="en-US" sz="2000" dirty="0"/>
              <a:t>Comprehensive general liability protects contractor from damage the  project might cause</a:t>
            </a:r>
          </a:p>
          <a:p>
            <a:r>
              <a:rPr lang="en-US" sz="2000" dirty="0"/>
              <a:t>Worker’s comp</a:t>
            </a:r>
          </a:p>
        </p:txBody>
      </p:sp>
      <p:sp>
        <p:nvSpPr>
          <p:cNvPr id="5" name="Slide Number Placeholder 4"/>
          <p:cNvSpPr>
            <a:spLocks noGrp="1"/>
          </p:cNvSpPr>
          <p:nvPr>
            <p:ph type="sldNum" sz="quarter" idx="12"/>
          </p:nvPr>
        </p:nvSpPr>
        <p:spPr/>
        <p:txBody>
          <a:bodyPr/>
          <a:lstStyle/>
          <a:p>
            <a:fld id="{360E69B4-0AEB-9F46-820F-EC24BE64355A}" type="slidenum">
              <a:rPr lang="en-US" smtClean="0"/>
              <a:pPr/>
              <a:t>55</a:t>
            </a:fld>
            <a:endParaRPr lang="en-US"/>
          </a:p>
        </p:txBody>
      </p:sp>
    </p:spTree>
    <p:extLst>
      <p:ext uri="{BB962C8B-B14F-4D97-AF65-F5344CB8AC3E}">
        <p14:creationId xmlns:p14="http://schemas.microsoft.com/office/powerpoint/2010/main" val="37389444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Commissioning</a:t>
            </a:r>
          </a:p>
        </p:txBody>
      </p:sp>
      <p:sp>
        <p:nvSpPr>
          <p:cNvPr id="3" name="Content Placeholder 2"/>
          <p:cNvSpPr>
            <a:spLocks noGrp="1"/>
          </p:cNvSpPr>
          <p:nvPr>
            <p:ph idx="1"/>
          </p:nvPr>
        </p:nvSpPr>
        <p:spPr/>
        <p:txBody>
          <a:bodyPr/>
          <a:lstStyle/>
          <a:p>
            <a:r>
              <a:rPr lang="en-US" dirty="0"/>
              <a:t>Consultant to club</a:t>
            </a:r>
          </a:p>
          <a:p>
            <a:r>
              <a:rPr lang="en-US" dirty="0"/>
              <a:t>Provides inspections at each phase</a:t>
            </a:r>
          </a:p>
          <a:p>
            <a:r>
              <a:rPr lang="en-US" dirty="0"/>
              <a:t>Extra level of $$ expense</a:t>
            </a:r>
          </a:p>
          <a:p>
            <a:r>
              <a:rPr lang="en-US" dirty="0"/>
              <a:t>Provides staff training on equipment and systems as project turned over</a:t>
            </a:r>
          </a:p>
        </p:txBody>
      </p:sp>
      <p:sp>
        <p:nvSpPr>
          <p:cNvPr id="5" name="Slide Number Placeholder 4"/>
          <p:cNvSpPr>
            <a:spLocks noGrp="1"/>
          </p:cNvSpPr>
          <p:nvPr>
            <p:ph type="sldNum" sz="quarter" idx="12"/>
          </p:nvPr>
        </p:nvSpPr>
        <p:spPr/>
        <p:txBody>
          <a:bodyPr/>
          <a:lstStyle/>
          <a:p>
            <a:fld id="{360E69B4-0AEB-9F46-820F-EC24BE64355A}" type="slidenum">
              <a:rPr lang="en-US" smtClean="0"/>
              <a:pPr/>
              <a:t>56</a:t>
            </a:fld>
            <a:endParaRPr lang="en-US"/>
          </a:p>
        </p:txBody>
      </p:sp>
    </p:spTree>
    <p:extLst>
      <p:ext uri="{BB962C8B-B14F-4D97-AF65-F5344CB8AC3E}">
        <p14:creationId xmlns:p14="http://schemas.microsoft.com/office/powerpoint/2010/main" val="10687364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Substantial completion</a:t>
            </a:r>
          </a:p>
        </p:txBody>
      </p:sp>
      <p:sp>
        <p:nvSpPr>
          <p:cNvPr id="3" name="Content Placeholder 2"/>
          <p:cNvSpPr>
            <a:spLocks noGrp="1"/>
          </p:cNvSpPr>
          <p:nvPr>
            <p:ph sz="half" idx="1"/>
          </p:nvPr>
        </p:nvSpPr>
        <p:spPr/>
        <p:txBody>
          <a:bodyPr/>
          <a:lstStyle/>
          <a:p>
            <a:r>
              <a:rPr lang="en-US" dirty="0"/>
              <a:t>Substantial completion = space is complete for purpose</a:t>
            </a:r>
          </a:p>
          <a:p>
            <a:r>
              <a:rPr lang="en-US" dirty="0"/>
              <a:t>Code officials approve the project</a:t>
            </a:r>
          </a:p>
          <a:p>
            <a:r>
              <a:rPr lang="en-US" dirty="0"/>
              <a:t>Ready for use</a:t>
            </a:r>
          </a:p>
          <a:p>
            <a:r>
              <a:rPr lang="en-US" dirty="0"/>
              <a:t>Transfers back to club</a:t>
            </a:r>
          </a:p>
        </p:txBody>
      </p:sp>
      <p:sp>
        <p:nvSpPr>
          <p:cNvPr id="4" name="Content Placeholder 3"/>
          <p:cNvSpPr>
            <a:spLocks noGrp="1"/>
          </p:cNvSpPr>
          <p:nvPr>
            <p:ph sz="half" idx="2"/>
          </p:nvPr>
        </p:nvSpPr>
        <p:spPr/>
        <p:txBody>
          <a:bodyPr/>
          <a:lstStyle/>
          <a:p>
            <a:r>
              <a:rPr lang="en-US" dirty="0"/>
              <a:t>Punch list</a:t>
            </a:r>
          </a:p>
          <a:p>
            <a:r>
              <a:rPr lang="en-US" dirty="0"/>
              <a:t>Closeout items:</a:t>
            </a:r>
          </a:p>
          <a:p>
            <a:pPr lvl="1"/>
            <a:r>
              <a:rPr lang="en-US" dirty="0"/>
              <a:t>As built drawings</a:t>
            </a:r>
          </a:p>
          <a:p>
            <a:pPr lvl="1"/>
            <a:r>
              <a:rPr lang="en-US" dirty="0" err="1"/>
              <a:t>Opns</a:t>
            </a:r>
            <a:r>
              <a:rPr lang="en-US" dirty="0"/>
              <a:t>/</a:t>
            </a:r>
            <a:r>
              <a:rPr lang="en-US" dirty="0" err="1"/>
              <a:t>maint</a:t>
            </a:r>
            <a:r>
              <a:rPr lang="en-US" dirty="0"/>
              <a:t> manuals</a:t>
            </a:r>
          </a:p>
          <a:p>
            <a:pPr lvl="1"/>
            <a:r>
              <a:rPr lang="en-US" dirty="0" err="1"/>
              <a:t>Opns</a:t>
            </a:r>
            <a:r>
              <a:rPr lang="en-US" dirty="0"/>
              <a:t>/</a:t>
            </a:r>
            <a:r>
              <a:rPr lang="en-US" dirty="0" err="1"/>
              <a:t>maint</a:t>
            </a:r>
            <a:r>
              <a:rPr lang="en-US" dirty="0"/>
              <a:t> training</a:t>
            </a:r>
          </a:p>
          <a:p>
            <a:pPr lvl="1"/>
            <a:r>
              <a:rPr lang="en-US" dirty="0"/>
              <a:t>Attic stock (tile, carpet, wall paper)</a:t>
            </a:r>
          </a:p>
          <a:p>
            <a:pPr lvl="1"/>
            <a:r>
              <a:rPr lang="en-US" dirty="0"/>
              <a:t>Warranties, documentation</a:t>
            </a:r>
          </a:p>
        </p:txBody>
      </p:sp>
      <p:sp>
        <p:nvSpPr>
          <p:cNvPr id="5" name="Slide Number Placeholder 4"/>
          <p:cNvSpPr>
            <a:spLocks noGrp="1"/>
          </p:cNvSpPr>
          <p:nvPr>
            <p:ph type="sldNum" sz="quarter" idx="12"/>
          </p:nvPr>
        </p:nvSpPr>
        <p:spPr/>
        <p:txBody>
          <a:bodyPr/>
          <a:lstStyle/>
          <a:p>
            <a:fld id="{360E69B4-0AEB-9F46-820F-EC24BE64355A}" type="slidenum">
              <a:rPr lang="en-US" smtClean="0"/>
              <a:pPr/>
              <a:t>57</a:t>
            </a:fld>
            <a:endParaRPr lang="en-US"/>
          </a:p>
        </p:txBody>
      </p:sp>
    </p:spTree>
    <p:extLst>
      <p:ext uri="{BB962C8B-B14F-4D97-AF65-F5344CB8AC3E}">
        <p14:creationId xmlns:p14="http://schemas.microsoft.com/office/powerpoint/2010/main" val="29946180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Closeout and substantial completion</a:t>
            </a:r>
          </a:p>
        </p:txBody>
      </p:sp>
      <p:sp>
        <p:nvSpPr>
          <p:cNvPr id="6" name="Content Placeholder 5"/>
          <p:cNvSpPr>
            <a:spLocks noGrp="1"/>
          </p:cNvSpPr>
          <p:nvPr>
            <p:ph idx="1"/>
          </p:nvPr>
        </p:nvSpPr>
        <p:spPr/>
        <p:txBody>
          <a:bodyPr/>
          <a:lstStyle/>
          <a:p>
            <a:r>
              <a:rPr lang="en-US" sz="2800" dirty="0">
                <a:ea typeface="Calibri"/>
                <a:cs typeface="Times New Roman"/>
              </a:rPr>
              <a:t>90%</a:t>
            </a:r>
          </a:p>
          <a:p>
            <a:r>
              <a:rPr lang="en-US" sz="2800" dirty="0" err="1">
                <a:ea typeface="Calibri"/>
                <a:cs typeface="Times New Roman"/>
              </a:rPr>
              <a:t>Approx</a:t>
            </a:r>
            <a:r>
              <a:rPr lang="en-US" sz="2800" dirty="0">
                <a:ea typeface="Calibri"/>
                <a:cs typeface="Times New Roman"/>
              </a:rPr>
              <a:t> percentage of the total construction payment a contractor will have received at the time the project’s punch list is completed and closeout items are identified</a:t>
            </a:r>
          </a:p>
        </p:txBody>
      </p:sp>
      <p:sp>
        <p:nvSpPr>
          <p:cNvPr id="5" name="Slide Number Placeholder 4"/>
          <p:cNvSpPr>
            <a:spLocks noGrp="1"/>
          </p:cNvSpPr>
          <p:nvPr>
            <p:ph type="sldNum" sz="quarter" idx="12"/>
          </p:nvPr>
        </p:nvSpPr>
        <p:spPr/>
        <p:txBody>
          <a:bodyPr/>
          <a:lstStyle/>
          <a:p>
            <a:fld id="{360E69B4-0AEB-9F46-820F-EC24BE64355A}" type="slidenum">
              <a:rPr lang="en-US" smtClean="0"/>
              <a:pPr/>
              <a:t>58</a:t>
            </a:fld>
            <a:endParaRPr lang="en-US"/>
          </a:p>
        </p:txBody>
      </p:sp>
      <p:pic>
        <p:nvPicPr>
          <p:cNvPr id="3" name="Picture 2"/>
          <p:cNvPicPr>
            <a:picLocks noChangeAspect="1"/>
          </p:cNvPicPr>
          <p:nvPr/>
        </p:nvPicPr>
        <p:blipFill>
          <a:blip r:embed="rId3"/>
          <a:stretch>
            <a:fillRect/>
          </a:stretch>
        </p:blipFill>
        <p:spPr>
          <a:xfrm>
            <a:off x="6781800" y="4419600"/>
            <a:ext cx="1379728" cy="1934198"/>
          </a:xfrm>
          <a:prstGeom prst="rect">
            <a:avLst/>
          </a:prstGeom>
        </p:spPr>
      </p:pic>
    </p:spTree>
    <p:extLst>
      <p:ext uri="{BB962C8B-B14F-4D97-AF65-F5344CB8AC3E}">
        <p14:creationId xmlns:p14="http://schemas.microsoft.com/office/powerpoint/2010/main" val="3475706178"/>
      </p:ext>
    </p:extLst>
  </p:cSld>
  <p:clrMapOvr>
    <a:masterClrMapping/>
  </p:clrMapOvr>
</p:sld>
</file>

<file path=ppt/theme/theme1.xml><?xml version="1.0" encoding="utf-8"?>
<a:theme xmlns:a="http://schemas.openxmlformats.org/drawingml/2006/main" name="Blends">
  <a:themeElements>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D:\Program Files\Microsoft Office\Templates\Presentation Designs\Blends.pot</Template>
  <TotalTime>5023</TotalTime>
  <Words>5448</Words>
  <Application>Microsoft Office PowerPoint</Application>
  <PresentationFormat>On-screen Show (4:3)</PresentationFormat>
  <Paragraphs>910</Paragraphs>
  <Slides>58</Slides>
  <Notes>50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58</vt:i4>
      </vt:variant>
    </vt:vector>
  </HeadingPairs>
  <TitlesOfParts>
    <vt:vector size="65" baseType="lpstr">
      <vt:lpstr>ＭＳ Ｐゴシック</vt:lpstr>
      <vt:lpstr>Arial</vt:lpstr>
      <vt:lpstr>Calibri</vt:lpstr>
      <vt:lpstr>Tahoma</vt:lpstr>
      <vt:lpstr>Times New Roman</vt:lpstr>
      <vt:lpstr>Wingdings</vt:lpstr>
      <vt:lpstr>Blends</vt:lpstr>
      <vt:lpstr> Facility Management</vt:lpstr>
      <vt:lpstr>Resources   </vt:lpstr>
      <vt:lpstr>Background</vt:lpstr>
      <vt:lpstr>Impact on members</vt:lpstr>
      <vt:lpstr>Impact on employees</vt:lpstr>
      <vt:lpstr>Impact on financial success</vt:lpstr>
      <vt:lpstr>Facility design considerations </vt:lpstr>
      <vt:lpstr>Sustainability and clubs</vt:lpstr>
      <vt:lpstr>Sustainability and clubs</vt:lpstr>
      <vt:lpstr>Why sustainability?</vt:lpstr>
      <vt:lpstr>Building maintenance &amp; opns</vt:lpstr>
      <vt:lpstr>MSDSs</vt:lpstr>
      <vt:lpstr>Linen and laundry</vt:lpstr>
      <vt:lpstr>Carpet</vt:lpstr>
      <vt:lpstr>Fire</vt:lpstr>
      <vt:lpstr>Fire detection and suppression</vt:lpstr>
      <vt:lpstr>Housekeeping &amp; sanitation</vt:lpstr>
      <vt:lpstr>Housekeeping plan elements</vt:lpstr>
      <vt:lpstr>The inventory record</vt:lpstr>
      <vt:lpstr>Frequency schedules</vt:lpstr>
      <vt:lpstr>Deep cleaning scenario</vt:lpstr>
      <vt:lpstr>Performance standards</vt:lpstr>
      <vt:lpstr>Productivity standards</vt:lpstr>
      <vt:lpstr>Exec housekeeper scenario</vt:lpstr>
      <vt:lpstr>Exec housekeeper scenario</vt:lpstr>
      <vt:lpstr>PowerPoint Presentation</vt:lpstr>
      <vt:lpstr>Waste mgmt &amp; hazardous materials</vt:lpstr>
      <vt:lpstr>Waste mgmt &amp; hazardous materials</vt:lpstr>
      <vt:lpstr>Recycling</vt:lpstr>
      <vt:lpstr>Energy conservation &amp; mgmt</vt:lpstr>
      <vt:lpstr>Fresh water management</vt:lpstr>
      <vt:lpstr>Code compliance</vt:lpstr>
      <vt:lpstr>Facility quality assessments</vt:lpstr>
      <vt:lpstr>Facility condition evaluation</vt:lpstr>
      <vt:lpstr>Facility function evaluation</vt:lpstr>
      <vt:lpstr>Management system</vt:lpstr>
      <vt:lpstr>Work or repair order</vt:lpstr>
      <vt:lpstr>Equipment data cards</vt:lpstr>
      <vt:lpstr>Building projects</vt:lpstr>
      <vt:lpstr>Design &amp; construction team</vt:lpstr>
      <vt:lpstr>Design process phases</vt:lpstr>
      <vt:lpstr>1. Programming</vt:lpstr>
      <vt:lpstr>2. Schematic design</vt:lpstr>
      <vt:lpstr>3. Design/development</vt:lpstr>
      <vt:lpstr>4. Contract documents</vt:lpstr>
      <vt:lpstr>Plans</vt:lpstr>
      <vt:lpstr>Budgeting</vt:lpstr>
      <vt:lpstr>Safety &amp; security plan</vt:lpstr>
      <vt:lpstr>Construction project mgmt</vt:lpstr>
      <vt:lpstr>Delivery methods</vt:lpstr>
      <vt:lpstr>Scope of work</vt:lpstr>
      <vt:lpstr>General contracting method</vt:lpstr>
      <vt:lpstr>Construction manager method</vt:lpstr>
      <vt:lpstr>Design build method</vt:lpstr>
      <vt:lpstr>Project insurance &amp; surety</vt:lpstr>
      <vt:lpstr>Commissioning</vt:lpstr>
      <vt:lpstr>Substantial completion</vt:lpstr>
      <vt:lpstr>Closeout and substantial completion</vt:lpstr>
    </vt:vector>
  </TitlesOfParts>
  <Company>Collins School of Hospitality Management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Management Certification Review Course</dc:title>
  <dc:creator>Dr. Edward A. Merritt</dc:creator>
  <cp:lastModifiedBy>Managing.Director</cp:lastModifiedBy>
  <cp:revision>152</cp:revision>
  <dcterms:created xsi:type="dcterms:W3CDTF">2001-09-24T22:24:21Z</dcterms:created>
  <dcterms:modified xsi:type="dcterms:W3CDTF">2017-09-18T02:03:59Z</dcterms:modified>
</cp:coreProperties>
</file>