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</p:sldMasterIdLst>
  <p:notesMasterIdLst>
    <p:notesMasterId r:id="rId143"/>
  </p:notesMasterIdLst>
  <p:handoutMasterIdLst>
    <p:handoutMasterId r:id="rId144"/>
  </p:handoutMasterIdLst>
  <p:sldIdLst>
    <p:sldId id="256" r:id="rId2"/>
    <p:sldId id="257" r:id="rId3"/>
    <p:sldId id="407" r:id="rId4"/>
    <p:sldId id="258" r:id="rId5"/>
    <p:sldId id="259" r:id="rId6"/>
    <p:sldId id="260" r:id="rId7"/>
    <p:sldId id="261" r:id="rId8"/>
    <p:sldId id="266" r:id="rId9"/>
    <p:sldId id="335" r:id="rId10"/>
    <p:sldId id="422" r:id="rId11"/>
    <p:sldId id="423" r:id="rId12"/>
    <p:sldId id="424" r:id="rId13"/>
    <p:sldId id="425" r:id="rId14"/>
    <p:sldId id="426" r:id="rId15"/>
    <p:sldId id="427" r:id="rId16"/>
    <p:sldId id="428" r:id="rId17"/>
    <p:sldId id="409" r:id="rId18"/>
    <p:sldId id="410" r:id="rId19"/>
    <p:sldId id="411" r:id="rId20"/>
    <p:sldId id="412" r:id="rId21"/>
    <p:sldId id="413" r:id="rId22"/>
    <p:sldId id="414" r:id="rId23"/>
    <p:sldId id="415" r:id="rId24"/>
    <p:sldId id="416" r:id="rId25"/>
    <p:sldId id="417" r:id="rId26"/>
    <p:sldId id="418" r:id="rId27"/>
    <p:sldId id="419" r:id="rId28"/>
    <p:sldId id="420" r:id="rId29"/>
    <p:sldId id="421" r:id="rId30"/>
    <p:sldId id="429" r:id="rId31"/>
    <p:sldId id="430" r:id="rId32"/>
    <p:sldId id="431" r:id="rId33"/>
    <p:sldId id="432" r:id="rId34"/>
    <p:sldId id="433" r:id="rId35"/>
    <p:sldId id="434" r:id="rId36"/>
    <p:sldId id="435" r:id="rId37"/>
    <p:sldId id="436" r:id="rId38"/>
    <p:sldId id="437" r:id="rId39"/>
    <p:sldId id="408" r:id="rId40"/>
    <p:sldId id="262" r:id="rId41"/>
    <p:sldId id="263" r:id="rId42"/>
    <p:sldId id="264" r:id="rId43"/>
    <p:sldId id="336" r:id="rId44"/>
    <p:sldId id="268" r:id="rId45"/>
    <p:sldId id="265" r:id="rId46"/>
    <p:sldId id="269" r:id="rId47"/>
    <p:sldId id="337" r:id="rId48"/>
    <p:sldId id="338" r:id="rId49"/>
    <p:sldId id="340" r:id="rId50"/>
    <p:sldId id="341" r:id="rId51"/>
    <p:sldId id="343" r:id="rId52"/>
    <p:sldId id="342" r:id="rId53"/>
    <p:sldId id="344" r:id="rId54"/>
    <p:sldId id="272" r:id="rId55"/>
    <p:sldId id="345" r:id="rId56"/>
    <p:sldId id="273" r:id="rId57"/>
    <p:sldId id="346" r:id="rId58"/>
    <p:sldId id="403" r:id="rId59"/>
    <p:sldId id="404" r:id="rId60"/>
    <p:sldId id="349" r:id="rId61"/>
    <p:sldId id="398" r:id="rId62"/>
    <p:sldId id="351" r:id="rId63"/>
    <p:sldId id="352" r:id="rId64"/>
    <p:sldId id="353" r:id="rId65"/>
    <p:sldId id="358" r:id="rId66"/>
    <p:sldId id="359" r:id="rId67"/>
    <p:sldId id="360" r:id="rId68"/>
    <p:sldId id="361" r:id="rId69"/>
    <p:sldId id="396" r:id="rId70"/>
    <p:sldId id="362" r:id="rId71"/>
    <p:sldId id="275" r:id="rId72"/>
    <p:sldId id="363" r:id="rId73"/>
    <p:sldId id="364" r:id="rId74"/>
    <p:sldId id="366" r:id="rId75"/>
    <p:sldId id="365" r:id="rId76"/>
    <p:sldId id="367" r:id="rId77"/>
    <p:sldId id="368" r:id="rId78"/>
    <p:sldId id="369" r:id="rId79"/>
    <p:sldId id="370" r:id="rId80"/>
    <p:sldId id="371" r:id="rId81"/>
    <p:sldId id="276" r:id="rId82"/>
    <p:sldId id="303" r:id="rId83"/>
    <p:sldId id="372" r:id="rId84"/>
    <p:sldId id="373" r:id="rId85"/>
    <p:sldId id="374" r:id="rId86"/>
    <p:sldId id="375" r:id="rId87"/>
    <p:sldId id="302" r:id="rId88"/>
    <p:sldId id="277" r:id="rId89"/>
    <p:sldId id="278" r:id="rId90"/>
    <p:sldId id="377" r:id="rId91"/>
    <p:sldId id="279" r:id="rId92"/>
    <p:sldId id="280" r:id="rId93"/>
    <p:sldId id="281" r:id="rId94"/>
    <p:sldId id="379" r:id="rId95"/>
    <p:sldId id="282" r:id="rId96"/>
    <p:sldId id="380" r:id="rId97"/>
    <p:sldId id="381" r:id="rId98"/>
    <p:sldId id="397" r:id="rId99"/>
    <p:sldId id="283" r:id="rId100"/>
    <p:sldId id="306" r:id="rId101"/>
    <p:sldId id="385" r:id="rId102"/>
    <p:sldId id="386" r:id="rId103"/>
    <p:sldId id="387" r:id="rId104"/>
    <p:sldId id="388" r:id="rId105"/>
    <p:sldId id="389" r:id="rId106"/>
    <p:sldId id="309" r:id="rId107"/>
    <p:sldId id="310" r:id="rId108"/>
    <p:sldId id="311" r:id="rId109"/>
    <p:sldId id="314" r:id="rId110"/>
    <p:sldId id="312" r:id="rId111"/>
    <p:sldId id="399" r:id="rId112"/>
    <p:sldId id="401" r:id="rId113"/>
    <p:sldId id="390" r:id="rId114"/>
    <p:sldId id="285" r:id="rId115"/>
    <p:sldId id="288" r:id="rId116"/>
    <p:sldId id="289" r:id="rId117"/>
    <p:sldId id="290" r:id="rId118"/>
    <p:sldId id="291" r:id="rId119"/>
    <p:sldId id="301" r:id="rId120"/>
    <p:sldId id="292" r:id="rId121"/>
    <p:sldId id="391" r:id="rId122"/>
    <p:sldId id="293" r:id="rId123"/>
    <p:sldId id="294" r:id="rId124"/>
    <p:sldId id="295" r:id="rId125"/>
    <p:sldId id="392" r:id="rId126"/>
    <p:sldId id="393" r:id="rId127"/>
    <p:sldId id="297" r:id="rId128"/>
    <p:sldId id="298" r:id="rId129"/>
    <p:sldId id="299" r:id="rId130"/>
    <p:sldId id="300" r:id="rId131"/>
    <p:sldId id="394" r:id="rId132"/>
    <p:sldId id="315" r:id="rId133"/>
    <p:sldId id="316" r:id="rId134"/>
    <p:sldId id="317" r:id="rId135"/>
    <p:sldId id="395" r:id="rId136"/>
    <p:sldId id="318" r:id="rId137"/>
    <p:sldId id="319" r:id="rId138"/>
    <p:sldId id="320" r:id="rId139"/>
    <p:sldId id="321" r:id="rId140"/>
    <p:sldId id="323" r:id="rId141"/>
    <p:sldId id="405" r:id="rId1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Tahoma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3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handoutMaster" Target="handoutMasters/handoutMaster1.xml"/><Relationship Id="rId149" Type="http://schemas.microsoft.com/office/2015/10/relationships/revisionInfo" Target="revisionInfo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notesMaster" Target="notesMasters/notesMaster1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F1A54A-3026-41FB-AC0A-E0DE15C5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987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12B73F1-B18A-42C4-BB6E-FC10E082CE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661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C94F153D-BCDB-4F63-9B11-9C12848196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B7423-251A-418C-BF6A-2BB5E9DF82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4424F-25E0-445B-88E2-544486AC7C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6104D-3E81-4C84-9865-B52DFFAB5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BAB07-84E5-4116-8638-5F844302D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5DEE4-82C0-47AA-95D6-86FC0CCBE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EEF98-B1C6-41A1-9263-84503A301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2BD4D-60A5-44B3-80EC-D9E1D125B9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7ED08-C1E3-4D72-B4B3-C9ED0F2AC2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CE3E4-C169-44E6-BCB0-3612FEE54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82D36-6C29-4FF2-9330-9B47BB11B1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/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/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/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CMAA CERTIFICATION REVIEW COURSE</a:t>
            </a:r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D439830-8068-40B5-83FB-4AD3C2721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066800"/>
            <a:ext cx="7772400" cy="1905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6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Food &amp; Beverage Operations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657600"/>
            <a:ext cx="6172200" cy="2057400"/>
          </a:xfrm>
        </p:spPr>
        <p:txBody>
          <a:bodyPr/>
          <a:lstStyle/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Unique Aspects of Private Club Food and Beverage Operations</a:t>
            </a:r>
          </a:p>
        </p:txBody>
      </p:sp>
      <p:pic>
        <p:nvPicPr>
          <p:cNvPr id="3075" name="Picture 3" descr="C:\Users\Larry\AppData\Local\Microsoft\Windows\Temporary Internet Files\Content.IE5\XTPXDXML\MC90041263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181600"/>
            <a:ext cx="2329004" cy="133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9ADE80-BAB6-401C-9FF7-37691BB5CB6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17538"/>
            <a:ext cx="75438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Sources of Information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09800"/>
            <a:ext cx="8610600" cy="4038600"/>
          </a:xfrm>
        </p:spPr>
        <p:txBody>
          <a:bodyPr/>
          <a:lstStyle/>
          <a:p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 &amp; Control for Food &amp; Beverage Operations 7</a:t>
            </a:r>
            <a:r>
              <a:rPr lang="en-US" sz="3600" u="sng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ed.,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Cont. Club Management 3</a:t>
            </a:r>
            <a:r>
              <a:rPr lang="en-US" sz="3600" u="sng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Ch. 10</a:t>
            </a:r>
          </a:p>
          <a:p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 &amp; Beverage Operations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(Customized Certification Edition)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 &amp; Beverage Management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(Customized Certification Edition)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1B028E2-9BE4-4A76-B378-6B3D5474C674}" type="slidenum">
              <a:rPr lang="en-US" sz="1400"/>
              <a:pPr eaLnBrk="1" hangingPunct="1"/>
              <a:t>3</a:t>
            </a:fld>
            <a:endParaRPr lang="en-US" sz="1400" dirty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17538"/>
            <a:ext cx="74961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Unique Aspects of Clubs 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number of outlets</a:t>
            </a:r>
          </a:p>
          <a:p>
            <a:pPr marL="609600" indent="-609600" eaLnBrk="1" hangingPunct="1"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Wide range of products</a:t>
            </a:r>
          </a:p>
          <a:p>
            <a:pPr marL="609600" indent="-609600" eaLnBrk="1" hangingPunct="1"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 to members by name</a:t>
            </a:r>
          </a:p>
          <a:p>
            <a:pPr marL="609600" indent="-609600" eaLnBrk="1" hangingPunct="1"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menus</a:t>
            </a:r>
          </a:p>
          <a:p>
            <a:pPr marL="609600" indent="-609600" eaLnBrk="1" hangingPunct="1"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Long-term employees</a:t>
            </a:r>
          </a:p>
          <a:p>
            <a:pPr marL="609600" indent="-609600" eaLnBrk="1" hangingPunct="1">
              <a:buSzPct val="100000"/>
              <a:buFontTx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larger F &amp; B operations, Executive Chef’s duties are mostly management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153117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A362E2B-7569-4FA2-9F42-A9F91DB2681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17538"/>
            <a:ext cx="7496175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 of F &amp; B Departments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133600"/>
            <a:ext cx="7507288" cy="37338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 new members</a:t>
            </a:r>
          </a:p>
          <a:p>
            <a:pPr eaLnBrk="1" hangingPunct="1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Meet member expectations</a:t>
            </a:r>
          </a:p>
          <a:p>
            <a:pPr eaLnBrk="1" hangingPunct="1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Achieve bottom-line goals</a:t>
            </a:r>
          </a:p>
          <a:p>
            <a:pPr eaLnBrk="1" hangingPunct="1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Banquets are most profitable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33409E-09C2-4479-AEEA-57C928A5FA10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of the F &amp; B Dept.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286000"/>
            <a:ext cx="7050088" cy="38465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 levels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Clubhouse Manager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Clubhouse Manager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Executive Chef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Board and Committees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AA488C-60E6-42F0-9C46-12C5CF6859A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17538"/>
            <a:ext cx="7419975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 &amp;Beverage Finances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81200"/>
            <a:ext cx="7431088" cy="4151313"/>
          </a:xfrm>
        </p:spPr>
        <p:txBody>
          <a:bodyPr/>
          <a:lstStyle/>
          <a:p>
            <a:pPr marL="609600" indent="-609600" eaLnBrk="1" hangingPunct="1">
              <a:lnSpc>
                <a:spcPct val="1200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Payment policies/procedures</a:t>
            </a:r>
          </a:p>
          <a:p>
            <a:pPr marL="1371600" lvl="2" indent="-457200" eaLnBrk="1" hangingPunct="1">
              <a:lnSpc>
                <a:spcPct val="120000"/>
              </a:lnSpc>
              <a:buSzPct val="95000"/>
              <a:buFont typeface="Wingdings" pitchFamily="2" charset="2"/>
              <a:buAutoNum type="arabicParenR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 use of the facilities</a:t>
            </a:r>
          </a:p>
          <a:p>
            <a:pPr marL="1371600" lvl="2" indent="-457200" eaLnBrk="1" hangingPunct="1">
              <a:lnSpc>
                <a:spcPct val="120000"/>
              </a:lnSpc>
              <a:buSzPct val="95000"/>
              <a:buFont typeface="Wingdings" pitchFamily="2" charset="2"/>
              <a:buAutoNum type="arabicParenR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Expedite payment</a:t>
            </a:r>
          </a:p>
          <a:p>
            <a:pPr marL="1371600" lvl="2" indent="-457200" eaLnBrk="1" hangingPunct="1">
              <a:lnSpc>
                <a:spcPct val="120000"/>
              </a:lnSpc>
              <a:buSzPct val="95000"/>
              <a:buFont typeface="Wingdings" pitchFamily="2" charset="2"/>
              <a:buAutoNum type="arabicParenR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Maintain control</a:t>
            </a:r>
          </a:p>
          <a:p>
            <a:pPr marL="609600" indent="-609600" eaLnBrk="1" hangingPunct="1">
              <a:lnSpc>
                <a:spcPct val="1200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Analyzing results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248950-1FF0-4957-B27F-733BB1085D3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17538"/>
            <a:ext cx="7993062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 &amp; Beverage Employees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017713"/>
            <a:ext cx="7278688" cy="41148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Recruiting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Staffing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&amp; Development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Compensation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BD6286-86E8-4F6F-84A4-F9E199D9FBC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617538"/>
            <a:ext cx="71913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Trends in Club Dining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057400"/>
            <a:ext cx="8040688" cy="40751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Casualization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Theme nights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Affinity dinners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Healthier choices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Shorter operating hours in formal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Declining number of Men’s grills</a:t>
            </a:r>
          </a:p>
          <a:p>
            <a:pPr eaLnBrk="1" hangingPunct="1">
              <a:buFont typeface="Wingdings" pitchFamily="2" charset="2"/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5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Planning &amp; Design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Equipment, Sanitation &amp; Service Style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5BB0F9B-DFDE-47AC-9D81-F1BBDC090D65}" type="slidenum">
              <a:rPr lang="en-US" sz="1400"/>
              <a:pPr eaLnBrk="1" hangingPunct="1"/>
              <a:t>10</a:t>
            </a:fld>
            <a:endParaRPr lang="en-US" sz="1400" dirty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77247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 development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133600"/>
            <a:ext cx="3810000" cy="4114800"/>
          </a:xfrm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/>
              <a:t>Type of foodservice facility</a:t>
            </a:r>
          </a:p>
          <a:p>
            <a:pPr marL="457200" lvl="1" indent="0" eaLnBrk="1" hangingPunct="1">
              <a:lnSpc>
                <a:spcPct val="90000"/>
              </a:lnSpc>
              <a:buClr>
                <a:schemeClr val="tx2"/>
              </a:buClr>
              <a:buSzPct val="100000"/>
              <a:buNone/>
            </a:pPr>
            <a:r>
              <a:rPr lang="en-US" dirty="0"/>
              <a:t>	Café, quick, fine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/>
              <a:t>Menu description</a:t>
            </a:r>
          </a:p>
          <a:p>
            <a:pPr marL="457200" lvl="1" indent="0" eaLnBrk="1" hangingPunct="1">
              <a:lnSpc>
                <a:spcPct val="90000"/>
              </a:lnSpc>
              <a:buClr>
                <a:schemeClr val="tx2"/>
              </a:buClr>
              <a:buSzPct val="100000"/>
              <a:buNone/>
            </a:pPr>
            <a:r>
              <a:rPr lang="en-US" dirty="0"/>
              <a:t>	Analysis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/>
              <a:t>Location</a:t>
            </a:r>
          </a:p>
          <a:p>
            <a:pPr marL="457200" lvl="1" indent="0" eaLnBrk="1" hangingPunct="1">
              <a:lnSpc>
                <a:spcPct val="90000"/>
              </a:lnSpc>
              <a:buClr>
                <a:schemeClr val="tx2"/>
              </a:buClr>
              <a:buSzPct val="100000"/>
              <a:buNone/>
            </a:pPr>
            <a:r>
              <a:rPr lang="en-US" dirty="0"/>
              <a:t>	Urban, rural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/>
              <a:t>Service style(s)</a:t>
            </a:r>
          </a:p>
          <a:p>
            <a:pPr marL="457200" lvl="1" indent="0" eaLnBrk="1" hangingPunct="1">
              <a:lnSpc>
                <a:spcPct val="90000"/>
              </a:lnSpc>
              <a:buClr>
                <a:schemeClr val="tx2"/>
              </a:buClr>
              <a:buSzPct val="100000"/>
              <a:buNone/>
            </a:pPr>
            <a:r>
              <a:rPr lang="en-US" dirty="0"/>
              <a:t>	Table, counter, etc.</a:t>
            </a:r>
          </a:p>
          <a:p>
            <a:pPr marL="533400" indent="-533400" eaLnBrk="1" hangingPunct="1">
              <a:lnSpc>
                <a:spcPct val="90000"/>
              </a:lnSpc>
            </a:pPr>
            <a:endParaRPr lang="en-US" dirty="0"/>
          </a:p>
        </p:txBody>
      </p:sp>
      <p:sp>
        <p:nvSpPr>
          <p:cNvPr id="2560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2133600"/>
            <a:ext cx="3810000" cy="4114800"/>
          </a:xfrm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514350" indent="-514350" eaLnBrk="1" hangingPunct="1">
              <a:buClr>
                <a:schemeClr val="tx2"/>
              </a:buClr>
              <a:buSzPct val="100000"/>
              <a:buFont typeface="+mj-lt"/>
              <a:buAutoNum type="arabicPeriod" startAt="5"/>
            </a:pPr>
            <a:r>
              <a:rPr lang="en-US" dirty="0"/>
              <a:t>Environment</a:t>
            </a:r>
          </a:p>
          <a:p>
            <a:pPr marL="457200" lvl="1" indent="0" eaLnBrk="1" hangingPunct="1">
              <a:buClr>
                <a:schemeClr val="tx2"/>
              </a:buClr>
              <a:buSzPct val="100000"/>
              <a:buNone/>
            </a:pPr>
            <a:r>
              <a:rPr lang="en-US" dirty="0"/>
              <a:t>	Formal, theme</a:t>
            </a:r>
          </a:p>
          <a:p>
            <a:pPr marL="514350" indent="-514350" eaLnBrk="1" hangingPunct="1">
              <a:buClr>
                <a:schemeClr val="tx2"/>
              </a:buClr>
              <a:buSzPct val="100000"/>
              <a:buFont typeface="+mj-lt"/>
              <a:buAutoNum type="arabicPeriod" startAt="5"/>
            </a:pPr>
            <a:r>
              <a:rPr lang="en-US" dirty="0"/>
              <a:t>Objectives</a:t>
            </a:r>
          </a:p>
          <a:p>
            <a:pPr marL="457200" lvl="1" indent="0" eaLnBrk="1" hangingPunct="1">
              <a:buClr>
                <a:schemeClr val="tx2"/>
              </a:buClr>
              <a:buSzPct val="100000"/>
              <a:buNone/>
            </a:pPr>
            <a:r>
              <a:rPr lang="en-US" dirty="0"/>
              <a:t>	Turns, avg. check</a:t>
            </a:r>
          </a:p>
          <a:p>
            <a:pPr marL="514350" indent="-514350" eaLnBrk="1" hangingPunct="1">
              <a:buClr>
                <a:schemeClr val="tx2"/>
              </a:buClr>
              <a:buSzPct val="100000"/>
              <a:buFont typeface="+mj-lt"/>
              <a:buAutoNum type="arabicPeriod" startAt="5"/>
            </a:pPr>
            <a:r>
              <a:rPr lang="en-US" dirty="0"/>
              <a:t>Characteristics</a:t>
            </a:r>
          </a:p>
          <a:p>
            <a:pPr marL="457200" lvl="1" indent="0" eaLnBrk="1" hangingPunct="1">
              <a:buClr>
                <a:schemeClr val="tx2"/>
              </a:buClr>
              <a:buSzPct val="100000"/>
              <a:buNone/>
            </a:pPr>
            <a:r>
              <a:rPr lang="en-US" dirty="0"/>
              <a:t>	Days, hours, seats</a:t>
            </a:r>
          </a:p>
          <a:p>
            <a:pPr marL="514350" indent="-514350" eaLnBrk="1" hangingPunct="1">
              <a:buClr>
                <a:schemeClr val="tx2"/>
              </a:buClr>
              <a:buSzPct val="100000"/>
              <a:buFont typeface="+mj-lt"/>
              <a:buAutoNum type="arabicPeriod" startAt="5"/>
            </a:pPr>
            <a:r>
              <a:rPr lang="en-US" dirty="0"/>
              <a:t>Special</a:t>
            </a:r>
          </a:p>
          <a:p>
            <a:pPr marL="457200" lvl="1" indent="0" eaLnBrk="1" hangingPunct="1">
              <a:buClr>
                <a:schemeClr val="tx2"/>
              </a:buClr>
              <a:buSzPct val="100000"/>
              <a:buNone/>
            </a:pPr>
            <a:r>
              <a:rPr lang="en-US" dirty="0"/>
              <a:t>	Banquets, salad bar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3166930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1942E96-A19E-46C1-8AE9-2AB4E3CCA1DF}" type="slidenum">
              <a:rPr lang="en-US" sz="1400"/>
              <a:pPr eaLnBrk="1" hangingPunct="1"/>
              <a:t>11</a:t>
            </a:fld>
            <a:endParaRPr lang="en-US" sz="1400" dirty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Governmental considerations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305800" cy="4114800"/>
          </a:xfrm>
        </p:spPr>
        <p:txBody>
          <a:bodyPr/>
          <a:lstStyle/>
          <a:p>
            <a:pPr marL="533400" indent="-53340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Zoning</a:t>
            </a:r>
          </a:p>
          <a:p>
            <a:pPr marL="533400" indent="-53340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health regulations 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(Department of environmental resources)</a:t>
            </a:r>
          </a:p>
          <a:p>
            <a:pPr marL="457200" lvl="1" indent="0" eaLnBrk="1" hangingPunct="1">
              <a:buClr>
                <a:schemeClr val="tx2"/>
              </a:buClr>
              <a:buSzPct val="100000"/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role of public health officials is to  	protect the safety of the food supply by 	enforcing regulations</a:t>
            </a:r>
          </a:p>
          <a:p>
            <a:pPr marL="533400" indent="-53340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 regulations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(1990 civil rights protection)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858207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B911BFC-2F8B-445D-9465-102D310C06EF}" type="slidenum">
              <a:rPr lang="en-US" sz="1400"/>
              <a:pPr eaLnBrk="1" hangingPunct="1"/>
              <a:t>12</a:t>
            </a:fld>
            <a:endParaRPr lang="en-US" sz="140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267575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 team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205282"/>
            <a:ext cx="3810000" cy="2976318"/>
          </a:xfrm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533400" indent="-53340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Owner or rep</a:t>
            </a:r>
          </a:p>
          <a:p>
            <a:pPr marL="533400" indent="-53340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Architect</a:t>
            </a:r>
          </a:p>
          <a:p>
            <a:pPr marL="533400" indent="-53340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Facilities consultant</a:t>
            </a:r>
          </a:p>
          <a:p>
            <a:pPr marL="533400" indent="-53340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Interior designer</a:t>
            </a:r>
          </a:p>
        </p:txBody>
      </p:sp>
      <p:sp>
        <p:nvSpPr>
          <p:cNvPr id="2867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74210" y="2209800"/>
            <a:ext cx="4012590" cy="2971800"/>
          </a:xfrm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533400" indent="-53340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 startAt="5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Graphics designer</a:t>
            </a:r>
          </a:p>
          <a:p>
            <a:pPr marL="533400" indent="-53340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 startAt="5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Lighting consultant</a:t>
            </a:r>
          </a:p>
          <a:p>
            <a:pPr marL="533400" indent="-53340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 startAt="5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Acoustical engineer</a:t>
            </a:r>
          </a:p>
          <a:p>
            <a:pPr marL="533400" indent="-53340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 startAt="5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Landscape engineer</a:t>
            </a:r>
          </a:p>
        </p:txBody>
      </p:sp>
      <p:sp>
        <p:nvSpPr>
          <p:cNvPr id="28678" name="Rectangle 5"/>
          <p:cNvSpPr>
            <a:spLocks noChangeArrowheads="1"/>
          </p:cNvSpPr>
          <p:nvPr/>
        </p:nvSpPr>
        <p:spPr bwMode="auto">
          <a:xfrm>
            <a:off x="609600" y="5593556"/>
            <a:ext cx="8334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Responsible for implementing members’ ideas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3615715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BD39A1B-9928-4AAD-A881-CCFD88304DAA}" type="slidenum">
              <a:rPr lang="en-US" sz="1400"/>
              <a:pPr eaLnBrk="1" hangingPunct="1"/>
              <a:t>13</a:t>
            </a:fld>
            <a:endParaRPr lang="en-US" sz="140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533400"/>
            <a:ext cx="72675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Kitchen configurations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7772400" cy="4114800"/>
          </a:xfrm>
        </p:spPr>
        <p:txBody>
          <a:bodyPr/>
          <a:lstStyle/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Straight line: Low volume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L-shaped: When space is limited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U-shaped: Tasks are isolated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Parallel, back-to-back: One vent hood, one set of utility lines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Parallel, face-to-face: Large facilities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4093294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A36EF5F-D7D7-4C40-A248-A82190F783C0}" type="slidenum">
              <a:rPr lang="en-US" sz="1400"/>
              <a:pPr eaLnBrk="1" hangingPunct="1"/>
              <a:t>14</a:t>
            </a:fld>
            <a:endParaRPr lang="en-US" sz="14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533400"/>
            <a:ext cx="74199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Views on Blueprints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8193088" cy="4114800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view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Horizontal cut showing equipment placement 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(looking down from above)</a:t>
            </a:r>
          </a:p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Elevation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Shows a vertical view of a row of equipment indicating heights and distance between equipment 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(standing in front)</a:t>
            </a:r>
          </a:p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vertical cut showing a side view of equipment and shelving 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(standing at side)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945574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9410BA4-BD3A-49B9-AA85-41C221BA06DA}" type="slidenum">
              <a:rPr lang="en-US" sz="1400"/>
              <a:pPr eaLnBrk="1" hangingPunct="1"/>
              <a:t>15</a:t>
            </a:fld>
            <a:endParaRPr lang="en-US" sz="1400"/>
          </a:p>
        </p:txBody>
      </p:sp>
      <p:pic>
        <p:nvPicPr>
          <p:cNvPr id="33795" name="Picture 2" descr="24spe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81200"/>
            <a:ext cx="5934075" cy="430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3" descr="24ran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203993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457200"/>
            <a:ext cx="74199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View, Elevation, Section 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122353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11BB63C-9512-4CBA-8D71-D823FC81CB0D}" type="slidenum">
              <a:rPr lang="en-US" sz="1400"/>
              <a:pPr eaLnBrk="1" hangingPunct="1"/>
              <a:t>16</a:t>
            </a:fld>
            <a:endParaRPr lang="en-US" sz="14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7343775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F&amp;B Safety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017713"/>
            <a:ext cx="8040688" cy="41148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Quarry tile is usually the best floor covering for food production areas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frequent accidents in a food service establishment are slips and falls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lighting engineers and OSHA inspectors recommend up to 50-70 foot candles of light for kitchen work areas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4153543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B45E666-0AFA-42C1-9D66-C8829A7494F7}" type="slidenum">
              <a:rPr lang="en-US" sz="1400"/>
              <a:pPr eaLnBrk="1" hangingPunct="1"/>
              <a:t>17</a:t>
            </a:fld>
            <a:endParaRPr lang="en-US" sz="14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533400"/>
            <a:ext cx="7496175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 Equipment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7772400" cy="4114800"/>
          </a:xfrm>
        </p:spPr>
        <p:txBody>
          <a:bodyPr/>
          <a:lstStyle/>
          <a:p>
            <a:pPr marL="609600" indent="-609600" eaLnBrk="1" hangingPunct="1">
              <a:lnSpc>
                <a:spcPct val="12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Mixers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Combine different types of solids and/or liquids</a:t>
            </a:r>
          </a:p>
          <a:p>
            <a:pPr marL="609600" indent="-609600" eaLnBrk="1" hangingPunct="1">
              <a:lnSpc>
                <a:spcPct val="12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Vertical cutter/mixers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Cut and mix at same time</a:t>
            </a:r>
          </a:p>
          <a:p>
            <a:pPr marL="609600" indent="-609600" eaLnBrk="1" hangingPunct="1">
              <a:lnSpc>
                <a:spcPct val="12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Slicers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1189681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B450A11-D3ED-43FA-86A4-FC1041879634}" type="slidenum">
              <a:rPr lang="en-US" sz="1400"/>
              <a:pPr eaLnBrk="1" hangingPunct="1"/>
              <a:t>18</a:t>
            </a:fld>
            <a:endParaRPr lang="en-US" sz="14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533400"/>
            <a:ext cx="7496175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Cooking equipment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8153400" cy="4114800"/>
          </a:xfrm>
        </p:spPr>
        <p:txBody>
          <a:bodyPr/>
          <a:lstStyle/>
          <a:p>
            <a:pPr marL="514350" indent="-5143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Ranges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Flat surface for cooking food with oven under</a:t>
            </a:r>
          </a:p>
          <a:p>
            <a:pPr lvl="1" eaLnBrk="1" hangingPunct="1">
              <a:buClr>
                <a:schemeClr val="tx2"/>
              </a:buClr>
              <a:buSzPct val="65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Solid or hot top for pots and pans</a:t>
            </a:r>
          </a:p>
          <a:p>
            <a:pPr lvl="1" eaLnBrk="1" hangingPunct="1">
              <a:buClr>
                <a:schemeClr val="tx2"/>
              </a:buClr>
              <a:buSzPct val="65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Fry or griddle top for food directly on surface</a:t>
            </a:r>
          </a:p>
          <a:p>
            <a:pPr lvl="1" eaLnBrk="1" hangingPunct="1">
              <a:buClr>
                <a:schemeClr val="tx2"/>
              </a:buClr>
              <a:buSzPct val="65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Open top has grates to hold pots and pans over burners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2743523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07B29B2-1C10-4889-AF69-9F1DFF51241B}" type="slidenum">
              <a:rPr lang="en-US" sz="1400"/>
              <a:pPr eaLnBrk="1" hangingPunct="1"/>
              <a:t>19</a:t>
            </a:fld>
            <a:endParaRPr lang="en-US" sz="1400"/>
          </a:p>
        </p:txBody>
      </p:sp>
      <p:pic>
        <p:nvPicPr>
          <p:cNvPr id="11267" name="Picture 2" descr="British Columbia Restaurant Equipm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7010400" cy="4132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3"/>
          <p:cNvSpPr>
            <a:spLocks noGrp="1" noChangeArrowheads="1"/>
          </p:cNvSpPr>
          <p:nvPr>
            <p:ph type="title"/>
          </p:nvPr>
        </p:nvSpPr>
        <p:spPr>
          <a:xfrm>
            <a:off x="1350963" y="533400"/>
            <a:ext cx="7564437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Solid, Griddle, Open Tops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3180218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C02FFD5-2737-47E3-B6AA-C06DF56F7ACA}" type="slidenum">
              <a:rPr lang="en-US" sz="1400"/>
              <a:pPr eaLnBrk="1" hangingPunct="1"/>
              <a:t>20</a:t>
            </a:fld>
            <a:endParaRPr lang="en-US" sz="14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533400"/>
            <a:ext cx="75723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Cooking equipment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8153400" cy="4114800"/>
          </a:xfrm>
        </p:spPr>
        <p:txBody>
          <a:bodyPr/>
          <a:lstStyle/>
          <a:p>
            <a:pPr marL="533400" indent="-533400" eaLnBrk="1" hangingPunct="1">
              <a:buClr>
                <a:schemeClr val="tx2"/>
              </a:buClr>
              <a:buSzPct val="100000"/>
              <a:buFont typeface="Wingdings" pitchFamily="2" charset="2"/>
              <a:buAutoNum type="arabicPeriod" startAt="2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Ovens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Heated cavities where food is cooked</a:t>
            </a:r>
          </a:p>
          <a:p>
            <a:pPr marL="914400" lvl="1" indent="-457200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Conventional</a:t>
            </a:r>
          </a:p>
          <a:p>
            <a:pPr marL="914400" lvl="1" indent="-457200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Deck: Stacked conventional ovens</a:t>
            </a:r>
          </a:p>
          <a:p>
            <a:pPr marL="914400" lvl="1" indent="-457200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Range: Conventional oven beneath a range</a:t>
            </a:r>
          </a:p>
          <a:p>
            <a:pPr marL="914400" lvl="1" indent="-457200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Mechanical: Moving parts</a:t>
            </a:r>
          </a:p>
          <a:p>
            <a:pPr marL="1295400" lvl="2" indent="-381000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Revolving: Move trays vertically</a:t>
            </a:r>
          </a:p>
          <a:p>
            <a:pPr marL="1295400" lvl="2" indent="-381000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Traveling tray: Belt or rack through long oven</a:t>
            </a:r>
          </a:p>
          <a:p>
            <a:pPr marL="1295400" lvl="2" indent="-381000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Rotary: Circular shelves around an axis</a:t>
            </a:r>
          </a:p>
          <a:p>
            <a:pPr marL="914400" lvl="1" indent="-457200" eaLnBrk="1" hangingPunct="1"/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3591789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1BA7002-7859-4089-A401-85010A3BB24E}" type="slidenum">
              <a:rPr lang="en-US" sz="1400"/>
              <a:pPr eaLnBrk="1" hangingPunct="1"/>
              <a:t>21</a:t>
            </a:fld>
            <a:endParaRPr lang="en-US" sz="140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533400"/>
            <a:ext cx="7716837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Cooking equipment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7772400" cy="4114800"/>
          </a:xfrm>
        </p:spPr>
        <p:txBody>
          <a:bodyPr/>
          <a:lstStyle/>
          <a:p>
            <a:pPr marL="514350" indent="-514350" eaLnBrk="1" hangingPunct="1">
              <a:buClr>
                <a:schemeClr val="tx2"/>
              </a:buClr>
              <a:buSzPct val="100000"/>
              <a:buFont typeface="+mj-lt"/>
              <a:buAutoNum type="arabicPeriod" startAt="2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Ovens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Convection: Heated air circulated by fan</a:t>
            </a:r>
          </a:p>
          <a:p>
            <a:pPr lvl="1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Rack or roll-in: Racks of food rolled inside</a:t>
            </a:r>
          </a:p>
          <a:p>
            <a:pPr lvl="1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Reconstituting: For thawing/cooking frozen foods</a:t>
            </a:r>
          </a:p>
          <a:p>
            <a:pPr lvl="1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Convection oven/steamer: Pressureless convection (hot air) steamer (wet steam)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477174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ED47071-9044-409B-AF39-46D65148EC17}" type="slidenum">
              <a:rPr lang="en-US" sz="1400"/>
              <a:pPr eaLnBrk="1" hangingPunct="1"/>
              <a:t>22</a:t>
            </a:fld>
            <a:endParaRPr lang="en-US" sz="14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73437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Cooking equipment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772400" cy="4114800"/>
          </a:xfrm>
        </p:spPr>
        <p:txBody>
          <a:bodyPr/>
          <a:lstStyle/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 startAt="3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Microwave ovens:</a:t>
            </a:r>
          </a:p>
          <a:p>
            <a:pPr lvl="2" eaLnBrk="1" hangingPunct="1">
              <a:buClr>
                <a:schemeClr val="tx2"/>
              </a:buClr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Uses:</a:t>
            </a:r>
          </a:p>
          <a:p>
            <a:pPr lvl="3" eaLnBrk="1" hangingPunct="1">
              <a:buClr>
                <a:schemeClr val="tx2"/>
              </a:buClr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Reheating</a:t>
            </a:r>
          </a:p>
          <a:p>
            <a:pPr lvl="3" eaLnBrk="1" hangingPunct="1">
              <a:buClr>
                <a:schemeClr val="tx2"/>
              </a:buClr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Thawing</a:t>
            </a:r>
          </a:p>
          <a:p>
            <a:pPr lvl="3" eaLnBrk="1" hangingPunct="1">
              <a:buClr>
                <a:schemeClr val="tx2"/>
              </a:buClr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Reconstituting </a:t>
            </a:r>
          </a:p>
          <a:p>
            <a:pPr lvl="2" eaLnBrk="1" hangingPunct="1">
              <a:buClr>
                <a:schemeClr val="tx2"/>
              </a:buClr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typically used for browning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3709520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19CD8BB-F53A-415F-B3A8-275225A2D1B3}" type="slidenum">
              <a:rPr lang="en-US" sz="1400"/>
              <a:pPr eaLnBrk="1" hangingPunct="1"/>
              <a:t>23</a:t>
            </a:fld>
            <a:endParaRPr lang="en-US" sz="14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533400"/>
            <a:ext cx="74961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Cooking equipment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8077200" cy="4114800"/>
          </a:xfrm>
        </p:spPr>
        <p:txBody>
          <a:bodyPr/>
          <a:lstStyle/>
          <a:p>
            <a:pPr marL="533400" indent="-533400" eaLnBrk="1" hangingPunct="1">
              <a:buClr>
                <a:schemeClr val="tx2"/>
              </a:buClr>
              <a:buSzPct val="100000"/>
              <a:buFont typeface="+mj-lt"/>
              <a:buAutoNum type="arabicPeriod" startAt="4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Broilers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Cook with radiant heat</a:t>
            </a:r>
          </a:p>
          <a:p>
            <a:pPr lvl="1" eaLnBrk="1" hangingPunct="1"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Overhead: (Salamander), melting cheese</a:t>
            </a:r>
          </a:p>
          <a:p>
            <a:pPr lvl="1" eaLnBrk="1" hangingPunct="1"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Rotisserie: Food on a spit</a:t>
            </a:r>
          </a:p>
          <a:p>
            <a:pPr lvl="1" eaLnBrk="1" hangingPunct="1"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Charbroiler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Meat juices fall on ceramic chunks, the resultant smoke &amp; flame give appearance and taste</a:t>
            </a:r>
          </a:p>
          <a:p>
            <a:pPr marL="533400" indent="-533400" eaLnBrk="1" hangingPunct="1">
              <a:buClr>
                <a:schemeClr val="tx2"/>
              </a:buClr>
              <a:buSzPct val="100000"/>
              <a:buFont typeface="+mj-lt"/>
              <a:buAutoNum type="arabicPeriod" startAt="4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Tilting braising pans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Oversized skillets</a:t>
            </a:r>
          </a:p>
          <a:p>
            <a:pPr lvl="1" eaLnBrk="1" hangingPunct="1"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Typically most versatile food preparation equipment</a:t>
            </a:r>
          </a:p>
          <a:p>
            <a:pPr marL="533400" indent="-533400" eaLnBrk="1" hangingPunct="1">
              <a:buClr>
                <a:schemeClr val="tx2"/>
              </a:buClr>
              <a:buSzPct val="100000"/>
              <a:buFont typeface="+mj-lt"/>
              <a:buAutoNum type="arabicPeriod" startAt="4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Griddles: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short order frying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2354707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67961D6-3C04-4232-858E-94133C17F477}" type="slidenum">
              <a:rPr lang="en-US" sz="1400"/>
              <a:pPr eaLnBrk="1" hangingPunct="1"/>
              <a:t>24</a:t>
            </a:fld>
            <a:endParaRPr lang="en-US" sz="14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533400"/>
            <a:ext cx="7564437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Cooking equipment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8382000" cy="4114800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+mj-lt"/>
              <a:buAutoNum type="arabicPeriod" startAt="7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Deep-fat fryers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Foods cooked by immersing in heated fat</a:t>
            </a:r>
          </a:p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+mj-lt"/>
              <a:buAutoNum type="arabicPeriod" startAt="7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Steam cookers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cook food with steam with minimal moisture and nutritional loss</a:t>
            </a:r>
          </a:p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+mj-lt"/>
              <a:buAutoNum type="arabicPeriod" startAt="7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Steam-jacketed kettle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contact with food</a:t>
            </a:r>
          </a:p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+mj-lt"/>
              <a:buAutoNum type="arabicPeriod" startAt="7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Compartmen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t: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steam contact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3680172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73CC3AC-26C4-4F88-89AC-6E103BA86C1E}" type="slidenum">
              <a:rPr lang="en-US" sz="1400"/>
              <a:pPr eaLnBrk="1" hangingPunct="1"/>
              <a:t>25</a:t>
            </a:fld>
            <a:endParaRPr lang="en-US" sz="14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457200"/>
            <a:ext cx="71913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Specialized Categories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315200" cy="4114800"/>
          </a:xfrm>
        </p:spPr>
        <p:txBody>
          <a:bodyPr/>
          <a:lstStyle/>
          <a:p>
            <a:pPr marL="533400" indent="-53340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Holding tables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(steam tables) heated by hot water or dry heat</a:t>
            </a:r>
          </a:p>
          <a:p>
            <a:pPr lvl="2" eaLnBrk="1" hangingPunct="1"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food temperature danger zone is 41</a:t>
            </a:r>
            <a:r>
              <a:rPr lang="en-US" sz="20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-135</a:t>
            </a:r>
            <a:r>
              <a:rPr lang="en-US" sz="20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marL="533400" indent="-53340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Coffee urns and makers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2" eaLnBrk="1" hangingPunct="1"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Urns: 2-125 gals with faucets</a:t>
            </a:r>
          </a:p>
          <a:p>
            <a:pPr lvl="2" eaLnBrk="1" hangingPunct="1"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Makers: Auto or semi-automatic into a pot</a:t>
            </a:r>
          </a:p>
          <a:p>
            <a:pPr marL="533400" indent="-53340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 makers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2" eaLnBrk="1" hangingPunct="1"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Cubers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hangingPunct="1"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Flakers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10119168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549C59-32C3-4534-8C24-5C69AAF343E4}" type="slidenum">
              <a:rPr lang="en-US" sz="1400"/>
              <a:pPr eaLnBrk="1" hangingPunct="1"/>
              <a:t>26</a:t>
            </a:fld>
            <a:endParaRPr lang="en-US" sz="14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533400"/>
            <a:ext cx="7993062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Specialized categories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(continued)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305800" cy="4114800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+mj-lt"/>
              <a:buAutoNum type="arabicPeriod" startAt="4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Refrigerators/Freezers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of stored food</a:t>
            </a:r>
          </a:p>
          <a:p>
            <a:pPr lvl="2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Cabinet: Small under counter, handy</a:t>
            </a:r>
          </a:p>
          <a:p>
            <a:pPr lvl="2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Pass-through/reach-in: Glass door storage</a:t>
            </a:r>
          </a:p>
          <a:p>
            <a:pPr lvl="2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Walk-in: Storage away from kitchen prep</a:t>
            </a:r>
          </a:p>
          <a:p>
            <a:pPr lvl="2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Freezer: food stored a minimum of 6” off the floor</a:t>
            </a:r>
          </a:p>
          <a:p>
            <a:pPr lvl="1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q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Draft beer typically dispensed using compressed air</a:t>
            </a:r>
          </a:p>
          <a:p>
            <a:pPr lvl="1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q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Leading cause of food contamination is inadequate refrigeration </a:t>
            </a:r>
            <a:r>
              <a:rPr lang="en-US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(41</a:t>
            </a:r>
            <a:r>
              <a:rPr lang="en-US" sz="2000" b="1" i="1" baseline="30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 – 135</a:t>
            </a:r>
            <a:r>
              <a:rPr lang="en-US" sz="2000" b="1" i="1" baseline="30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 Danger Zone)</a:t>
            </a:r>
          </a:p>
          <a:p>
            <a:pPr lvl="1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q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Stainless steel is the best food prep surface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3903117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BE5AD87-DD67-4AB5-9B13-81D6D4D7107A}" type="slidenum">
              <a:rPr lang="en-US" sz="1400"/>
              <a:pPr eaLnBrk="1" hangingPunct="1"/>
              <a:t>27</a:t>
            </a:fld>
            <a:endParaRPr lang="en-US" sz="1400" dirty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533400"/>
            <a:ext cx="74961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Dishwashers and disposals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8305800" cy="4114800"/>
          </a:xfrm>
        </p:spPr>
        <p:txBody>
          <a:bodyPr/>
          <a:lstStyle/>
          <a:p>
            <a:pPr marL="514350" indent="-51435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Dishwashers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2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Door type: (single tank) Stationary rack</a:t>
            </a:r>
          </a:p>
          <a:p>
            <a:pPr lvl="2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Conveyor: Rack on belt, moves end-to-end</a:t>
            </a:r>
          </a:p>
          <a:p>
            <a:pPr lvl="2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Flight-type: Conveyor is the rack (pegs)</a:t>
            </a:r>
          </a:p>
          <a:p>
            <a:pPr lvl="2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Energy-saving: Chemical </a:t>
            </a:r>
            <a:r>
              <a:rPr lang="en-US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(120</a:t>
            </a:r>
            <a:r>
              <a:rPr lang="en-US" sz="2000" b="1" i="1" baseline="30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0-</a:t>
            </a:r>
            <a:r>
              <a:rPr lang="en-US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140</a:t>
            </a:r>
            <a:r>
              <a:rPr lang="en-US" sz="2000" b="1" i="1" baseline="30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F)</a:t>
            </a:r>
          </a:p>
          <a:p>
            <a:pPr lvl="1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q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Mechanical dishwashers sanitize dishes w/ hot water (min 180</a:t>
            </a:r>
            <a:r>
              <a:rPr lang="en-US" sz="20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F)</a:t>
            </a:r>
          </a:p>
          <a:p>
            <a:pPr lvl="1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Char char="q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Booster heater is required to raise rinse cycle temp above 140</a:t>
            </a:r>
            <a:r>
              <a:rPr lang="en-US" sz="20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marL="514350" indent="-51435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Garbage disposals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Grind food waste, mix with water, dispose into sewer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1753713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4237B8F-AE9A-458D-B9D3-CFDCDFD2227E}" type="slidenum">
              <a:rPr lang="en-US" sz="1400"/>
              <a:pPr eaLnBrk="1" hangingPunct="1"/>
              <a:t>28</a:t>
            </a:fld>
            <a:endParaRPr lang="en-US" sz="1400" dirty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339240" y="533400"/>
            <a:ext cx="7793037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Maintaining equipment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8077200" cy="41148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Clr>
                <a:schemeClr val="tx2"/>
              </a:buClr>
              <a:buSzPct val="7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Engineering department contributes to  efficiency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SzPct val="7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Maintain near peak capacity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SzPct val="7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F&amp;B employees involved in maintenance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SzPct val="7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NSFI develops standards relating to  foodservice equipment manufacturers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84544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DA4DD36-D186-40FA-A733-B10A5EB9EE4A}" type="slidenum">
              <a:rPr lang="en-US" sz="1400"/>
              <a:pPr eaLnBrk="1" hangingPunct="1"/>
              <a:t>29</a:t>
            </a:fld>
            <a:endParaRPr lang="en-US" sz="140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963" y="533400"/>
            <a:ext cx="7793037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Contract Maintenance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1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contractor have trained staff?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1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employees continually trained?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1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Experience with food operations?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1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long in business?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1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Stock adequate parts?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1000"/>
              <a:buFont typeface="Wingdings" pitchFamily="2" charset="2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Adequate service manuals?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3404905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ED4C232-6700-4FD4-BDCC-81D0CFDCA3B9}" type="slidenum">
              <a:rPr lang="en-US" sz="1400"/>
              <a:pPr eaLnBrk="1" hangingPunct="1"/>
              <a:t>30</a:t>
            </a:fld>
            <a:endParaRPr lang="en-US" sz="14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963" y="457200"/>
            <a:ext cx="7793037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Styles of Table Service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458200" cy="4151313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Plate service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(American),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common in US</a:t>
            </a:r>
          </a:p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 service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(French),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items prepared on a cart beside table</a:t>
            </a:r>
          </a:p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Platter service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(Russian),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servers carry platters of food to table - portion food onto members’ plates</a:t>
            </a:r>
          </a:p>
          <a:p>
            <a:pPr marL="533400" indent="-5334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Family-style service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(English),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servers deliver food to table on platters - members serve selves &amp; pass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1645125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29116A7-EF14-45B2-A7F7-37E9837803E9}" type="slidenum">
              <a:rPr lang="en-US" sz="1400"/>
              <a:pPr eaLnBrk="1" hangingPunct="1"/>
              <a:t>31</a:t>
            </a:fld>
            <a:endParaRPr lang="en-US" sz="14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378" y="533400"/>
            <a:ext cx="7793037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 Techniques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7772400" cy="41148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Pre-shift meetings (lineup)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Suggestive selling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Increases sales of most profitable items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Increases check average of a meal period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 members’ dining experience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 guarantees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Resolving member complaints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 approach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809131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20B1D49C-822F-44C8-9AA1-EF03BE7F98CB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1339240" y="533400"/>
            <a:ext cx="7793037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</a:t>
            </a:r>
          </a:p>
        </p:txBody>
      </p:sp>
      <p:sp>
        <p:nvSpPr>
          <p:cNvPr id="410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7772400" cy="41148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Clr>
                <a:schemeClr val="tx2"/>
              </a:buClr>
              <a:buSzPct val="7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science of food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SzPct val="7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Allows body to function efficiently, 	resisting infection and disease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SzPct val="7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 affect personality 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SzPct val="7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 affect physical &amp; mental efficiency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SzPct val="7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Why do club managers need to know?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21106185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C8612BFF-E52C-4C35-A912-AD19421564CD}" type="slidenum">
              <a:rPr lang="en-US"/>
              <a:pPr/>
              <a:t>33</a:t>
            </a:fld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362686" y="609600"/>
            <a:ext cx="7793037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Basic Nutrients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Clr>
                <a:schemeClr val="tx2"/>
              </a:buClr>
              <a:buSzPct val="100000"/>
              <a:buFontTx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Proteins</a:t>
            </a:r>
          </a:p>
          <a:p>
            <a:pPr marL="609600" indent="-609600" eaLnBrk="1" hangingPunct="1">
              <a:buClr>
                <a:schemeClr val="tx2"/>
              </a:buClr>
              <a:buSzPct val="100000"/>
              <a:buFontTx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Carbohydrates</a:t>
            </a:r>
          </a:p>
          <a:p>
            <a:pPr marL="609600" indent="-609600" eaLnBrk="1" hangingPunct="1">
              <a:buClr>
                <a:schemeClr val="tx2"/>
              </a:buClr>
              <a:buSzPct val="100000"/>
              <a:buFontTx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Fats</a:t>
            </a:r>
          </a:p>
          <a:p>
            <a:pPr marL="609600" indent="-609600" eaLnBrk="1" hangingPunct="1">
              <a:buClr>
                <a:schemeClr val="tx2"/>
              </a:buClr>
              <a:buSzPct val="100000"/>
              <a:buFontTx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Vitamins</a:t>
            </a:r>
          </a:p>
          <a:p>
            <a:pPr marL="609600" indent="-609600" eaLnBrk="1" hangingPunct="1">
              <a:buClr>
                <a:schemeClr val="tx2"/>
              </a:buClr>
              <a:buSzPct val="100000"/>
              <a:buFontTx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Minerals</a:t>
            </a:r>
          </a:p>
          <a:p>
            <a:pPr marL="609600" indent="-609600" eaLnBrk="1" hangingPunct="1">
              <a:buClr>
                <a:schemeClr val="tx2"/>
              </a:buClr>
              <a:buSzPct val="100000"/>
              <a:buFontTx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22292667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2818F4F5-EC6A-4049-90A2-1DE44A139C83}" type="slidenum">
              <a:rPr lang="en-US"/>
              <a:pPr/>
              <a:t>34</a:t>
            </a:fld>
            <a:endParaRPr lang="en-US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USDA My Pyramid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8077200" cy="4114800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– Fat, Oils &amp; Sweets 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(use sparingly) </a:t>
            </a: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 level down 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Milk, Yogurt &amp; Cheese Group (2 -3 servings)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Meat, Poultry, Fish, Dry Beans, Eggs &amp; Nuts (2 -3 servings)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Third level down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Vegetable Group (3 – 5 servings)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 Group (2 – 4 servings)</a:t>
            </a:r>
          </a:p>
          <a:p>
            <a:pPr marL="514350" indent="-51435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Bottom of pyramid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Bread, cereal, rice and pasta group 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(6 – 11 servings per day)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en-US" sz="2400" dirty="0"/>
          </a:p>
          <a:p>
            <a:pPr marL="838200" lvl="1" indent="-381000" eaLnBrk="1" hangingPunct="1">
              <a:lnSpc>
                <a:spcPct val="90000"/>
              </a:lnSpc>
            </a:pPr>
            <a:endParaRPr lang="en-US" sz="2000" dirty="0"/>
          </a:p>
          <a:p>
            <a:pPr marL="838200" lvl="1" indent="-381000" eaLnBrk="1" hangingPunct="1">
              <a:lnSpc>
                <a:spcPct val="90000"/>
              </a:lnSpc>
              <a:buFontTx/>
              <a:buNone/>
            </a:pPr>
            <a:endParaRPr lang="en-US" sz="2000" dirty="0"/>
          </a:p>
        </p:txBody>
      </p:sp>
      <p:sp>
        <p:nvSpPr>
          <p:cNvPr id="18437" name="AutoShape 4"/>
          <p:cNvSpPr>
            <a:spLocks noChangeArrowheads="1"/>
          </p:cNvSpPr>
          <p:nvPr/>
        </p:nvSpPr>
        <p:spPr bwMode="auto">
          <a:xfrm>
            <a:off x="6400800" y="304800"/>
            <a:ext cx="2057400" cy="1447800"/>
          </a:xfrm>
          <a:prstGeom prst="triangle">
            <a:avLst>
              <a:gd name="adj" fmla="val 50000"/>
            </a:avLst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4797448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26EBBCEB-4699-4BC7-BD79-42FCC9A9FE6E}" type="slidenum">
              <a:rPr lang="en-US"/>
              <a:pPr/>
              <a:t>35</a:t>
            </a:fld>
            <a:endParaRPr 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17538"/>
            <a:ext cx="75723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USDA My Pyramid Program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8153400" cy="4114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outline of what to eat each day based on USDA dietary guidelines which stresses</a:t>
            </a:r>
          </a:p>
          <a:p>
            <a:pPr lvl="1" eaLnBrk="1" hangingPunct="1">
              <a:lnSpc>
                <a:spcPct val="150000"/>
              </a:lnSpc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Low: Trans fats</a:t>
            </a:r>
          </a:p>
          <a:p>
            <a:pPr lvl="1" eaLnBrk="1" hangingPunct="1">
              <a:lnSpc>
                <a:spcPct val="150000"/>
              </a:lnSpc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Low: Salt (sodium)</a:t>
            </a:r>
          </a:p>
          <a:p>
            <a:pPr lvl="1" eaLnBrk="1" hangingPunct="1">
              <a:lnSpc>
                <a:spcPct val="150000"/>
              </a:lnSpc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Low: Saturated fats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1851484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D93B7543-D07D-41A1-9C94-3D0812787852}" type="slidenum">
              <a:rPr lang="en-US"/>
              <a:pPr/>
              <a:t>36</a:t>
            </a:fld>
            <a:endParaRPr lang="en-US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963" y="533400"/>
            <a:ext cx="7793037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Dietary Concerns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5738" y="1905000"/>
            <a:ext cx="7772400" cy="4495800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Calories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Fats and cholesterol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Sodium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Fiber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 allergies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Vegetarian diets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Contaminants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1213011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AC7876FB-A106-49A9-97FA-63415E0F1166}" type="slidenum">
              <a:rPr lang="en-US"/>
              <a:pPr/>
              <a:t>37</a:t>
            </a:fld>
            <a:endParaRPr lang="en-US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533400"/>
            <a:ext cx="7640637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 Labeling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5344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Provides basic information: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Serving size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Servings per container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Calories per serving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 allergy warnings </a:t>
            </a:r>
            <a:r>
              <a:rPr lang="en-US" i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likely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 Labeling &amp; Education Act of 1990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 for foods </a:t>
            </a:r>
            <a:r>
              <a:rPr lang="en-US" sz="24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(except meat &amp; poultry)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authorizes the use of nutrient content claims &amp; appropriate FDA approved health claims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USDA: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inspects interstate shipment of meat &amp; poultry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31378755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EFC83448-CBA9-4735-BEBD-ECC2B290826B}" type="slidenum">
              <a:rPr lang="en-US"/>
              <a:pPr/>
              <a:t>38</a:t>
            </a:fld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378" y="533400"/>
            <a:ext cx="7793037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 and Menu Planning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on the menu: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meanings of words –</a:t>
            </a:r>
          </a:p>
          <a:p>
            <a:pPr marL="457200" lvl="1" indent="0" eaLnBrk="1" hangingPunct="1">
              <a:buNone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 as “light” or “low-calorie” or 	“sodium-free” as defined by FDA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Precise measurements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Precise portion control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CMAA CERTIFICATION REVIEW COURSE</a:t>
            </a:r>
          </a:p>
        </p:txBody>
      </p:sp>
    </p:spTree>
    <p:extLst>
      <p:ext uri="{BB962C8B-B14F-4D97-AF65-F5344CB8AC3E}">
        <p14:creationId xmlns:p14="http://schemas.microsoft.com/office/powerpoint/2010/main" val="22595103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5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The Control Function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Adherence to Standards. </a:t>
            </a:r>
          </a:p>
        </p:txBody>
      </p:sp>
    </p:spTree>
    <p:extLst>
      <p:ext uri="{BB962C8B-B14F-4D97-AF65-F5344CB8AC3E}">
        <p14:creationId xmlns:p14="http://schemas.microsoft.com/office/powerpoint/2010/main" val="3276992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2643F98-F244-4F6D-9F51-11CD6D372033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Process of Managing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017713"/>
            <a:ext cx="7278688" cy="41148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Organizing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Coordinating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Staffing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Supervising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Controlling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Evaluating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2337C0-EB83-4EDC-AD9A-97A964D181CE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617538"/>
            <a:ext cx="72675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Control Process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8153400" cy="3733800"/>
          </a:xfrm>
        </p:spPr>
        <p:txBody>
          <a:bodyPr/>
          <a:lstStyle/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 Standards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 Actual Results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 Actual to Standard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 Corrective Action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Evaluate Corrective Action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CE474A-679B-4DD1-ACFC-1C431C2794C9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Designing Control Systems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981200"/>
            <a:ext cx="7391400" cy="38862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Accuracy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Timeliness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Objectivity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Consistency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Priority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Realism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2FDD85-CF68-4EB0-AAC3-EB0EA26E6DF8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17538"/>
            <a:ext cx="7419975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Designing Control Systems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2133600"/>
            <a:ext cx="7391400" cy="38862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Appropriateness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Flexibility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Specificity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Acceptability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B23A17-6B16-4EAE-AB16-83E2CC1A94E2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496175" cy="1455738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Determining Food &amp; Beverage Standards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017713"/>
            <a:ext cx="8040688" cy="4114800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Purchase Specifications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Recipes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Yields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Portion Sizes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Portion Costs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4FD3D98-4CF6-4B59-88BC-F1C08BF52918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17538"/>
            <a:ext cx="78771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Purchase Specifications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133600"/>
            <a:ext cx="7278688" cy="39989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Weight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quality factors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Assures the “right” products are consistently available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15C6ABB-404B-41EC-9493-B3C6C6D83E39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Recipes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Consistency in appearance, cost, and taste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Accurate production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Efficient utilization of resources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Reduces need for supervision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63576D-F51A-45E5-9090-009E5495AD8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81534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Developing Standard Recipes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 standard yield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all ingredients in order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weights, measures, or both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Express quantities in practical units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 procedures in detail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directions for portioning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19BB8BC-08BF-449A-9021-50BA53EE49F3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17538"/>
            <a:ext cx="8001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Yields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Production Loss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Yield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per servable pound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Yield percentage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factor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Adjustment factor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569897-74E2-4143-8735-DE7DE804F5D1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17538"/>
            <a:ext cx="8001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Portion Sizes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 of standard portions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Portion Control Tools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Weighing/measuring equipment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Ladles &amp; scoops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Jiggers &amp; shot glasses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0312C4-1811-463E-8C25-6628759239B6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17538"/>
            <a:ext cx="8001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Portion Costs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133600"/>
            <a:ext cx="8229600" cy="41148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dinner costs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beverage costs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Cost Tools for Beverages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Glassware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Ice Size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58DB67-59B3-4EFB-8A63-61DDDA3278AF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2458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143000" y="617538"/>
            <a:ext cx="8001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Beverage Costs</a:t>
            </a:r>
          </a:p>
        </p:txBody>
      </p:sp>
      <p:sp>
        <p:nvSpPr>
          <p:cNvPr id="2458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Clr>
                <a:schemeClr val="tx2"/>
              </a:buClr>
              <a:buSzPct val="90000"/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 standard cost tools</a:t>
            </a:r>
          </a:p>
          <a:p>
            <a:pPr marL="609600" indent="-609600" eaLnBrk="1" hangingPunct="1">
              <a:buClr>
                <a:schemeClr val="tx2"/>
              </a:buClr>
              <a:buSzPct val="90000"/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 a time period for analysis</a:t>
            </a:r>
          </a:p>
          <a:p>
            <a:pPr marL="609600" indent="-609600" eaLnBrk="1" hangingPunct="1">
              <a:buClr>
                <a:schemeClr val="tx2"/>
              </a:buClr>
              <a:buSzPct val="90000"/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 all affected staff members</a:t>
            </a:r>
          </a:p>
          <a:p>
            <a:pPr marL="609600" indent="-609600" eaLnBrk="1" hangingPunct="1">
              <a:buClr>
                <a:schemeClr val="tx2"/>
              </a:buClr>
              <a:buSzPct val="90000"/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Emphasize standards are followed</a:t>
            </a:r>
          </a:p>
          <a:p>
            <a:pPr marL="609600" indent="-609600" eaLnBrk="1" hangingPunct="1">
              <a:buClr>
                <a:schemeClr val="tx2"/>
              </a:buClr>
              <a:buSzPct val="90000"/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Inventory product</a:t>
            </a:r>
          </a:p>
          <a:p>
            <a:pPr marL="609600" indent="-609600" eaLnBrk="1" hangingPunct="1">
              <a:buClr>
                <a:schemeClr val="tx2"/>
              </a:buClr>
              <a:buSzPct val="90000"/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 costs of product issued to bar</a:t>
            </a:r>
          </a:p>
          <a:p>
            <a:pPr marL="609600" indent="-609600" eaLnBrk="1" hangingPunct="1">
              <a:buClr>
                <a:schemeClr val="tx2"/>
              </a:buClr>
              <a:buSzPct val="90000"/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 transfers to/from bar</a:t>
            </a:r>
          </a:p>
          <a:p>
            <a:pPr marL="609600" indent="-609600" eaLnBrk="1" hangingPunct="1">
              <a:buClr>
                <a:schemeClr val="tx2"/>
              </a:buClr>
              <a:buSzPct val="90000"/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Calculate standard beverage cost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BB3EC1A-ED17-4CD9-81B5-735A96F03CC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17538"/>
            <a:ext cx="76962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Control Systems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Applications: 	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Recipe Management Software 	</a:t>
            </a:r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(covered in the accounting section.)</a:t>
            </a:r>
          </a:p>
          <a:p>
            <a:pPr lvl="2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Ingredient file</a:t>
            </a:r>
          </a:p>
          <a:p>
            <a:pPr lvl="2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recipe file</a:t>
            </a:r>
          </a:p>
          <a:p>
            <a:pPr lvl="2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item file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143000"/>
            <a:ext cx="76962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The Menu:</a:t>
            </a:r>
            <a:r>
              <a:rPr lang="en-US" sz="5400" dirty="0"/>
              <a:t>     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Foundation for Control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810000"/>
            <a:ext cx="6096000" cy="1752600"/>
          </a:xfrm>
        </p:spPr>
        <p:txBody>
          <a:bodyPr/>
          <a:lstStyle/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planning begins the control process.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908F9B-E074-47B8-9310-798FF24517C0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Areas Affected by the Menu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057400"/>
            <a:ext cx="7772400" cy="41148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control procedures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control procedures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Production requirements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Equipment needs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Sanitation management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780E889-CCBC-4F52-9B82-4554E0A30057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17538"/>
            <a:ext cx="7572375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Areas Affected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(continued)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057400"/>
            <a:ext cx="7772400" cy="41148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&amp; space requirements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Staffing requirements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 requirements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Revenue control procedures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364F56-5806-4313-8002-314402B73D6C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17538"/>
            <a:ext cx="7993062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Marketing Implications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09800"/>
            <a:ext cx="7583488" cy="37703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Theme and atmosphere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planning strategies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the menu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Dining trends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Design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73C955-3AEE-468B-9BF1-3A54FBD1CA4C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17538"/>
            <a:ext cx="7993062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Design Considerations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583488" cy="37703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Readability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Artwork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styles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design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(gaze motion)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C7FBC6-05A0-4E57-847A-EC19E0BF11D5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17538"/>
            <a:ext cx="7993062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Influences on Menu Changes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583488" cy="37703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factors: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Consumer demands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 conditions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Competition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Supply levels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Industry trends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7CFE87E-CB10-4FC1-BAFD-FE51FD6822CF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17538"/>
            <a:ext cx="7993062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Influences on Menu Changes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09800"/>
            <a:ext cx="7583488" cy="36179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Internal factors: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 and theme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Operational system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Meal patterns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mix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63A36F2-566A-4A45-A534-8985D756BC41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17538"/>
            <a:ext cx="77724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Calculating Menu Prices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6858000" cy="37703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Subjective Pricing Methods: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Reasonable price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Highest price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Loss leader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Intuition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C45C3E-5C61-487A-9E1F-2864A5CDF7E2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17538"/>
            <a:ext cx="77724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Calculating Menu Prices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6858000" cy="37703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 pricing methods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Mark-up methods</a:t>
            </a:r>
          </a:p>
          <a:p>
            <a:pPr marL="1428750" lvl="2" indent="-514350" eaLnBrk="1" hangingPunct="1">
              <a:buClr>
                <a:schemeClr val="tx2"/>
              </a:buClr>
              <a:buSzPct val="82000"/>
              <a:buFont typeface="+mj-lt"/>
              <a:buAutoNum type="alphaLcParenR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Contribution margin method</a:t>
            </a:r>
          </a:p>
          <a:p>
            <a:pPr marL="1428750" lvl="2" indent="-514350" eaLnBrk="1" hangingPunct="1">
              <a:buClr>
                <a:schemeClr val="tx2"/>
              </a:buClr>
              <a:buSzPct val="82000"/>
              <a:buFont typeface="+mj-lt"/>
              <a:buAutoNum type="alphaLcParenR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 pricing method</a:t>
            </a:r>
          </a:p>
          <a:p>
            <a:pPr marL="1428750" lvl="2" indent="-514350" eaLnBrk="1" hangingPunct="1">
              <a:buClr>
                <a:schemeClr val="tx2"/>
              </a:buClr>
              <a:buSzPct val="82000"/>
              <a:buFont typeface="+mj-lt"/>
              <a:buAutoNum type="alphaLcParenR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Simple prime costs method</a:t>
            </a:r>
          </a:p>
          <a:p>
            <a:pPr marL="1428750" lvl="2" indent="-514350" eaLnBrk="1" hangingPunct="1">
              <a:buClr>
                <a:schemeClr val="tx2"/>
              </a:buClr>
              <a:buSzPct val="82000"/>
              <a:buFont typeface="+mj-lt"/>
              <a:buAutoNum type="alphaLcParenR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prime costs method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50DBCA-30E0-4066-BCA3-AE7D9B186AD3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17538"/>
            <a:ext cx="78486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Calculating Menu Prices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6858000" cy="37703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 Considerations: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Supply and demand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Volume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Competitive pricing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Elasticity of demand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B1CDD91-C40C-4399-B26C-CBE5840A037A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5400" dirty="0"/>
              <a:t> 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Engineering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772400" cy="4114800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Popularity</a:t>
            </a:r>
          </a:p>
          <a:p>
            <a:pPr lvl="1" eaLnBrk="1" hangingPunct="1">
              <a:lnSpc>
                <a:spcPct val="110000"/>
              </a:lnSpc>
              <a:buClr>
                <a:schemeClr val="folHlink"/>
              </a:buClr>
              <a:buSzPct val="6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item counts</a:t>
            </a:r>
          </a:p>
          <a:p>
            <a:pPr lvl="1" eaLnBrk="1" hangingPunct="1">
              <a:lnSpc>
                <a:spcPct val="110000"/>
              </a:lnSpc>
              <a:buClr>
                <a:schemeClr val="folHlink"/>
              </a:buClr>
              <a:buSzPct val="6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Compared to total count</a:t>
            </a:r>
          </a:p>
          <a:p>
            <a:pPr lvl="1" eaLnBrk="1" hangingPunct="1">
              <a:lnSpc>
                <a:spcPct val="110000"/>
              </a:lnSpc>
              <a:buClr>
                <a:schemeClr val="folHlink"/>
              </a:buClr>
              <a:buSzPct val="6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Expressed as % or decimal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Profitability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buClr>
                <a:schemeClr val="folHlink"/>
              </a:buClr>
              <a:buSzPct val="6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Plate cost</a:t>
            </a:r>
          </a:p>
          <a:p>
            <a:pPr lvl="1" eaLnBrk="1" hangingPunct="1">
              <a:buClr>
                <a:schemeClr val="folHlink"/>
              </a:buClr>
              <a:buSzPct val="60000"/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Gross margin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02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7640D9-F512-488D-8AF1-0E76FCABAC79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Categories of Menu Items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2992437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Profitable/Popular ~ 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Profitable/Unpopular ~ 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Puzzle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Unprofitable/Popular ~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Plowhorse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Unprofitable/Unpopular ~ 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Dog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1" name="Rectangle 4"/>
          <p:cNvSpPr>
            <a:spLocks noChangeArrowheads="1"/>
          </p:cNvSpPr>
          <p:nvPr/>
        </p:nvSpPr>
        <p:spPr bwMode="auto">
          <a:xfrm>
            <a:off x="9498013" y="304800"/>
            <a:ext cx="3581400" cy="6037263"/>
          </a:xfrm>
          <a:prstGeom prst="rect">
            <a:avLst/>
          </a:prstGeom>
          <a:solidFill>
            <a:srgbClr val="DDDDDD"/>
          </a:solidFill>
          <a:ln w="12700" cap="sq">
            <a:solidFill>
              <a:srgbClr val="000000"/>
            </a:solidFill>
            <a:miter lim="800000"/>
            <a:headEnd/>
            <a:tailEnd/>
          </a:ln>
        </p:spPr>
        <p:txBody>
          <a:bodyPr lIns="136525" tIns="182562" rIns="136525" bIns="182562"/>
          <a:lstStyle/>
          <a:p>
            <a:pPr marL="238125" indent="-238125" eaLnBrk="0" hangingPunct="0"/>
            <a:r>
              <a:rPr kumimoji="1" lang="en-US" sz="1800" b="1">
                <a:solidFill>
                  <a:srgbClr val="000000"/>
                </a:solidFill>
                <a:latin typeface="Arial" charset="0"/>
              </a:rPr>
              <a:t>Delete sample document</a:t>
            </a:r>
            <a:br>
              <a:rPr kumimoji="1" lang="en-US" sz="1800" b="1">
                <a:solidFill>
                  <a:srgbClr val="000000"/>
                </a:solidFill>
                <a:latin typeface="Arial" charset="0"/>
              </a:rPr>
            </a:br>
            <a:r>
              <a:rPr kumimoji="1" lang="en-US" sz="1800" b="1">
                <a:solidFill>
                  <a:srgbClr val="000000"/>
                </a:solidFill>
                <a:latin typeface="Arial" charset="0"/>
              </a:rPr>
              <a:t>icons and replace with working document icons as follows:</a:t>
            </a:r>
            <a:endParaRPr kumimoji="1" lang="en-US" sz="1800" b="1" u="sng">
              <a:solidFill>
                <a:srgbClr val="000000"/>
              </a:solidFill>
              <a:latin typeface="Arial" charset="0"/>
            </a:endParaRPr>
          </a:p>
          <a:p>
            <a:pPr marL="238125" indent="-238125" eaLnBrk="0" hangingPunct="0"/>
            <a:endParaRPr kumimoji="1" lang="en-US" sz="1800" b="1">
              <a:solidFill>
                <a:srgbClr val="000000"/>
              </a:solidFill>
              <a:latin typeface="Arial" charset="0"/>
            </a:endParaRPr>
          </a:p>
          <a:p>
            <a:pPr marL="238125" indent="-238125" eaLnBrk="0" hangingPunct="0">
              <a:buFontTx/>
              <a:buChar char="•"/>
            </a:pPr>
            <a:r>
              <a:rPr kumimoji="1" lang="en-US" sz="1800" b="1">
                <a:solidFill>
                  <a:srgbClr val="000000"/>
                </a:solidFill>
                <a:latin typeface="Arial" charset="0"/>
              </a:rPr>
              <a:t>From Insert Menu, select Object...</a:t>
            </a:r>
          </a:p>
          <a:p>
            <a:pPr marL="238125" indent="-238125" eaLnBrk="0" hangingPunct="0">
              <a:buFontTx/>
              <a:buChar char="•"/>
            </a:pPr>
            <a:r>
              <a:rPr kumimoji="1" lang="en-US" sz="1800" b="1">
                <a:solidFill>
                  <a:srgbClr val="000000"/>
                </a:solidFill>
                <a:latin typeface="Arial" charset="0"/>
              </a:rPr>
              <a:t>Click “Create from File”</a:t>
            </a:r>
          </a:p>
          <a:p>
            <a:pPr marL="238125" indent="-238125" eaLnBrk="0" hangingPunct="0">
              <a:buFontTx/>
              <a:buChar char="•"/>
            </a:pPr>
            <a:r>
              <a:rPr kumimoji="1" lang="en-US" sz="1800" b="1">
                <a:solidFill>
                  <a:srgbClr val="000000"/>
                </a:solidFill>
                <a:latin typeface="Arial" charset="0"/>
              </a:rPr>
              <a:t>Locate File name in “File” box</a:t>
            </a:r>
          </a:p>
          <a:p>
            <a:pPr marL="238125" indent="-238125" eaLnBrk="0" hangingPunct="0">
              <a:buFontTx/>
              <a:buChar char="•"/>
            </a:pPr>
            <a:r>
              <a:rPr kumimoji="1" lang="en-US" sz="1800" b="1">
                <a:solidFill>
                  <a:srgbClr val="000000"/>
                </a:solidFill>
                <a:latin typeface="Arial" charset="0"/>
              </a:rPr>
              <a:t>Make sure “Display as Icon” is checked</a:t>
            </a:r>
          </a:p>
          <a:p>
            <a:pPr marL="238125" indent="-238125" eaLnBrk="0" hangingPunct="0">
              <a:buFontTx/>
              <a:buChar char="•"/>
            </a:pPr>
            <a:r>
              <a:rPr kumimoji="1" lang="en-US" sz="1800" b="1">
                <a:solidFill>
                  <a:srgbClr val="000000"/>
                </a:solidFill>
                <a:latin typeface="Arial" charset="0"/>
              </a:rPr>
              <a:t>Click OK</a:t>
            </a:r>
          </a:p>
          <a:p>
            <a:pPr marL="238125" indent="-238125" eaLnBrk="0" hangingPunct="0"/>
            <a:endParaRPr kumimoji="1" lang="en-US" sz="1800" b="1">
              <a:solidFill>
                <a:srgbClr val="000000"/>
              </a:solidFill>
              <a:latin typeface="Arial" charset="0"/>
            </a:endParaRPr>
          </a:p>
          <a:p>
            <a:pPr marL="238125" indent="-238125" eaLnBrk="0" hangingPunct="0">
              <a:buFontTx/>
              <a:buChar char="•"/>
            </a:pPr>
            <a:r>
              <a:rPr kumimoji="1" lang="en-US" sz="1800" b="1">
                <a:solidFill>
                  <a:srgbClr val="000000"/>
                </a:solidFill>
                <a:latin typeface="Arial" charset="0"/>
              </a:rPr>
              <a:t>Select icon</a:t>
            </a:r>
          </a:p>
          <a:p>
            <a:pPr marL="238125" indent="-238125" eaLnBrk="0" hangingPunct="0">
              <a:buFontTx/>
              <a:buChar char="•"/>
            </a:pPr>
            <a:r>
              <a:rPr kumimoji="1" lang="en-US" sz="1800" b="1">
                <a:solidFill>
                  <a:srgbClr val="000000"/>
                </a:solidFill>
                <a:latin typeface="Arial" charset="0"/>
              </a:rPr>
              <a:t>From Slide Show Menu, Select “Action Settings”</a:t>
            </a:r>
          </a:p>
          <a:p>
            <a:pPr marL="238125" indent="-238125" eaLnBrk="0" hangingPunct="0">
              <a:buFontTx/>
              <a:buChar char="•"/>
            </a:pPr>
            <a:r>
              <a:rPr kumimoji="1" lang="en-US" sz="1800" b="1">
                <a:solidFill>
                  <a:srgbClr val="000000"/>
                </a:solidFill>
                <a:latin typeface="Arial" charset="0"/>
              </a:rPr>
              <a:t>Click “Object Action” and select “Edit”</a:t>
            </a:r>
          </a:p>
          <a:p>
            <a:pPr marL="238125" indent="-238125" eaLnBrk="0" hangingPunct="0">
              <a:buFontTx/>
              <a:buChar char="•"/>
            </a:pPr>
            <a:r>
              <a:rPr kumimoji="1" lang="en-US" sz="1800" b="1">
                <a:solidFill>
                  <a:srgbClr val="000000"/>
                </a:solidFill>
                <a:latin typeface="Arial" charset="0"/>
              </a:rPr>
              <a:t>Click OK</a:t>
            </a:r>
          </a:p>
          <a:p>
            <a:pPr marL="238125" indent="-238125" eaLnBrk="0" hangingPunct="0"/>
            <a:endParaRPr kumimoji="1" lang="en-US" sz="2400">
              <a:latin typeface="Times New Roman" pitchFamily="18" charset="0"/>
            </a:endParaRPr>
          </a:p>
        </p:txBody>
      </p:sp>
      <p:graphicFrame>
        <p:nvGraphicFramePr>
          <p:cNvPr id="1026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3400" y="4876800"/>
          <a:ext cx="35052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Worksheet" showAsIcon="1" r:id="rId3" imgW="1047750" imgH="590550" progId="Excel.Sheet.8">
                  <p:embed/>
                </p:oleObj>
              </mc:Choice>
              <mc:Fallback>
                <p:oleObj name="Worksheet" showAsIcon="1" r:id="rId3" imgW="1047750" imgH="590550" progId="Excel.Sheet.8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876800"/>
                        <a:ext cx="3505200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30356A-7B10-43BF-806A-EF6DE5E561EC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Strategies for STARS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17713"/>
            <a:ext cx="83058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Maintain rigid specifications for quality, portion size, and presentation.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Locate STAR items in highly visible position on the menu.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the STAR item for price sensitivity.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419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D62023D-EBCB-40D4-BC2F-101B90B8266C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33400"/>
            <a:ext cx="8153400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Strategies for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Plowhorses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83820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for price sensitivity.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Relocate non-signature items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Combine with lower cost products to achieve a higher combined CM.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 portion/quality if non-noticeable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 direct labor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high, increase price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low, status quo.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430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E30EC0B-F0EF-4185-AF32-A37E295951FF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8153400" cy="14478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Strategies for PUZZLES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8186738" cy="3962400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 from menu 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(very low MM%, high direct labor, high perishability.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Rename/reposition to make more visible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 price, maintain high CM.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 number of puzzles. 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(quality, production  or inventory problems.)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440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E5EBEA-8190-4F33-8F23-42322B1D13CF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228600"/>
            <a:ext cx="7391400" cy="14478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Strategies for DOGS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86000"/>
            <a:ext cx="7829550" cy="3733800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Delete from the menu.			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Raise the price to achieve “Puzzle” status. 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(may kill the item.)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Carry the item in inventory. Offer as an off-the-menu special on request.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914400"/>
            <a:ext cx="7772400" cy="2057400"/>
          </a:xfrm>
        </p:spPr>
        <p:txBody>
          <a:bodyPr/>
          <a:lstStyle/>
          <a:p>
            <a:pPr algn="ctr" eaLnBrk="1" hangingPunct="1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Purchasing and Receiving Controls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886200"/>
            <a:ext cx="5638800" cy="1752600"/>
          </a:xfrm>
        </p:spPr>
        <p:txBody>
          <a:bodyPr/>
          <a:lstStyle/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convenient starting point for the never-ending control process.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4608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B44291C-0478-4E4A-AD29-5DABBA6DF7AE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4608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Purchasing Cycle</a:t>
            </a:r>
          </a:p>
        </p:txBody>
      </p:sp>
      <p:sp>
        <p:nvSpPr>
          <p:cNvPr id="46085" name="AutoShape 1027"/>
          <p:cNvSpPr>
            <a:spLocks noChangeArrowheads="1"/>
          </p:cNvSpPr>
          <p:nvPr/>
        </p:nvSpPr>
        <p:spPr bwMode="auto">
          <a:xfrm>
            <a:off x="685800" y="3962400"/>
            <a:ext cx="914400" cy="6096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086" name="AutoShape 1028"/>
          <p:cNvSpPr>
            <a:spLocks noChangeArrowheads="1"/>
          </p:cNvSpPr>
          <p:nvPr/>
        </p:nvSpPr>
        <p:spPr bwMode="auto">
          <a:xfrm>
            <a:off x="2743200" y="3962400"/>
            <a:ext cx="914400" cy="6096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087" name="AutoShape 1029"/>
          <p:cNvSpPr>
            <a:spLocks noChangeArrowheads="1"/>
          </p:cNvSpPr>
          <p:nvPr/>
        </p:nvSpPr>
        <p:spPr bwMode="auto">
          <a:xfrm>
            <a:off x="4724400" y="3962400"/>
            <a:ext cx="914400" cy="6096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088" name="AutoShape 1030"/>
          <p:cNvSpPr>
            <a:spLocks noChangeArrowheads="1"/>
          </p:cNvSpPr>
          <p:nvPr/>
        </p:nvSpPr>
        <p:spPr bwMode="auto">
          <a:xfrm>
            <a:off x="7010400" y="3962400"/>
            <a:ext cx="914400" cy="6096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089" name="AutoShape 1031"/>
          <p:cNvSpPr>
            <a:spLocks noChangeArrowheads="1"/>
          </p:cNvSpPr>
          <p:nvPr/>
        </p:nvSpPr>
        <p:spPr bwMode="auto">
          <a:xfrm>
            <a:off x="7010400" y="2209800"/>
            <a:ext cx="914400" cy="6096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090" name="AutoShape 1032"/>
          <p:cNvSpPr>
            <a:spLocks noChangeArrowheads="1"/>
          </p:cNvSpPr>
          <p:nvPr/>
        </p:nvSpPr>
        <p:spPr bwMode="auto">
          <a:xfrm>
            <a:off x="7086600" y="5486400"/>
            <a:ext cx="914400" cy="6096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091" name="Line 1033"/>
          <p:cNvSpPr>
            <a:spLocks noChangeShapeType="1"/>
          </p:cNvSpPr>
          <p:nvPr/>
        </p:nvSpPr>
        <p:spPr bwMode="auto">
          <a:xfrm>
            <a:off x="1600200" y="4267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092" name="Line 1034"/>
          <p:cNvSpPr>
            <a:spLocks noChangeShapeType="1"/>
          </p:cNvSpPr>
          <p:nvPr/>
        </p:nvSpPr>
        <p:spPr bwMode="auto">
          <a:xfrm>
            <a:off x="3657600" y="4267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093" name="Line 1035"/>
          <p:cNvSpPr>
            <a:spLocks noChangeShapeType="1"/>
          </p:cNvSpPr>
          <p:nvPr/>
        </p:nvSpPr>
        <p:spPr bwMode="auto">
          <a:xfrm>
            <a:off x="5638800" y="4267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094" name="Line 1036"/>
          <p:cNvSpPr>
            <a:spLocks noChangeShapeType="1"/>
          </p:cNvSpPr>
          <p:nvPr/>
        </p:nvSpPr>
        <p:spPr bwMode="auto">
          <a:xfrm flipV="1">
            <a:off x="3124200" y="25908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095" name="Line 1037"/>
          <p:cNvSpPr>
            <a:spLocks noChangeShapeType="1"/>
          </p:cNvSpPr>
          <p:nvPr/>
        </p:nvSpPr>
        <p:spPr bwMode="auto">
          <a:xfrm flipH="1">
            <a:off x="1219200" y="25908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096" name="Line 1038"/>
          <p:cNvSpPr>
            <a:spLocks noChangeShapeType="1"/>
          </p:cNvSpPr>
          <p:nvPr/>
        </p:nvSpPr>
        <p:spPr bwMode="auto">
          <a:xfrm>
            <a:off x="1219200" y="25908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097" name="Line 1040"/>
          <p:cNvSpPr>
            <a:spLocks noChangeShapeType="1"/>
          </p:cNvSpPr>
          <p:nvPr/>
        </p:nvSpPr>
        <p:spPr bwMode="auto">
          <a:xfrm>
            <a:off x="3352800" y="2362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098" name="Line 1041"/>
          <p:cNvSpPr>
            <a:spLocks noChangeShapeType="1"/>
          </p:cNvSpPr>
          <p:nvPr/>
        </p:nvSpPr>
        <p:spPr bwMode="auto">
          <a:xfrm>
            <a:off x="7467600" y="28194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099" name="Line 1042"/>
          <p:cNvSpPr>
            <a:spLocks noChangeShapeType="1"/>
          </p:cNvSpPr>
          <p:nvPr/>
        </p:nvSpPr>
        <p:spPr bwMode="auto">
          <a:xfrm>
            <a:off x="7467600" y="4572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100" name="Line 1043"/>
          <p:cNvSpPr>
            <a:spLocks noChangeShapeType="1"/>
          </p:cNvSpPr>
          <p:nvPr/>
        </p:nvSpPr>
        <p:spPr bwMode="auto">
          <a:xfrm>
            <a:off x="8001000" y="579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101" name="Line 1044"/>
          <p:cNvSpPr>
            <a:spLocks noChangeShapeType="1"/>
          </p:cNvSpPr>
          <p:nvPr/>
        </p:nvSpPr>
        <p:spPr bwMode="auto">
          <a:xfrm flipV="1">
            <a:off x="8458200" y="24384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102" name="Line 1049"/>
          <p:cNvSpPr>
            <a:spLocks noChangeShapeType="1"/>
          </p:cNvSpPr>
          <p:nvPr/>
        </p:nvSpPr>
        <p:spPr bwMode="auto">
          <a:xfrm>
            <a:off x="5181600" y="4572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103" name="Text Box 1051"/>
          <p:cNvSpPr txBox="1">
            <a:spLocks noChangeArrowheads="1"/>
          </p:cNvSpPr>
          <p:nvPr/>
        </p:nvSpPr>
        <p:spPr bwMode="auto">
          <a:xfrm>
            <a:off x="685800" y="3962400"/>
            <a:ext cx="9144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Food &amp; Beverage Dept.</a:t>
            </a:r>
          </a:p>
        </p:txBody>
      </p:sp>
      <p:sp>
        <p:nvSpPr>
          <p:cNvPr id="46104" name="Text Box 1052"/>
          <p:cNvSpPr txBox="1">
            <a:spLocks noChangeArrowheads="1"/>
          </p:cNvSpPr>
          <p:nvPr/>
        </p:nvSpPr>
        <p:spPr bwMode="auto">
          <a:xfrm>
            <a:off x="2743200" y="4191000"/>
            <a:ext cx="990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Storeroom</a:t>
            </a:r>
          </a:p>
        </p:txBody>
      </p:sp>
      <p:sp>
        <p:nvSpPr>
          <p:cNvPr id="46105" name="Text Box 1053"/>
          <p:cNvSpPr txBox="1">
            <a:spLocks noChangeArrowheads="1"/>
          </p:cNvSpPr>
          <p:nvPr/>
        </p:nvSpPr>
        <p:spPr bwMode="auto">
          <a:xfrm>
            <a:off x="4724400" y="4038600"/>
            <a:ext cx="990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Purchasing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Dept.</a:t>
            </a:r>
          </a:p>
        </p:txBody>
      </p:sp>
      <p:sp>
        <p:nvSpPr>
          <p:cNvPr id="46106" name="Text Box 1055"/>
          <p:cNvSpPr txBox="1">
            <a:spLocks noChangeArrowheads="1"/>
          </p:cNvSpPr>
          <p:nvPr/>
        </p:nvSpPr>
        <p:spPr bwMode="auto">
          <a:xfrm>
            <a:off x="7010400" y="4191000"/>
            <a:ext cx="990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Accounting</a:t>
            </a:r>
          </a:p>
        </p:txBody>
      </p:sp>
      <p:sp>
        <p:nvSpPr>
          <p:cNvPr id="46107" name="Text Box 1056"/>
          <p:cNvSpPr txBox="1">
            <a:spLocks noChangeArrowheads="1"/>
          </p:cNvSpPr>
          <p:nvPr/>
        </p:nvSpPr>
        <p:spPr bwMode="auto">
          <a:xfrm>
            <a:off x="7010400" y="2438400"/>
            <a:ext cx="914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Receiving</a:t>
            </a:r>
          </a:p>
        </p:txBody>
      </p:sp>
      <p:sp>
        <p:nvSpPr>
          <p:cNvPr id="46108" name="Text Box 1057"/>
          <p:cNvSpPr txBox="1">
            <a:spLocks noChangeArrowheads="1"/>
          </p:cNvSpPr>
          <p:nvPr/>
        </p:nvSpPr>
        <p:spPr bwMode="auto">
          <a:xfrm>
            <a:off x="7086600" y="5715000"/>
            <a:ext cx="914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Supplier</a:t>
            </a:r>
          </a:p>
        </p:txBody>
      </p:sp>
      <p:sp>
        <p:nvSpPr>
          <p:cNvPr id="46109" name="Text Box 1058"/>
          <p:cNvSpPr txBox="1">
            <a:spLocks noChangeArrowheads="1"/>
          </p:cNvSpPr>
          <p:nvPr/>
        </p:nvSpPr>
        <p:spPr bwMode="auto">
          <a:xfrm>
            <a:off x="1905000" y="22860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(2)</a:t>
            </a:r>
          </a:p>
        </p:txBody>
      </p:sp>
      <p:sp>
        <p:nvSpPr>
          <p:cNvPr id="46110" name="Text Box 1059"/>
          <p:cNvSpPr txBox="1">
            <a:spLocks noChangeArrowheads="1"/>
          </p:cNvSpPr>
          <p:nvPr/>
        </p:nvSpPr>
        <p:spPr bwMode="auto">
          <a:xfrm>
            <a:off x="1447800" y="2667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Issues Required Products</a:t>
            </a:r>
          </a:p>
        </p:txBody>
      </p:sp>
      <p:sp>
        <p:nvSpPr>
          <p:cNvPr id="46111" name="Text Box 1060"/>
          <p:cNvSpPr txBox="1">
            <a:spLocks noChangeArrowheads="1"/>
          </p:cNvSpPr>
          <p:nvPr/>
        </p:nvSpPr>
        <p:spPr bwMode="auto">
          <a:xfrm>
            <a:off x="1905000" y="39624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(1)</a:t>
            </a:r>
          </a:p>
        </p:txBody>
      </p:sp>
      <p:sp>
        <p:nvSpPr>
          <p:cNvPr id="46112" name="Text Box 1061"/>
          <p:cNvSpPr txBox="1">
            <a:spLocks noChangeArrowheads="1"/>
          </p:cNvSpPr>
          <p:nvPr/>
        </p:nvSpPr>
        <p:spPr bwMode="auto">
          <a:xfrm>
            <a:off x="1676400" y="4495800"/>
            <a:ext cx="1143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Issues</a:t>
            </a:r>
          </a:p>
          <a:p>
            <a:pPr algn="ctr">
              <a:spcBef>
                <a:spcPct val="50000"/>
              </a:spcBef>
            </a:pPr>
            <a:r>
              <a:rPr lang="en-US" sz="1200" b="1" dirty="0"/>
              <a:t>Requisition</a:t>
            </a:r>
          </a:p>
        </p:txBody>
      </p:sp>
      <p:sp>
        <p:nvSpPr>
          <p:cNvPr id="46113" name="Text Box 1062"/>
          <p:cNvSpPr txBox="1">
            <a:spLocks noChangeArrowheads="1"/>
          </p:cNvSpPr>
          <p:nvPr/>
        </p:nvSpPr>
        <p:spPr bwMode="auto">
          <a:xfrm>
            <a:off x="3886200" y="39624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(3)</a:t>
            </a:r>
          </a:p>
        </p:txBody>
      </p:sp>
      <p:sp>
        <p:nvSpPr>
          <p:cNvPr id="46114" name="Text Box 1063"/>
          <p:cNvSpPr txBox="1">
            <a:spLocks noChangeArrowheads="1"/>
          </p:cNvSpPr>
          <p:nvPr/>
        </p:nvSpPr>
        <p:spPr bwMode="auto">
          <a:xfrm>
            <a:off x="3657600" y="4495800"/>
            <a:ext cx="1066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Purchase</a:t>
            </a:r>
          </a:p>
          <a:p>
            <a:pPr algn="ctr">
              <a:spcBef>
                <a:spcPct val="50000"/>
              </a:spcBef>
            </a:pPr>
            <a:r>
              <a:rPr lang="en-US" sz="1200" b="1" dirty="0"/>
              <a:t>Requisition</a:t>
            </a:r>
          </a:p>
        </p:txBody>
      </p:sp>
      <p:sp>
        <p:nvSpPr>
          <p:cNvPr id="46115" name="Text Box 1064"/>
          <p:cNvSpPr txBox="1">
            <a:spLocks noChangeArrowheads="1"/>
          </p:cNvSpPr>
          <p:nvPr/>
        </p:nvSpPr>
        <p:spPr bwMode="auto">
          <a:xfrm>
            <a:off x="4038600" y="2057400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(6)</a:t>
            </a:r>
          </a:p>
        </p:txBody>
      </p:sp>
      <p:sp>
        <p:nvSpPr>
          <p:cNvPr id="46116" name="Text Box 1065"/>
          <p:cNvSpPr txBox="1">
            <a:spLocks noChangeArrowheads="1"/>
          </p:cNvSpPr>
          <p:nvPr/>
        </p:nvSpPr>
        <p:spPr bwMode="auto">
          <a:xfrm>
            <a:off x="3505200" y="2438400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Stores Products</a:t>
            </a:r>
          </a:p>
        </p:txBody>
      </p:sp>
      <p:sp>
        <p:nvSpPr>
          <p:cNvPr id="46117" name="Text Box 1066"/>
          <p:cNvSpPr txBox="1">
            <a:spLocks noChangeArrowheads="1"/>
          </p:cNvSpPr>
          <p:nvPr/>
        </p:nvSpPr>
        <p:spPr bwMode="auto">
          <a:xfrm>
            <a:off x="5334000" y="2667000"/>
            <a:ext cx="1524000" cy="72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b="1" dirty="0"/>
              <a:t>(4)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b="1" dirty="0"/>
              <a:t>Purchase Order/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b="1" dirty="0"/>
              <a:t>Record</a:t>
            </a:r>
          </a:p>
        </p:txBody>
      </p:sp>
      <p:sp>
        <p:nvSpPr>
          <p:cNvPr id="46118" name="Rectangle 1067"/>
          <p:cNvSpPr>
            <a:spLocks noChangeArrowheads="1"/>
          </p:cNvSpPr>
          <p:nvPr/>
        </p:nvSpPr>
        <p:spPr bwMode="auto">
          <a:xfrm>
            <a:off x="5334000" y="4953000"/>
            <a:ext cx="1828800" cy="66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200" b="1" dirty="0"/>
              <a:t>(4)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200" b="1" dirty="0"/>
              <a:t>Purchase Order/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200" b="1" dirty="0"/>
              <a:t>Record</a:t>
            </a:r>
          </a:p>
        </p:txBody>
      </p:sp>
      <p:sp>
        <p:nvSpPr>
          <p:cNvPr id="46119" name="Rectangle 1068"/>
          <p:cNvSpPr>
            <a:spLocks noChangeArrowheads="1"/>
          </p:cNvSpPr>
          <p:nvPr/>
        </p:nvSpPr>
        <p:spPr bwMode="auto">
          <a:xfrm>
            <a:off x="5638800" y="4059603"/>
            <a:ext cx="1600200" cy="66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200" b="1" dirty="0"/>
              <a:t>(4)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200" b="1" dirty="0"/>
              <a:t>Purchase Order/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200" b="1" dirty="0"/>
              <a:t>Record</a:t>
            </a:r>
          </a:p>
        </p:txBody>
      </p:sp>
      <p:sp>
        <p:nvSpPr>
          <p:cNvPr id="46120" name="Line 1070"/>
          <p:cNvSpPr>
            <a:spLocks noChangeShapeType="1"/>
          </p:cNvSpPr>
          <p:nvPr/>
        </p:nvSpPr>
        <p:spPr bwMode="auto">
          <a:xfrm>
            <a:off x="5181600" y="26670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121" name="Line 1071"/>
          <p:cNvSpPr>
            <a:spLocks noChangeShapeType="1"/>
          </p:cNvSpPr>
          <p:nvPr/>
        </p:nvSpPr>
        <p:spPr bwMode="auto">
          <a:xfrm flipV="1">
            <a:off x="5181600" y="2667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122" name="Line 1072"/>
          <p:cNvSpPr>
            <a:spLocks noChangeShapeType="1"/>
          </p:cNvSpPr>
          <p:nvPr/>
        </p:nvSpPr>
        <p:spPr bwMode="auto">
          <a:xfrm>
            <a:off x="3352800" y="23622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123" name="Line 1074"/>
          <p:cNvSpPr>
            <a:spLocks noChangeShapeType="1"/>
          </p:cNvSpPr>
          <p:nvPr/>
        </p:nvSpPr>
        <p:spPr bwMode="auto">
          <a:xfrm>
            <a:off x="5181600" y="58674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124" name="Line 1075"/>
          <p:cNvSpPr>
            <a:spLocks noChangeShapeType="1"/>
          </p:cNvSpPr>
          <p:nvPr/>
        </p:nvSpPr>
        <p:spPr bwMode="auto">
          <a:xfrm flipH="1">
            <a:off x="8001000" y="2438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46125" name="Text Box 1076"/>
          <p:cNvSpPr txBox="1">
            <a:spLocks noChangeArrowheads="1"/>
          </p:cNvSpPr>
          <p:nvPr/>
        </p:nvSpPr>
        <p:spPr bwMode="auto">
          <a:xfrm>
            <a:off x="7467600" y="2895600"/>
            <a:ext cx="838200" cy="66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200" b="1" dirty="0"/>
              <a:t>(6)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200" b="1" dirty="0"/>
              <a:t>Delivery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200" b="1" dirty="0"/>
              <a:t>Invoice</a:t>
            </a:r>
          </a:p>
        </p:txBody>
      </p:sp>
      <p:sp>
        <p:nvSpPr>
          <p:cNvPr id="46126" name="Text Box 1077"/>
          <p:cNvSpPr txBox="1">
            <a:spLocks noChangeArrowheads="1"/>
          </p:cNvSpPr>
          <p:nvPr/>
        </p:nvSpPr>
        <p:spPr bwMode="auto">
          <a:xfrm>
            <a:off x="7467600" y="4648200"/>
            <a:ext cx="990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(7)</a:t>
            </a:r>
          </a:p>
          <a:p>
            <a:pPr>
              <a:spcBef>
                <a:spcPct val="50000"/>
              </a:spcBef>
            </a:pPr>
            <a:r>
              <a:rPr lang="en-US" sz="1200" b="1" dirty="0"/>
              <a:t>Payment</a:t>
            </a:r>
          </a:p>
        </p:txBody>
      </p:sp>
      <p:sp>
        <p:nvSpPr>
          <p:cNvPr id="46127" name="Text Box 1078"/>
          <p:cNvSpPr txBox="1">
            <a:spLocks noChangeArrowheads="1"/>
          </p:cNvSpPr>
          <p:nvPr/>
        </p:nvSpPr>
        <p:spPr bwMode="auto">
          <a:xfrm>
            <a:off x="8001000" y="5562600"/>
            <a:ext cx="990600" cy="72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b="1" dirty="0"/>
              <a:t>(5)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b="1" dirty="0"/>
              <a:t>Supplies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b="1" dirty="0"/>
              <a:t>Products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ED2B88-A679-4545-A6B4-5D011AC30D03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8486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Purchasing Responsibilities</a:t>
            </a:r>
            <a:r>
              <a:rPr lang="en-US" sz="5400" dirty="0"/>
              <a:t>	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133600"/>
            <a:ext cx="7772400" cy="36179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should purchase?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select suppliers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 quality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Reasonable prices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Prompt delivery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Service, including product information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481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5647219-61D5-417A-9BE7-2005F1518080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9600"/>
            <a:ext cx="77724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Purchasing Specifications</a:t>
            </a:r>
            <a:r>
              <a:rPr lang="en-US" sz="5400" dirty="0"/>
              <a:t>	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133600"/>
            <a:ext cx="7772400" cy="36179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name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use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Grade or quality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Purchase quantity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quality information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491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563FDF-E803-40CC-A37B-80917451FAD8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9600"/>
            <a:ext cx="81534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Purchasing Proper Quantities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133600"/>
            <a:ext cx="7772400" cy="36179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Popularity of menu items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cost concerns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Available storage space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 levels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Supplier constraints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501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A55336-B0A1-4BEC-8259-D840ACB03F43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9600"/>
            <a:ext cx="8153400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of Ineffective Purchasing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8382000" cy="38465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Cash flow problems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Increased storage costs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deterioration/damage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Increased losses to theft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Dissatisfied guests due to stockouts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Added costs of emergency delivery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discounts from volume purchases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512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24FFA7-771A-4926-8606-0C2CAF238E1D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9600"/>
            <a:ext cx="81534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Purchasing Proper Quantities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458200" cy="36179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Perishable products</a:t>
            </a:r>
          </a:p>
          <a:p>
            <a:pPr lvl="2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Amt. Needed – Available = Order Qty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Non-perishable products</a:t>
            </a:r>
          </a:p>
          <a:p>
            <a:pPr lvl="2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Minimum/Maximum System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522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65CD52-C38F-4C2D-BA8E-775CA3B14802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8486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MIN/MAX System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8153400" cy="38465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Minimum inventory level</a:t>
            </a:r>
          </a:p>
          <a:p>
            <a:pPr lvl="2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 level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Maximum inventory level</a:t>
            </a:r>
          </a:p>
          <a:p>
            <a:pPr lvl="2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Maximum allowed in storage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Usage rate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Lead-time quantity</a:t>
            </a:r>
          </a:p>
          <a:p>
            <a:pPr lvl="2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No. of units used  between order &amp; delivery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 point</a:t>
            </a:r>
          </a:p>
          <a:p>
            <a:pPr lvl="2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 time + Safety level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532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AA2E31-42F5-44C2-A090-9E95EFBA1B91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5325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8486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Security Concerns</a:t>
            </a:r>
          </a:p>
        </p:txBody>
      </p:sp>
      <p:sp>
        <p:nvSpPr>
          <p:cNvPr id="5325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143000" y="2057400"/>
            <a:ext cx="8001000" cy="41148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Kickbacks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Fictitious companies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Reprocessing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Invoice errors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 memo problems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substitutions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Purchaser theft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542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6AE541F-62DB-46B4-8F9F-5D6D2BC13313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8486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Reducing Purchasing Costs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80010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Negotiate prices/pay COD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quality/quantity standards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Evaluate convenience products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Discontinue unnecessary services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Combine orders/purchase larger qty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purchase unit size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cooperative purchasing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Utilize promotional discounts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552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9C84BD-184F-4FA5-B1E7-A5BD2E22C953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9600"/>
            <a:ext cx="77724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Receiving Procedures</a:t>
            </a: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80010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 incoming products against: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Purchase orders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purchase specifications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Delivery invoices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 accepted products immediately to storage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 necessary receiving documents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563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73D545-6E68-47B2-BDEA-94860ECE706C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609600"/>
            <a:ext cx="79248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Security Concerns</a:t>
            </a: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80010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Delivery of lesser quality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Short-weight/short count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Fillers/Ice/Water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Frozen sold as fresh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Mixed quality/mixed weights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Empty containers in full cases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600200"/>
            <a:ext cx="7772400" cy="13716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Storing &amp; Issuing Controls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581400"/>
            <a:ext cx="7924800" cy="2590800"/>
          </a:xfrm>
        </p:spPr>
        <p:txBody>
          <a:bodyPr/>
          <a:lstStyle/>
          <a:p>
            <a:pPr eaLnBrk="1" hangingPunct="1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important role in linking receiving and production. Stored products represent money in terms of initial cost and replacement cost.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583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1845A0-91EF-4E4F-9CD1-36A7ED9D8BB7}" type="slidenum">
              <a:rPr lang="en-US" smtClean="0"/>
              <a:pPr/>
              <a:t>82</a:t>
            </a:fld>
            <a:endParaRPr lang="en-US" dirty="0"/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Storage: General Procedures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772400" cy="4038600"/>
          </a:xfrm>
        </p:spPr>
        <p:txBody>
          <a:bodyPr/>
          <a:lstStyle/>
          <a:p>
            <a:pPr marL="742950" indent="-74295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Categorize products</a:t>
            </a:r>
          </a:p>
          <a:p>
            <a:pPr marL="742950" indent="-74295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Separate directs from stores</a:t>
            </a:r>
          </a:p>
          <a:p>
            <a:pPr marL="742950" indent="-74295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 storage areas</a:t>
            </a:r>
          </a:p>
          <a:p>
            <a:pPr marL="742950" indent="-742950" eaLnBrk="1" hangingPunct="1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Security concerns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5939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90668D2-6DB0-46AE-8F56-BB7F079A8237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>
          <a:xfrm>
            <a:off x="1161317" y="533400"/>
            <a:ext cx="7953375" cy="11430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ABCD Classification for Storage</a:t>
            </a:r>
          </a:p>
        </p:txBody>
      </p:sp>
      <p:sp>
        <p:nvSpPr>
          <p:cNvPr id="59397" name="Rectangle 3"/>
          <p:cNvSpPr>
            <a:spLocks noChangeArrowheads="1"/>
          </p:cNvSpPr>
          <p:nvPr/>
        </p:nvSpPr>
        <p:spPr bwMode="auto">
          <a:xfrm>
            <a:off x="1066800" y="2057400"/>
            <a:ext cx="6858000" cy="4114800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9398" name="Line 4"/>
          <p:cNvSpPr>
            <a:spLocks noChangeShapeType="1"/>
          </p:cNvSpPr>
          <p:nvPr/>
        </p:nvSpPr>
        <p:spPr bwMode="auto">
          <a:xfrm flipH="1">
            <a:off x="2209800" y="23622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59399" name="Line 5"/>
          <p:cNvSpPr>
            <a:spLocks noChangeShapeType="1"/>
          </p:cNvSpPr>
          <p:nvPr/>
        </p:nvSpPr>
        <p:spPr bwMode="auto">
          <a:xfrm flipH="1">
            <a:off x="5638800" y="23622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59400" name="Text Box 6"/>
          <p:cNvSpPr txBox="1">
            <a:spLocks noChangeArrowheads="1"/>
          </p:cNvSpPr>
          <p:nvPr/>
        </p:nvSpPr>
        <p:spPr bwMode="auto">
          <a:xfrm>
            <a:off x="3886200" y="2209800"/>
            <a:ext cx="167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/>
              <a:t>PERISHABILITY</a:t>
            </a:r>
          </a:p>
        </p:txBody>
      </p:sp>
      <p:sp>
        <p:nvSpPr>
          <p:cNvPr id="59401" name="Line 7"/>
          <p:cNvSpPr>
            <a:spLocks noChangeShapeType="1"/>
          </p:cNvSpPr>
          <p:nvPr/>
        </p:nvSpPr>
        <p:spPr bwMode="auto">
          <a:xfrm flipV="1">
            <a:off x="1676400" y="4648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59402" name="Line 8"/>
          <p:cNvSpPr>
            <a:spLocks noChangeShapeType="1"/>
          </p:cNvSpPr>
          <p:nvPr/>
        </p:nvSpPr>
        <p:spPr bwMode="auto">
          <a:xfrm flipV="1">
            <a:off x="1676400" y="2590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59403" name="Text Box 9"/>
          <p:cNvSpPr txBox="1">
            <a:spLocks noChangeArrowheads="1"/>
          </p:cNvSpPr>
          <p:nvPr/>
        </p:nvSpPr>
        <p:spPr bwMode="auto">
          <a:xfrm>
            <a:off x="1066800" y="3886200"/>
            <a:ext cx="1143000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/>
              <a:t>COST PER</a:t>
            </a:r>
          </a:p>
          <a:p>
            <a:pPr>
              <a:spcBef>
                <a:spcPct val="50000"/>
              </a:spcBef>
            </a:pPr>
            <a:r>
              <a:rPr lang="en-US" sz="1400" b="1" dirty="0"/>
              <a:t>SERVING</a:t>
            </a:r>
          </a:p>
        </p:txBody>
      </p:sp>
      <p:sp>
        <p:nvSpPr>
          <p:cNvPr id="59404" name="Text Box 10"/>
          <p:cNvSpPr txBox="1">
            <a:spLocks noChangeArrowheads="1"/>
          </p:cNvSpPr>
          <p:nvPr/>
        </p:nvSpPr>
        <p:spPr bwMode="auto">
          <a:xfrm>
            <a:off x="7315200" y="2209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LOW</a:t>
            </a:r>
          </a:p>
        </p:txBody>
      </p:sp>
      <p:sp>
        <p:nvSpPr>
          <p:cNvPr id="59405" name="Text Box 11"/>
          <p:cNvSpPr txBox="1">
            <a:spLocks noChangeArrowheads="1"/>
          </p:cNvSpPr>
          <p:nvPr/>
        </p:nvSpPr>
        <p:spPr bwMode="auto">
          <a:xfrm>
            <a:off x="1371600" y="21336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HIGH</a:t>
            </a:r>
          </a:p>
        </p:txBody>
      </p:sp>
      <p:sp>
        <p:nvSpPr>
          <p:cNvPr id="59406" name="Text Box 12"/>
          <p:cNvSpPr txBox="1">
            <a:spLocks noChangeArrowheads="1"/>
          </p:cNvSpPr>
          <p:nvPr/>
        </p:nvSpPr>
        <p:spPr bwMode="auto">
          <a:xfrm>
            <a:off x="1447800" y="57912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LOW</a:t>
            </a:r>
          </a:p>
        </p:txBody>
      </p:sp>
      <p:sp>
        <p:nvSpPr>
          <p:cNvPr id="59407" name="Text Box 13"/>
          <p:cNvSpPr txBox="1">
            <a:spLocks noChangeArrowheads="1"/>
          </p:cNvSpPr>
          <p:nvPr/>
        </p:nvSpPr>
        <p:spPr bwMode="auto">
          <a:xfrm>
            <a:off x="2362200" y="2667000"/>
            <a:ext cx="1752600" cy="11287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/>
              <a:t>CLASS ‘A’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Fresh Meats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Fresh Fish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Fresh Shellfish</a:t>
            </a:r>
          </a:p>
        </p:txBody>
      </p:sp>
      <p:sp>
        <p:nvSpPr>
          <p:cNvPr id="59408" name="Text Box 14"/>
          <p:cNvSpPr txBox="1">
            <a:spLocks noChangeArrowheads="1"/>
          </p:cNvSpPr>
          <p:nvPr/>
        </p:nvSpPr>
        <p:spPr bwMode="auto">
          <a:xfrm>
            <a:off x="5029200" y="2667000"/>
            <a:ext cx="2362200" cy="1403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/>
              <a:t>CLASS ‘B’</a:t>
            </a:r>
            <a:endParaRPr lang="en-US" sz="1200" b="1" dirty="0"/>
          </a:p>
          <a:p>
            <a:pPr>
              <a:spcBef>
                <a:spcPct val="50000"/>
              </a:spcBef>
            </a:pPr>
            <a:r>
              <a:rPr lang="en-US" sz="1200" dirty="0"/>
              <a:t>Frozen Meats and Seafood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Canned Meats and Seafood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Some Frozen Fruits/Vegetables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Preserved Specialty Items</a:t>
            </a:r>
            <a:endParaRPr lang="en-US" sz="1400" dirty="0"/>
          </a:p>
        </p:txBody>
      </p:sp>
      <p:sp>
        <p:nvSpPr>
          <p:cNvPr id="59409" name="Text Box 15"/>
          <p:cNvSpPr txBox="1">
            <a:spLocks noChangeArrowheads="1"/>
          </p:cNvSpPr>
          <p:nvPr/>
        </p:nvSpPr>
        <p:spPr bwMode="auto">
          <a:xfrm>
            <a:off x="2286000" y="4495800"/>
            <a:ext cx="1752600" cy="11287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/>
              <a:t>CLASS ‘C’</a:t>
            </a:r>
            <a:endParaRPr lang="en-US" sz="1200" b="1" dirty="0"/>
          </a:p>
          <a:p>
            <a:pPr>
              <a:spcBef>
                <a:spcPct val="50000"/>
              </a:spcBef>
            </a:pPr>
            <a:r>
              <a:rPr lang="en-US" sz="1200" dirty="0"/>
              <a:t>Fresh Poultry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Fresh Produce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Dairy Products</a:t>
            </a:r>
            <a:endParaRPr lang="en-US" sz="1400" dirty="0"/>
          </a:p>
        </p:txBody>
      </p:sp>
      <p:sp>
        <p:nvSpPr>
          <p:cNvPr id="59410" name="Text Box 16"/>
          <p:cNvSpPr txBox="1">
            <a:spLocks noChangeArrowheads="1"/>
          </p:cNvSpPr>
          <p:nvPr/>
        </p:nvSpPr>
        <p:spPr bwMode="auto">
          <a:xfrm>
            <a:off x="5029200" y="4419600"/>
            <a:ext cx="2438400" cy="1403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/>
              <a:t>CLASS ‘D’</a:t>
            </a:r>
            <a:endParaRPr lang="en-US" sz="1200" b="1" dirty="0"/>
          </a:p>
          <a:p>
            <a:pPr>
              <a:spcBef>
                <a:spcPct val="50000"/>
              </a:spcBef>
            </a:pPr>
            <a:r>
              <a:rPr lang="en-US" sz="1200" dirty="0"/>
              <a:t>Frozen /Canned Fruits &amp; Veggies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Spices and Seasonings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Condiments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Staples (Flour, Sugar, etc.)</a:t>
            </a:r>
            <a:endParaRPr lang="en-US" sz="14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6920F7-A9D7-4BAF-A98E-05C2FC14B2D2}" type="slidenum">
              <a:rPr lang="en-US" smtClean="0"/>
              <a:pPr/>
              <a:t>84</a:t>
            </a:fld>
            <a:endParaRPr lang="en-US" dirty="0"/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617538"/>
            <a:ext cx="73437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Maintaining Quality</a:t>
            </a:r>
          </a:p>
        </p:txBody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286000"/>
            <a:ext cx="7772400" cy="3581400"/>
          </a:xfrm>
        </p:spPr>
        <p:txBody>
          <a:bodyPr/>
          <a:lstStyle/>
          <a:p>
            <a:pPr eaLnBrk="1" hangingPunct="1">
              <a:lnSpc>
                <a:spcPts val="56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rotation (FIFO)</a:t>
            </a:r>
          </a:p>
          <a:p>
            <a:pPr eaLnBrk="1" hangingPunct="1">
              <a:lnSpc>
                <a:spcPts val="56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Controlled environment</a:t>
            </a:r>
          </a:p>
          <a:p>
            <a:pPr eaLnBrk="1" hangingPunct="1">
              <a:lnSpc>
                <a:spcPts val="56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 sanitation</a:t>
            </a:r>
          </a:p>
          <a:p>
            <a:pPr eaLnBrk="1" hangingPunct="1">
              <a:lnSpc>
                <a:spcPts val="56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 storage procedures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624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3B6BE4-00D8-48F6-AB63-9BC65368F57E}" type="slidenum">
              <a:rPr lang="en-US" smtClean="0"/>
              <a:pPr/>
              <a:t>85</a:t>
            </a:fld>
            <a:endParaRPr lang="en-US" dirty="0"/>
          </a:p>
        </p:txBody>
      </p:sp>
      <p:sp>
        <p:nvSpPr>
          <p:cNvPr id="6246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71600" y="617538"/>
            <a:ext cx="75723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Inventory Turnover</a:t>
            </a:r>
          </a:p>
        </p:txBody>
      </p:sp>
      <p:sp>
        <p:nvSpPr>
          <p:cNvPr id="6246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8229600" cy="3581400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4000" dirty="0"/>
              <a:t>    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of Goods Sold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Average Inventory					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Avg. Inv. = 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 Inv.  + End Inv.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2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634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9A8D13-1A9E-4460-AD19-256E14914B16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 of Issuing Control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86000"/>
            <a:ext cx="8153400" cy="3581400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 access to storage areas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Match items removed to actual production requirements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 quantities and costs of products removed from storage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914400"/>
            <a:ext cx="7391400" cy="2057400"/>
          </a:xfrm>
        </p:spPr>
        <p:txBody>
          <a:bodyPr/>
          <a:lstStyle/>
          <a:p>
            <a:pPr algn="ctr"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Production Planning and Service Control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315200" cy="1752600"/>
          </a:xfrm>
        </p:spPr>
        <p:txBody>
          <a:bodyPr/>
          <a:lstStyle/>
          <a:p>
            <a:pPr eaLnBrk="1" hangingPunct="1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“Preparing, cooking &amp; holding . . . must ensure quality while complying with cost limitations.”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655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2BF6479-8FC0-44EA-A944-7735D69B1D9A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17538"/>
            <a:ext cx="76485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Production Planning</a:t>
            </a:r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286000"/>
            <a:ext cx="7735888" cy="3352800"/>
          </a:xfrm>
        </p:spPr>
        <p:txBody>
          <a:bodyPr/>
          <a:lstStyle/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Starts with a forecast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 sales mix 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standard recipes/yields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 to purchasing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665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66F442-4A52-4C59-8AFC-E1E20F2ECF6E}" type="slidenum">
              <a:rPr lang="en-US" smtClean="0"/>
              <a:pPr/>
              <a:t>89</a:t>
            </a:fld>
            <a:endParaRPr lang="en-US" dirty="0"/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09600"/>
            <a:ext cx="80010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 Control Procedures</a:t>
            </a:r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17713"/>
            <a:ext cx="8305800" cy="41148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Delivery of ordered items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 timing of service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 knowledge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(menu, specials, etc.)</a:t>
            </a:r>
            <a:endParaRPr 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 expertise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skills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990600"/>
            <a:ext cx="7772400" cy="19812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Calculating Actual Food and Beverage Costs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553200" cy="21336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“. . .after the development of standards, and effective control procedures, the next step is to assess the actual operating results”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696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FC2833-3D9C-486A-AB13-861F3AF53930}" type="slidenum">
              <a:rPr lang="en-US" smtClean="0"/>
              <a:pPr/>
              <a:t>91</a:t>
            </a:fld>
            <a:endParaRPr lang="en-US" dirty="0"/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17538"/>
            <a:ext cx="75723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Basic Calculations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133600"/>
            <a:ext cx="8839200" cy="4114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Beg. Inv + Purch. - End Inv. = CGS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CGS/Revenue = Cost %</a:t>
            </a:r>
          </a:p>
          <a:p>
            <a:pPr marL="0" indent="0" eaLnBrk="1" hangingPunct="1">
              <a:buNone/>
            </a:pPr>
            <a:r>
              <a:rPr lang="en-US" sz="40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Match Food to Food &amp; Beverage to Beverage)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 Revenue – Food Cost =CM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(CM = Contribution Margin)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706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A29F5F-6F43-4F83-8BBE-AC7BB85EC83F}" type="slidenum">
              <a:rPr lang="en-US" smtClean="0"/>
              <a:pPr/>
              <a:t>92</a:t>
            </a:fld>
            <a:endParaRPr lang="en-US" dirty="0"/>
          </a:p>
        </p:txBody>
      </p:sp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85800"/>
            <a:ext cx="74676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Calculating Inventory</a:t>
            </a:r>
          </a:p>
        </p:txBody>
      </p:sp>
      <p:sp>
        <p:nvSpPr>
          <p:cNvPr id="706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286000"/>
            <a:ext cx="7772400" cy="3846513"/>
          </a:xfrm>
        </p:spPr>
        <p:txBody>
          <a:bodyPr/>
          <a:lstStyle/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FIFO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LIFO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ACTUAL COST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WEIGHTED AVERAGE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716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33B68F0-FA48-43A3-818C-89CBC22815B2}" type="slidenum">
              <a:rPr lang="en-US" smtClean="0"/>
              <a:pPr/>
              <a:t>93</a:t>
            </a:fld>
            <a:endParaRPr lang="en-US" dirty="0"/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81534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Adjustments to Basic CGS</a:t>
            </a:r>
          </a:p>
        </p:txBody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09800"/>
            <a:ext cx="8153400" cy="37703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Interdepartmental Transfers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 for garnish from food to bar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Wine/brandy from bar to food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Employee Meals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Complimentary Food &amp; Beverage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1066800"/>
            <a:ext cx="5486400" cy="1905000"/>
          </a:xfrm>
        </p:spPr>
        <p:txBody>
          <a:bodyPr/>
          <a:lstStyle/>
          <a:p>
            <a:pPr algn="ctr"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Analysis, Action &amp; Evaluation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“. . .first setting standards, then measuring results, what to do next? Analyze and act!”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737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46CFA0-59DE-427C-B3A8-A4980B88FFFD}" type="slidenum">
              <a:rPr lang="en-US" smtClean="0"/>
              <a:pPr/>
              <a:t>95</a:t>
            </a:fld>
            <a:endParaRPr lang="en-US"/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Comparison Process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2362200"/>
            <a:ext cx="7354888" cy="3770313"/>
          </a:xfrm>
        </p:spPr>
        <p:txBody>
          <a:bodyPr/>
          <a:lstStyle/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Industry averages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performance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 budgets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Property requirements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747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CF66804-7310-4721-BC57-129B93D56F84}" type="slidenum">
              <a:rPr lang="en-US" smtClean="0"/>
              <a:pPr/>
              <a:t>96</a:t>
            </a:fld>
            <a:endParaRPr lang="en-US"/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Comparison Process</a:t>
            </a: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305800" cy="4075113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standard correct?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actual correct?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 of cost changed?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Similar variances using different methods?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Variance significantly different from prior? </a:t>
            </a:r>
          </a:p>
          <a:p>
            <a:pPr eaLnBrk="1" hangingPunct="1">
              <a:lnSpc>
                <a:spcPct val="11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variance enough to require action?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757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EE930E7-9AF3-48A6-B218-8553B58F3FA2}" type="slidenum">
              <a:rPr lang="en-US" smtClean="0"/>
              <a:pPr/>
              <a:t>97</a:t>
            </a:fld>
            <a:endParaRPr lang="en-US"/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Taking Action. . .</a:t>
            </a:r>
          </a:p>
        </p:txBody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8382000" cy="40751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Judge the probability of success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 implementation costs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past were similar actions successful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be compromise of several actions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 on a limited basis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and learn from similar operations, trade publications, and other managers.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Revenue Control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886200"/>
            <a:ext cx="7467600" cy="17526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last phase of the cycle of control is the collection of revenue for products and services rendered to the members.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778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A966D27-52F2-4291-9027-FFC37F3EB99F}" type="slidenum">
              <a:rPr lang="en-US" smtClean="0"/>
              <a:pPr/>
              <a:t>99</a:t>
            </a:fld>
            <a:endParaRPr lang="en-US"/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17538"/>
            <a:ext cx="74961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Guest Check Controls</a:t>
            </a: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8116888" cy="38465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Manual system</a:t>
            </a:r>
          </a:p>
          <a:p>
            <a:pPr lvl="2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Requisition slips</a:t>
            </a:r>
          </a:p>
          <a:p>
            <a:pPr lvl="2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Duplicate guest check system</a:t>
            </a:r>
          </a:p>
          <a:p>
            <a:pPr lvl="2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Guest check audit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Automated system</a:t>
            </a:r>
          </a:p>
          <a:p>
            <a:pPr lvl="2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 check file 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(covered in Accounting)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819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4E2630-1059-4B15-966F-83FEB4CF79A6}" type="slidenum">
              <a:rPr lang="en-US" smtClean="0"/>
              <a:pPr/>
              <a:t>100</a:t>
            </a:fld>
            <a:endParaRPr lang="en-US"/>
          </a:p>
        </p:txBody>
      </p:sp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17538"/>
            <a:ext cx="76866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Keys to Controlling Theft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2057400"/>
            <a:ext cx="7577137" cy="40386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Security measures enforced	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Separation of responsibilities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 to Internal controls 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(covered in Accounting)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849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D22FE8-A936-4E04-B6FA-5E9DB67E6DA6}" type="slidenum">
              <a:rPr lang="en-US" smtClean="0"/>
              <a:pPr/>
              <a:t>101</a:t>
            </a:fld>
            <a:endParaRPr lang="en-US"/>
          </a:p>
        </p:txBody>
      </p:sp>
      <p:sp>
        <p:nvSpPr>
          <p:cNvPr id="8499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17538"/>
            <a:ext cx="74961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Theft by F &amp; B Servers</a:t>
            </a:r>
          </a:p>
        </p:txBody>
      </p:sp>
      <p:sp>
        <p:nvSpPr>
          <p:cNvPr id="849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3989387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Re-using guest checks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Under-adding/over-adding check totals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False claim of walkout or lost check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Denying receipt of transferred charges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Misrepresenting items as returns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Pocketing revenue from unrecorded food or beverages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860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8F30FF-95A2-42F8-8AD7-B3B22A257297}" type="slidenum">
              <a:rPr lang="en-US" smtClean="0"/>
              <a:pPr/>
              <a:t>102</a:t>
            </a:fld>
            <a:endParaRPr lang="en-US"/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81534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Employee Theft from Guests</a:t>
            </a:r>
          </a:p>
        </p:txBody>
      </p:sp>
      <p:sp>
        <p:nvSpPr>
          <p:cNvPr id="860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3989387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Padding the bill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Charging higher than menu prices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Miscalculating check totals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Switching guest checks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Altering credit cards/personal checks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incorrect change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870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EF5DA7-2E20-4FF0-AC8D-F70D142D5CA8}" type="slidenum">
              <a:rPr lang="en-US" smtClean="0"/>
              <a:pPr/>
              <a:t>103</a:t>
            </a:fld>
            <a:endParaRPr lang="en-US"/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617538"/>
            <a:ext cx="7924800" cy="1143000"/>
          </a:xfrm>
        </p:spPr>
        <p:txBody>
          <a:bodyPr/>
          <a:lstStyle/>
          <a:p>
            <a:pPr eaLnBrk="1" hangingPunct="1"/>
            <a:br>
              <a:rPr lang="en-US" sz="4800" dirty="0"/>
            </a:b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Cash Control after Payment</a:t>
            </a:r>
          </a:p>
        </p:txBody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017713"/>
            <a:ext cx="8040688" cy="4230687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 theft of bank deposits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Separation of responsibilities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Audit of cash-related reports/records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 theft when paying bills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 by company check (not cash)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Institute check controls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 invoices “PAID”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Reconcile accounts &amp; investigate outstanding checks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880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CC8611-0B43-433B-A6F2-AF10FEE9F314}" type="slidenum">
              <a:rPr lang="en-US" smtClean="0"/>
              <a:pPr/>
              <a:t>104</a:t>
            </a:fld>
            <a:endParaRPr lang="en-US"/>
          </a:p>
        </p:txBody>
      </p:sp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8153400" cy="1143000"/>
          </a:xfrm>
        </p:spPr>
        <p:txBody>
          <a:bodyPr/>
          <a:lstStyle/>
          <a:p>
            <a:pPr eaLnBrk="1" hangingPunct="1"/>
            <a:br>
              <a:rPr lang="en-US" sz="4800" dirty="0"/>
            </a:b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Preventing Bookkeeper Theft</a:t>
            </a:r>
          </a:p>
        </p:txBody>
      </p:sp>
      <p:sp>
        <p:nvSpPr>
          <p:cNvPr id="880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017713"/>
            <a:ext cx="8040688" cy="42306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Altering sales records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Misuse of petty cash funds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Recording lower charges/higher discounts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Falsifying “NSF” checks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Prepare checks made payable to self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Resubmit previously paid invoices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Setting-up “dummy” company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Padding payroll/adding overtime hours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Converting unclaimed payroll checks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 Cost Control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886200"/>
            <a:ext cx="6781800" cy="21336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labor-intensive industry, where labor is the most perishable of all products, and the basic costs of labor are constantly increasing.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901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D88AAA-42CF-4BEA-B2C1-9373C8126BA8}" type="slidenum">
              <a:rPr lang="en-US" smtClean="0"/>
              <a:pPr/>
              <a:t>106</a:t>
            </a:fld>
            <a:endParaRPr lang="en-US"/>
          </a:p>
        </p:txBody>
      </p:sp>
      <p:sp>
        <p:nvSpPr>
          <p:cNvPr id="9011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81534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Constructing a Staffing Guide</a:t>
            </a:r>
          </a:p>
        </p:txBody>
      </p:sp>
      <p:sp>
        <p:nvSpPr>
          <p:cNvPr id="901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7731125" cy="37242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of hours required for each position and shift to produce and serve given number of meals while meeting quality standards.		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Align staffing guide with budgeted labor costs		</a:t>
            </a:r>
            <a:r>
              <a:rPr lang="en-US" sz="3600" dirty="0"/>
              <a:t>	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911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FBFFD93-85E6-4912-AFA5-E16B5524FB60}" type="slidenum">
              <a:rPr lang="en-US" smtClean="0"/>
              <a:pPr/>
              <a:t>107</a:t>
            </a:fld>
            <a:endParaRPr lang="en-US"/>
          </a:p>
        </p:txBody>
      </p:sp>
      <p:sp>
        <p:nvSpPr>
          <p:cNvPr id="911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Match Staffing Guide to Labor Cost Budget</a:t>
            </a:r>
          </a:p>
        </p:txBody>
      </p:sp>
      <p:sp>
        <p:nvSpPr>
          <p:cNvPr id="911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09800"/>
            <a:ext cx="7694613" cy="3532188"/>
          </a:xfrm>
        </p:spPr>
        <p:txBody>
          <a:bodyPr/>
          <a:lstStyle/>
          <a:p>
            <a:pPr marL="742950" indent="-742950" eaLnBrk="1" hangingPunct="1">
              <a:lnSpc>
                <a:spcPts val="5800"/>
              </a:lnSpc>
              <a:buClr>
                <a:schemeClr val="tx2"/>
              </a:buClr>
              <a:buSzPct val="100000"/>
              <a:buFont typeface="+mj-lt"/>
              <a:buAutoNum type="alpha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Convert labor hours to labor $</a:t>
            </a:r>
          </a:p>
          <a:p>
            <a:pPr marL="742950" indent="-742950" eaLnBrk="1" hangingPunct="1">
              <a:lnSpc>
                <a:spcPts val="5800"/>
              </a:lnSpc>
              <a:buClr>
                <a:schemeClr val="tx2"/>
              </a:buClr>
              <a:buSzPct val="100000"/>
              <a:buFont typeface="+mj-lt"/>
              <a:buAutoNum type="alpha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 total labor cost $</a:t>
            </a:r>
          </a:p>
          <a:p>
            <a:pPr marL="742950" indent="-742950" eaLnBrk="1" hangingPunct="1">
              <a:lnSpc>
                <a:spcPts val="5800"/>
              </a:lnSpc>
              <a:buClr>
                <a:schemeClr val="tx2"/>
              </a:buClr>
              <a:buSzPct val="100000"/>
              <a:buFont typeface="+mj-lt"/>
              <a:buAutoNum type="alpha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Estimate total F &amp; B revenue</a:t>
            </a:r>
          </a:p>
          <a:p>
            <a:pPr marL="742950" indent="-742950" eaLnBrk="1" hangingPunct="1">
              <a:lnSpc>
                <a:spcPts val="5800"/>
              </a:lnSpc>
              <a:buClr>
                <a:schemeClr val="tx2"/>
              </a:buClr>
              <a:buSzPct val="100000"/>
              <a:buFont typeface="+mj-lt"/>
              <a:buAutoNum type="alpha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 a labor cost %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921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E08C5D-E79D-4E89-BA1A-86557FB8103F}" type="slidenum">
              <a:rPr lang="en-US" smtClean="0"/>
              <a:pPr/>
              <a:t>108</a:t>
            </a:fld>
            <a:endParaRPr lang="en-US"/>
          </a:p>
        </p:txBody>
      </p:sp>
      <p:sp>
        <p:nvSpPr>
          <p:cNvPr id="92164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9" y="617538"/>
            <a:ext cx="6469062" cy="1143000"/>
          </a:xfrm>
        </p:spPr>
        <p:txBody>
          <a:bodyPr/>
          <a:lstStyle/>
          <a:p>
            <a:pPr algn="ctr"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Scheduling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Tools</a:t>
            </a:r>
          </a:p>
        </p:txBody>
      </p:sp>
      <p:sp>
        <p:nvSpPr>
          <p:cNvPr id="921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7694613" cy="3455988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Staggered work schedules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Flex-time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Spanner shifts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Full-time vs. Part-time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Temporary employees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931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62492C6-E55D-4EB3-83BA-95E5BF6B8B6D}" type="slidenum">
              <a:rPr lang="en-US" smtClean="0"/>
              <a:pPr/>
              <a:t>109</a:t>
            </a:fld>
            <a:endParaRPr lang="en-US"/>
          </a:p>
        </p:txBody>
      </p:sp>
      <p:sp>
        <p:nvSpPr>
          <p:cNvPr id="9318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17538"/>
            <a:ext cx="8029575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 Cost Variance Analysis</a:t>
            </a:r>
          </a:p>
        </p:txBody>
      </p:sp>
      <p:sp>
        <p:nvSpPr>
          <p:cNvPr id="931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86000"/>
            <a:ext cx="7694613" cy="3455988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 schedule to actual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Hours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Rate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actual cost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Productivity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942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137094C-ABF0-4ED2-8F3D-CCA81C8290B5}" type="slidenum">
              <a:rPr lang="en-US" smtClean="0"/>
              <a:pPr/>
              <a:t>110</a:t>
            </a:fld>
            <a:endParaRPr lang="en-US"/>
          </a:p>
        </p:txBody>
      </p:sp>
      <p:sp>
        <p:nvSpPr>
          <p:cNvPr id="9421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 Corrective Action</a:t>
            </a:r>
          </a:p>
        </p:txBody>
      </p:sp>
      <p:sp>
        <p:nvSpPr>
          <p:cNvPr id="942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3773487"/>
          </a:xfrm>
          <a:noFill/>
        </p:spPr>
        <p:txBody>
          <a:bodyPr lIns="92075" tIns="46038" rIns="92075" bIns="46038"/>
          <a:lstStyle/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 variances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Analyze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Meet with supervisor to discuss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 and monitor</a:t>
            </a:r>
          </a:p>
          <a:p>
            <a:pPr marL="609600" indent="-609600" eaLnBrk="1" hangingPunct="1">
              <a:lnSpc>
                <a:spcPct val="110000"/>
              </a:lnSpc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Evaluate effectiveness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b="1">
                <a:effectLst>
                  <a:outerShdw blurRad="38100" dist="38100" dir="2700000" algn="tl">
                    <a:srgbClr val="C0C0C0"/>
                  </a:outerShdw>
                </a:effectLst>
              </a:rPr>
              <a:t>Cost Control Quiz</a:t>
            </a:r>
            <a:r>
              <a:rPr lang="en-US" sz="5400"/>
              <a:t> 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343400"/>
            <a:ext cx="8077200" cy="1752600"/>
          </a:xfrm>
        </p:spPr>
        <p:txBody>
          <a:bodyPr/>
          <a:lstStyle/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Reviewing the “Cycle of Control”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066800"/>
            <a:ext cx="7696200" cy="1905000"/>
          </a:xfrm>
        </p:spPr>
        <p:txBody>
          <a:bodyPr/>
          <a:lstStyle/>
          <a:p>
            <a:pPr algn="ctr"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END OF </a:t>
            </a:r>
            <a:b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 &amp; B OPERATIONS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886200"/>
            <a:ext cx="8153400" cy="2209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than you wanted to know, more than you thought you knew, . . . enough to successfully pass this section of the exam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143000"/>
            <a:ext cx="8153400" cy="1828800"/>
          </a:xfrm>
        </p:spPr>
        <p:txBody>
          <a:bodyPr/>
          <a:lstStyle/>
          <a:p>
            <a:pPr algn="ctr" eaLnBrk="1" hangingPunct="1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Beverage Service Procedures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886200"/>
            <a:ext cx="7391400" cy="1752600"/>
          </a:xfrm>
        </p:spPr>
        <p:txBody>
          <a:bodyPr/>
          <a:lstStyle/>
          <a:p>
            <a:pPr eaLnBrk="1" hangingPunct="1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first part of the members dining experience, an area that is highly regulated and easily abused.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993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CB115E7-511A-4A72-8B86-0A950B8BFCC8}" type="slidenum">
              <a:rPr lang="en-US" smtClean="0"/>
              <a:pPr/>
              <a:t>114</a:t>
            </a:fld>
            <a:endParaRPr lang="en-US"/>
          </a:p>
        </p:txBody>
      </p:sp>
      <p:sp>
        <p:nvSpPr>
          <p:cNvPr id="9933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17538"/>
            <a:ext cx="74199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Beverages</a:t>
            </a:r>
          </a:p>
        </p:txBody>
      </p:sp>
      <p:sp>
        <p:nvSpPr>
          <p:cNvPr id="993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209800"/>
            <a:ext cx="7507288" cy="3922713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Liquor (distilled spirits)</a:t>
            </a:r>
          </a:p>
          <a:p>
            <a:pPr eaLnBrk="1" hangingPunct="1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Beer (malt beverages)</a:t>
            </a:r>
          </a:p>
          <a:p>
            <a:pPr eaLnBrk="1" hangingPunct="1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Wine (fermented fruit juice)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013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E0025D-E2D9-41C9-8AAE-F42EBE3BA708}" type="slidenum">
              <a:rPr lang="en-US" smtClean="0"/>
              <a:pPr/>
              <a:t>115</a:t>
            </a:fld>
            <a:endParaRPr lang="en-US"/>
          </a:p>
        </p:txBody>
      </p:sp>
      <p:sp>
        <p:nvSpPr>
          <p:cNvPr id="1013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Opening &amp; Serving Wine</a:t>
            </a:r>
          </a:p>
        </p:txBody>
      </p:sp>
      <p:sp>
        <p:nvSpPr>
          <p:cNvPr id="1013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905000"/>
            <a:ext cx="7772400" cy="42275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wine to the guest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Cut the band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Wipe the top and neck of bottle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 the cork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 cork on table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taste for host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for the rest of the table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024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18212F0-E2ED-45B5-81D0-0F2D1C4BDE7C}" type="slidenum">
              <a:rPr lang="en-US" smtClean="0"/>
              <a:pPr/>
              <a:t>116</a:t>
            </a:fld>
            <a:endParaRPr lang="en-US"/>
          </a:p>
        </p:txBody>
      </p:sp>
      <p:sp>
        <p:nvSpPr>
          <p:cNvPr id="10240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Responsible Beverage Service</a:t>
            </a:r>
          </a:p>
        </p:txBody>
      </p:sp>
      <p:sp>
        <p:nvSpPr>
          <p:cNvPr id="1024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8116888" cy="39989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Off-hour sales/service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Sale/service to minors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Sale/service to intoxicated guest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Sale/service to the point of intoxication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034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31D355-D24A-44EF-95EE-1E8F2A7ABE6D}" type="slidenum">
              <a:rPr lang="en-US" smtClean="0"/>
              <a:pPr/>
              <a:t>117</a:t>
            </a:fld>
            <a:endParaRPr lang="en-US"/>
          </a:p>
        </p:txBody>
      </p:sp>
      <p:sp>
        <p:nvSpPr>
          <p:cNvPr id="1034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Costs Related to the Sale of Beverage Alcohol</a:t>
            </a:r>
          </a:p>
        </p:txBody>
      </p:sp>
      <p:sp>
        <p:nvSpPr>
          <p:cNvPr id="1034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8116888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Motor vehicle accidents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Crime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Non-vehicular accidents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 productivity/absenteeism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health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044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8F9F2E-CF11-49DA-AAEC-DE867B198AD9}" type="slidenum">
              <a:rPr lang="en-US" smtClean="0"/>
              <a:pPr/>
              <a:t>118</a:t>
            </a:fld>
            <a:endParaRPr lang="en-US"/>
          </a:p>
        </p:txBody>
      </p:sp>
      <p:sp>
        <p:nvSpPr>
          <p:cNvPr id="10445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17538"/>
            <a:ext cx="7793037" cy="830262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Industry’s Response</a:t>
            </a:r>
          </a:p>
        </p:txBody>
      </p:sp>
      <p:sp>
        <p:nvSpPr>
          <p:cNvPr id="1044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133600"/>
            <a:ext cx="8345488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moderation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 causes to combat problems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 lobbying/educational groups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operational procedures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Teach/train employees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Introduce low/no-alcohol products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054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605DD64-CF9B-4A4D-B679-F0A0A43AB4EC}" type="slidenum">
              <a:rPr lang="en-US" smtClean="0"/>
              <a:pPr/>
              <a:t>119</a:t>
            </a:fld>
            <a:endParaRPr lang="en-US"/>
          </a:p>
        </p:txBody>
      </p:sp>
      <p:sp>
        <p:nvSpPr>
          <p:cNvPr id="10547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17538"/>
            <a:ext cx="8029575" cy="1058862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Effects of Alcohol</a:t>
            </a:r>
          </a:p>
        </p:txBody>
      </p:sp>
      <p:sp>
        <p:nvSpPr>
          <p:cNvPr id="1054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09800"/>
            <a:ext cx="7772400" cy="3733800"/>
          </a:xfrm>
        </p:spPr>
        <p:txBody>
          <a:bodyPr/>
          <a:lstStyle/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Reduces inhibitions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Impairs judgment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Impairs reactions</a:t>
            </a:r>
          </a:p>
          <a:p>
            <a:pPr eaLnBrk="1" hangingPunct="1">
              <a:lnSpc>
                <a:spcPts val="58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Impairs coordination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064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671473-F25E-416E-944C-0C4B178B5252}" type="slidenum">
              <a:rPr lang="en-US" smtClean="0"/>
              <a:pPr/>
              <a:t>120</a:t>
            </a:fld>
            <a:endParaRPr lang="en-US"/>
          </a:p>
        </p:txBody>
      </p:sp>
      <p:sp>
        <p:nvSpPr>
          <p:cNvPr id="10650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17538"/>
            <a:ext cx="77724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Refusing Guest Service</a:t>
            </a:r>
          </a:p>
        </p:txBody>
      </p:sp>
      <p:sp>
        <p:nvSpPr>
          <p:cNvPr id="1065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7772400" cy="40751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 privately to guest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the operational policy firmly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be judgmental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 concern for guest’s safety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 drink/offer food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Notify other servers/bartenders (get help)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Fill out an incident report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 procedures for contingencies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1828800"/>
            <a:ext cx="5486400" cy="1143000"/>
          </a:xfrm>
        </p:spPr>
        <p:txBody>
          <a:bodyPr/>
          <a:lstStyle/>
          <a:p>
            <a:pPr algn="ctr" eaLnBrk="1" hangingPunct="1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Bar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581400"/>
            <a:ext cx="7162800" cy="2133600"/>
          </a:xfrm>
        </p:spPr>
        <p:txBody>
          <a:bodyPr/>
          <a:lstStyle/>
          <a:p>
            <a:pPr eaLnBrk="1" hangingPunct="1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Whether it is a public or service bar, front or back bar, the layout and operation of the bar depends on the type of club operation.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085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1859ED-8799-417E-BC9A-0D5CBF8ABCD3}" type="slidenum">
              <a:rPr lang="en-US" smtClean="0"/>
              <a:pPr/>
              <a:t>122</a:t>
            </a:fld>
            <a:endParaRPr lang="en-US"/>
          </a:p>
        </p:txBody>
      </p:sp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17538"/>
            <a:ext cx="74961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 Layout Factors</a:t>
            </a:r>
          </a:p>
        </p:txBody>
      </p:sp>
      <p:sp>
        <p:nvSpPr>
          <p:cNvPr id="1085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8193088" cy="40751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/>
              <a:t>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Bar Menu: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beverages in stock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Mixed drinks/cocktails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Draft and/or bottled beers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Wines</a:t>
            </a:r>
          </a:p>
          <a:p>
            <a:pPr lvl="1"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Specialty drinks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095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34B5C2-7D8B-4F2F-8E60-F68F9F3636AB}" type="slidenum">
              <a:rPr lang="en-US" smtClean="0"/>
              <a:pPr/>
              <a:t>123</a:t>
            </a:fld>
            <a:endParaRPr lang="en-US"/>
          </a:p>
        </p:txBody>
      </p:sp>
      <p:sp>
        <p:nvSpPr>
          <p:cNvPr id="10957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17538"/>
            <a:ext cx="76485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 Layout Factors</a:t>
            </a:r>
          </a:p>
        </p:txBody>
      </p:sp>
      <p:sp>
        <p:nvSpPr>
          <p:cNvPr id="1095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Employee job functions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Employee traffic flows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Guest traffic flows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Anticipated volume of business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of business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 of service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105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D5EB3A9-6CFE-4F25-B9CE-C23A4E96AA6B}" type="slidenum">
              <a:rPr lang="en-US" smtClean="0"/>
              <a:pPr/>
              <a:t>124</a:t>
            </a:fld>
            <a:endParaRPr lang="en-US"/>
          </a:p>
        </p:txBody>
      </p:sp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Bar Arrangements</a:t>
            </a:r>
          </a:p>
        </p:txBody>
      </p:sp>
      <p:sp>
        <p:nvSpPr>
          <p:cNvPr id="1105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905000"/>
            <a:ext cx="7772400" cy="4227513"/>
          </a:xfrm>
        </p:spPr>
        <p:txBody>
          <a:bodyPr/>
          <a:lstStyle/>
          <a:p>
            <a:pPr eaLnBrk="1" hangingPunct="1">
              <a:lnSpc>
                <a:spcPct val="85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Front Bar</a:t>
            </a:r>
          </a:p>
          <a:p>
            <a:pPr eaLnBrk="1" hangingPunct="1">
              <a:lnSpc>
                <a:spcPct val="85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 Bar</a:t>
            </a:r>
          </a:p>
          <a:p>
            <a:pPr eaLnBrk="1" hangingPunct="1">
              <a:lnSpc>
                <a:spcPct val="85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 Bar</a:t>
            </a:r>
          </a:p>
          <a:p>
            <a:pPr eaLnBrk="1" hangingPunct="1">
              <a:lnSpc>
                <a:spcPct val="85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 Bar</a:t>
            </a:r>
          </a:p>
          <a:p>
            <a:pPr lvl="2" eaLnBrk="1" hangingPunct="1">
              <a:lnSpc>
                <a:spcPct val="85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Speed rack/rail</a:t>
            </a:r>
          </a:p>
          <a:p>
            <a:pPr lvl="2" eaLnBrk="1" hangingPunct="1">
              <a:lnSpc>
                <a:spcPct val="85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 bin</a:t>
            </a:r>
          </a:p>
          <a:p>
            <a:pPr lvl="2" eaLnBrk="1" hangingPunct="1">
              <a:lnSpc>
                <a:spcPct val="85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Glass rail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116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7B9DC8-9267-4C2D-BA25-E3DC402C1190}" type="slidenum">
              <a:rPr lang="en-US" smtClean="0"/>
              <a:pPr/>
              <a:t>125</a:t>
            </a:fld>
            <a:endParaRPr lang="en-US"/>
          </a:p>
        </p:txBody>
      </p:sp>
      <p:sp>
        <p:nvSpPr>
          <p:cNvPr id="11162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17538"/>
            <a:ext cx="75723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 Equipment &amp; Tools</a:t>
            </a:r>
          </a:p>
        </p:txBody>
      </p:sp>
      <p:sp>
        <p:nvSpPr>
          <p:cNvPr id="1116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80772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/>
              <a:t>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Glassware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Determined by marketing strategy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 determined by portion size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 should relate to price/value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space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Glass-washing capabilities </a:t>
            </a:r>
            <a:r>
              <a:rPr lang="en-US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(Beer Clean)</a:t>
            </a: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Durability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126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D4AAA8C-9AAA-4FB2-BB9F-C84D1953FF4B}" type="slidenum">
              <a:rPr lang="en-US" smtClean="0"/>
              <a:pPr/>
              <a:t>126</a:t>
            </a:fld>
            <a:endParaRPr lang="en-US"/>
          </a:p>
        </p:txBody>
      </p:sp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 Equipment &amp; Tools</a:t>
            </a:r>
          </a:p>
        </p:txBody>
      </p:sp>
      <p:sp>
        <p:nvSpPr>
          <p:cNvPr id="1126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8001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/>
              <a:t>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Tools &amp; Accessories: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Blenders/juicers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Cutting boards/knives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Garnish tray/tongs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 buckets/scoops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Cocktail picks/straws/swizzle sticks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Juice containers/funnels</a:t>
            </a:r>
          </a:p>
          <a:p>
            <a:pPr lvl="1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Salt &amp; sugar shakers/bowls/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rimmers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136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E0D96A-24ED-4E54-BE3D-319CB2F882A5}" type="slidenum">
              <a:rPr lang="en-US" smtClean="0"/>
              <a:pPr/>
              <a:t>127</a:t>
            </a:fld>
            <a:endParaRPr lang="en-US"/>
          </a:p>
        </p:txBody>
      </p:sp>
      <p:sp>
        <p:nvSpPr>
          <p:cNvPr id="11366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17538"/>
            <a:ext cx="74961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Distilled Spirits</a:t>
            </a:r>
          </a:p>
        </p:txBody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81200"/>
            <a:ext cx="55626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Distilled from: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Grain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Sugar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Blended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Aged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Redistilled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146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5234C6F-9E0E-4992-9AE1-361A1ED6BCF2}" type="slidenum">
              <a:rPr lang="en-US" smtClean="0"/>
              <a:pPr/>
              <a:t>128</a:t>
            </a:fld>
            <a:endParaRPr lang="en-US"/>
          </a:p>
        </p:txBody>
      </p:sp>
      <p:sp>
        <p:nvSpPr>
          <p:cNvPr id="11469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17538"/>
            <a:ext cx="74961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Types of Spirits</a:t>
            </a:r>
          </a:p>
        </p:txBody>
      </p:sp>
      <p:sp>
        <p:nvSpPr>
          <p:cNvPr id="1146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57400"/>
            <a:ext cx="7315200" cy="41148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Grain spirits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 liquors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 liquors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Liqueurs or cordials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Aperitifs and bitters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157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EFA588-30B3-4443-9B17-E34D71123A8C}" type="slidenum">
              <a:rPr lang="en-US" smtClean="0"/>
              <a:pPr/>
              <a:t>129</a:t>
            </a:fld>
            <a:endParaRPr lang="en-US"/>
          </a:p>
        </p:txBody>
      </p:sp>
      <p:sp>
        <p:nvSpPr>
          <p:cNvPr id="1157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Types of Whiskeys</a:t>
            </a:r>
          </a:p>
        </p:txBody>
      </p:sp>
      <p:sp>
        <p:nvSpPr>
          <p:cNvPr id="1157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0"/>
            <a:ext cx="7772400" cy="41148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Scotch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Irish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American: bourbon, rye, corn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Canadian</a:t>
            </a:r>
          </a:p>
          <a:p>
            <a:pPr eaLnBrk="1" hangingPunct="1">
              <a:buClr>
                <a:schemeClr val="tx2"/>
              </a:buClr>
              <a:buSzPct val="80000"/>
              <a:buFont typeface="Wingdings" pitchFamily="2" charset="2"/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167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34FD4A-D6F2-4CB2-86D2-4F241D13367B}" type="slidenum">
              <a:rPr lang="en-US" smtClean="0"/>
              <a:pPr/>
              <a:t>130</a:t>
            </a:fld>
            <a:endParaRPr lang="en-US"/>
          </a:p>
        </p:txBody>
      </p:sp>
      <p:sp>
        <p:nvSpPr>
          <p:cNvPr id="1167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Kinds of Brandy</a:t>
            </a:r>
          </a:p>
        </p:txBody>
      </p:sp>
      <p:sp>
        <p:nvSpPr>
          <p:cNvPr id="1167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05000"/>
            <a:ext cx="7467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Cognac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Armagnac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Calvados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Grappa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Kirsch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Framboise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Ouzo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177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B8F2643-C7F2-4C5B-A440-47E2A7D575B6}" type="slidenum">
              <a:rPr lang="en-US" smtClean="0"/>
              <a:pPr/>
              <a:t>131</a:t>
            </a:fld>
            <a:endParaRPr lang="en-US" dirty="0"/>
          </a:p>
        </p:txBody>
      </p:sp>
      <p:sp>
        <p:nvSpPr>
          <p:cNvPr id="1177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Judging Spirit Quality</a:t>
            </a:r>
          </a:p>
        </p:txBody>
      </p:sp>
      <p:sp>
        <p:nvSpPr>
          <p:cNvPr id="1177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05000"/>
            <a:ext cx="7924800" cy="4495800"/>
          </a:xfrm>
        </p:spPr>
        <p:txBody>
          <a:bodyPr/>
          <a:lstStyle/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 glassware/finger’s depth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Examine color, clarity, brilliance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Rock/swirl to judge body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Aroma evaluated by sniff test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Evaluate aftertaste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r>
              <a:rPr lang="en-US" sz="36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judge on price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010400" cy="1143000"/>
          </a:xfrm>
        </p:spPr>
        <p:txBody>
          <a:bodyPr/>
          <a:lstStyle/>
          <a:p>
            <a:pPr algn="ctr" eaLnBrk="1" hangingPunct="1"/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Malt Beverages</a:t>
            </a: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886200"/>
            <a:ext cx="7162800" cy="2133600"/>
          </a:xfrm>
        </p:spPr>
        <p:txBody>
          <a:bodyPr/>
          <a:lstStyle/>
          <a:p>
            <a:pPr eaLnBrk="1" hangingPunct="1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malt ‘family’ of ales, lagers, porters, and stout, along with bock and sake.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198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457167-7815-4254-B0DE-2AF4ACD17193}" type="slidenum">
              <a:rPr lang="en-US" smtClean="0"/>
              <a:pPr/>
              <a:t>133</a:t>
            </a:fld>
            <a:endParaRPr lang="en-US"/>
          </a:p>
        </p:txBody>
      </p:sp>
      <p:sp>
        <p:nvSpPr>
          <p:cNvPr id="1198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Malt Beverage Ingredients</a:t>
            </a:r>
          </a:p>
        </p:txBody>
      </p:sp>
      <p:sp>
        <p:nvSpPr>
          <p:cNvPr id="1198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Barley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Yeast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Adjuncts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Additives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208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63C4AEA-B36F-4BD5-B684-A92A4D58E22A}" type="slidenum">
              <a:rPr lang="en-US" smtClean="0"/>
              <a:pPr/>
              <a:t>134</a:t>
            </a:fld>
            <a:endParaRPr lang="en-US"/>
          </a:p>
        </p:txBody>
      </p:sp>
      <p:sp>
        <p:nvSpPr>
          <p:cNvPr id="12083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Malt Beverage Production</a:t>
            </a:r>
          </a:p>
        </p:txBody>
      </p:sp>
      <p:sp>
        <p:nvSpPr>
          <p:cNvPr id="1208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981200"/>
            <a:ext cx="7772400" cy="4151313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Malting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Mashing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Brewing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Fermentation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Pasteurization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Carbonation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Packaging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218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E2A2B61-6A20-48EE-A171-78887F7651ED}" type="slidenum">
              <a:rPr lang="en-US" smtClean="0"/>
              <a:pPr/>
              <a:t>135</a:t>
            </a:fld>
            <a:endParaRPr lang="en-US"/>
          </a:p>
        </p:txBody>
      </p:sp>
      <p:sp>
        <p:nvSpPr>
          <p:cNvPr id="12186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17538"/>
            <a:ext cx="8001000" cy="11430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Judging Malt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Bevg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Quality</a:t>
            </a:r>
          </a:p>
        </p:txBody>
      </p:sp>
      <p:sp>
        <p:nvSpPr>
          <p:cNvPr id="1218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981200"/>
            <a:ext cx="7772400" cy="4151313"/>
          </a:xfrm>
        </p:spPr>
        <p:txBody>
          <a:bodyPr/>
          <a:lstStyle/>
          <a:p>
            <a:pPr marL="742950" indent="-742950" eaLnBrk="1" hangingPunct="1">
              <a:lnSpc>
                <a:spcPts val="58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Appearance</a:t>
            </a:r>
          </a:p>
          <a:p>
            <a:pPr marL="742950" indent="-742950" eaLnBrk="1" hangingPunct="1">
              <a:lnSpc>
                <a:spcPts val="58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Aroma</a:t>
            </a:r>
          </a:p>
          <a:p>
            <a:pPr marL="742950" indent="-742950" eaLnBrk="1" hangingPunct="1">
              <a:lnSpc>
                <a:spcPts val="58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Taste</a:t>
            </a:r>
          </a:p>
          <a:p>
            <a:pPr marL="742950" indent="-742950" eaLnBrk="1" hangingPunct="1">
              <a:lnSpc>
                <a:spcPts val="58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Flavor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828800"/>
            <a:ext cx="7620000" cy="1143000"/>
          </a:xfrm>
        </p:spPr>
        <p:txBody>
          <a:bodyPr/>
          <a:lstStyle/>
          <a:p>
            <a:pPr eaLnBrk="1" hangingPunct="1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Wine Fundamentals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86200"/>
            <a:ext cx="7772400" cy="2209800"/>
          </a:xfrm>
        </p:spPr>
        <p:txBody>
          <a:bodyPr/>
          <a:lstStyle/>
          <a:p>
            <a:pPr eaLnBrk="1" hangingPunct="1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“...by far the most complex beverage in the annals of human history: the variety of hauntingly elusive flavors is, by itself, staggering.”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239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5BC5BE5-E157-4D16-AFD6-5E5C7D2FCB21}" type="slidenum">
              <a:rPr lang="en-US" smtClean="0"/>
              <a:pPr/>
              <a:t>137</a:t>
            </a:fld>
            <a:endParaRPr lang="en-US"/>
          </a:p>
        </p:txBody>
      </p:sp>
      <p:sp>
        <p:nvSpPr>
          <p:cNvPr id="12390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Wine Classifications</a:t>
            </a:r>
          </a:p>
        </p:txBody>
      </p:sp>
      <p:sp>
        <p:nvSpPr>
          <p:cNvPr id="1239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ts val="58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Table wines</a:t>
            </a:r>
          </a:p>
          <a:p>
            <a:pPr eaLnBrk="1" hangingPunct="1">
              <a:lnSpc>
                <a:spcPts val="58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and Fortified wines</a:t>
            </a:r>
          </a:p>
          <a:p>
            <a:pPr eaLnBrk="1" hangingPunct="1">
              <a:lnSpc>
                <a:spcPts val="58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Aperitif and Dessert wines</a:t>
            </a:r>
          </a:p>
          <a:p>
            <a:pPr eaLnBrk="1" hangingPunct="1">
              <a:lnSpc>
                <a:spcPts val="5800"/>
              </a:lnSpc>
              <a:buFont typeface="Wingdings" pitchFamily="2" charset="2"/>
              <a:buChar char="q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Sparkling wines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249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E9136D-017E-4B24-BE44-AC1AD42CD0BF}" type="slidenum">
              <a:rPr lang="en-US" smtClean="0"/>
              <a:pPr/>
              <a:t>138</a:t>
            </a:fld>
            <a:endParaRPr lang="en-US" dirty="0"/>
          </a:p>
        </p:txBody>
      </p:sp>
      <p:sp>
        <p:nvSpPr>
          <p:cNvPr id="12493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17538"/>
            <a:ext cx="74961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Wine Production</a:t>
            </a:r>
          </a:p>
        </p:txBody>
      </p:sp>
      <p:sp>
        <p:nvSpPr>
          <p:cNvPr id="1249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905000"/>
            <a:ext cx="77724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Fermenting </a:t>
            </a:r>
            <a:r>
              <a:rPr lang="en-US" sz="24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(Secondary)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Blending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Bottling and corking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Maturing and storage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CMAA CERTIFICATION REVIEW COURSE</a:t>
            </a:r>
          </a:p>
        </p:txBody>
      </p:sp>
      <p:sp>
        <p:nvSpPr>
          <p:cNvPr id="1259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3C5B30D-076B-4B17-B807-3578D9D80B46}" type="slidenum">
              <a:rPr lang="en-US" smtClean="0"/>
              <a:pPr/>
              <a:t>139</a:t>
            </a:fld>
            <a:endParaRPr lang="en-US"/>
          </a:p>
        </p:txBody>
      </p:sp>
      <p:sp>
        <p:nvSpPr>
          <p:cNvPr id="12595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Tasting &amp; Judging Wine</a:t>
            </a:r>
          </a:p>
        </p:txBody>
      </p:sp>
      <p:sp>
        <p:nvSpPr>
          <p:cNvPr id="1259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8229600" cy="3810000"/>
          </a:xfrm>
        </p:spPr>
        <p:txBody>
          <a:bodyPr/>
          <a:lstStyle/>
          <a:p>
            <a:pPr marL="742950" indent="-742950" eaLnBrk="1" hangingPunct="1">
              <a:lnSpc>
                <a:spcPct val="8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Preparation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	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(order, number, setting, &amp; accompaniments)</a:t>
            </a:r>
            <a:endParaRPr lang="en-US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Appearance 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(color/clarity)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Smell 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aroma/bouquet)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 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(texture/viscosity)</a:t>
            </a:r>
          </a:p>
          <a:p>
            <a:pPr marL="742950" indent="-742950" eaLnBrk="1" hangingPunct="1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Taste </a:t>
            </a:r>
            <a:r>
              <a:rPr 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(flavors/finish)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066800"/>
            <a:ext cx="8153400" cy="1905000"/>
          </a:xfrm>
        </p:spPr>
        <p:txBody>
          <a:bodyPr/>
          <a:lstStyle/>
          <a:p>
            <a:pPr algn="ctr" eaLnBrk="1" hangingPunct="1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Quiz on Beverage Operations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8001000" cy="2209800"/>
          </a:xfrm>
        </p:spPr>
        <p:txBody>
          <a:bodyPr/>
          <a:lstStyle/>
          <a:p>
            <a:pPr eaLnBrk="1" hangingPunct="1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Relevant questions about responsible service, production methods, and methods for judging quality.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066800"/>
            <a:ext cx="7772400" cy="1905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great effort by a great group of club managers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86200"/>
            <a:ext cx="8153400" cy="1752600"/>
          </a:xfrm>
        </p:spPr>
        <p:txBody>
          <a:bodyPr/>
          <a:lstStyle/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attentive attitude and for your commitment to professionalism in your industry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333399"/>
    </a:dk2>
    <a:lt2>
      <a:srgbClr val="1C1C1C"/>
    </a:lt2>
    <a:accent1>
      <a:srgbClr val="BFFFEE"/>
    </a:accent1>
    <a:accent2>
      <a:srgbClr val="FFCF01"/>
    </a:accent2>
    <a:accent3>
      <a:srgbClr val="FFFFFF"/>
    </a:accent3>
    <a:accent4>
      <a:srgbClr val="000000"/>
    </a:accent4>
    <a:accent5>
      <a:srgbClr val="DCFFF5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333399"/>
    </a:dk2>
    <a:lt2>
      <a:srgbClr val="1C1C1C"/>
    </a:lt2>
    <a:accent1>
      <a:srgbClr val="B7FFEC"/>
    </a:accent1>
    <a:accent2>
      <a:srgbClr val="FFCF01"/>
    </a:accent2>
    <a:accent3>
      <a:srgbClr val="FFFFFF"/>
    </a:accent3>
    <a:accent4>
      <a:srgbClr val="000000"/>
    </a:accent4>
    <a:accent5>
      <a:srgbClr val="D8FFF4"/>
    </a:accent5>
    <a:accent6>
      <a:srgbClr val="E7BB01"/>
    </a:accent6>
    <a:hlink>
      <a:srgbClr val="FF0000"/>
    </a:hlink>
    <a:folHlink>
      <a:srgbClr val="3333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4895</TotalTime>
  <Words>4166</Words>
  <Application>Microsoft Office PowerPoint</Application>
  <PresentationFormat>On-screen Show (4:3)</PresentationFormat>
  <Paragraphs>1130</Paragraphs>
  <Slides>141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141</vt:i4>
      </vt:variant>
    </vt:vector>
  </HeadingPairs>
  <TitlesOfParts>
    <vt:vector size="148" baseType="lpstr">
      <vt:lpstr>Arial</vt:lpstr>
      <vt:lpstr>Bookman Old Style</vt:lpstr>
      <vt:lpstr>Tahoma</vt:lpstr>
      <vt:lpstr>Times New Roman</vt:lpstr>
      <vt:lpstr>Wingdings</vt:lpstr>
      <vt:lpstr>Blends</vt:lpstr>
      <vt:lpstr>Worksheet</vt:lpstr>
      <vt:lpstr>Food &amp; Beverage Operations</vt:lpstr>
      <vt:lpstr>Sources of Information</vt:lpstr>
      <vt:lpstr>Unique Aspects of Clubs </vt:lpstr>
      <vt:lpstr>Role of F &amp; B Departments</vt:lpstr>
      <vt:lpstr>Structure of the F &amp; B Dept.</vt:lpstr>
      <vt:lpstr>Food &amp;Beverage Finances</vt:lpstr>
      <vt:lpstr>Food &amp; Beverage Employees</vt:lpstr>
      <vt:lpstr>Trends in Club Dining</vt:lpstr>
      <vt:lpstr>Planning &amp; Design</vt:lpstr>
      <vt:lpstr>Concept development</vt:lpstr>
      <vt:lpstr>Governmental considerations</vt:lpstr>
      <vt:lpstr>Planning team</vt:lpstr>
      <vt:lpstr>Kitchen configurations</vt:lpstr>
      <vt:lpstr>Views on Blueprints</vt:lpstr>
      <vt:lpstr>Plan View, Elevation, Section  </vt:lpstr>
      <vt:lpstr>F&amp;B Safety</vt:lpstr>
      <vt:lpstr>Prep Equipment</vt:lpstr>
      <vt:lpstr>Cooking equipment</vt:lpstr>
      <vt:lpstr>Solid, Griddle, Open Tops</vt:lpstr>
      <vt:lpstr>Cooking equipment (continued)</vt:lpstr>
      <vt:lpstr>Cooking equipment (continued)</vt:lpstr>
      <vt:lpstr>Cooking equipment (continued)</vt:lpstr>
      <vt:lpstr>Cooking equipment (continued)</vt:lpstr>
      <vt:lpstr>Cooking equipment (continued)</vt:lpstr>
      <vt:lpstr>Specialized Categories</vt:lpstr>
      <vt:lpstr>Specialized categories (continued)</vt:lpstr>
      <vt:lpstr>Dishwashers and disposals</vt:lpstr>
      <vt:lpstr>Maintaining equipment</vt:lpstr>
      <vt:lpstr>Contract Maintenance</vt:lpstr>
      <vt:lpstr>Styles of Table Service</vt:lpstr>
      <vt:lpstr>Service Techniques</vt:lpstr>
      <vt:lpstr>Nutrition</vt:lpstr>
      <vt:lpstr>Six Basic Nutrients</vt:lpstr>
      <vt:lpstr>USDA My Pyramid</vt:lpstr>
      <vt:lpstr>USDA My Pyramid Program</vt:lpstr>
      <vt:lpstr>Dietary Concerns</vt:lpstr>
      <vt:lpstr>Nutrition Labeling</vt:lpstr>
      <vt:lpstr>Nutrition and Menu Planning</vt:lpstr>
      <vt:lpstr>The Control Function</vt:lpstr>
      <vt:lpstr>The Process of Managing</vt:lpstr>
      <vt:lpstr>The Control Process</vt:lpstr>
      <vt:lpstr>Designing Control Systems</vt:lpstr>
      <vt:lpstr>Designing Control Systems</vt:lpstr>
      <vt:lpstr>Determining Food &amp; Beverage Standards</vt:lpstr>
      <vt:lpstr>Purchase Specifications</vt:lpstr>
      <vt:lpstr>Standard Recipes</vt:lpstr>
      <vt:lpstr>Developing Standard Recipes</vt:lpstr>
      <vt:lpstr>Standard Yields</vt:lpstr>
      <vt:lpstr>Standard Portion Sizes</vt:lpstr>
      <vt:lpstr>Standard Portion Costs</vt:lpstr>
      <vt:lpstr>Standard Beverage Costs</vt:lpstr>
      <vt:lpstr>Cost Control Systems</vt:lpstr>
      <vt:lpstr>The Menu:     Foundation for Control</vt:lpstr>
      <vt:lpstr>Areas Affected by the Menu</vt:lpstr>
      <vt:lpstr>Areas Affected (continued)</vt:lpstr>
      <vt:lpstr>Menu Marketing Implications</vt:lpstr>
      <vt:lpstr>Menu Design Considerations</vt:lpstr>
      <vt:lpstr>Influences on Menu Changes</vt:lpstr>
      <vt:lpstr>Influences on Menu Changes</vt:lpstr>
      <vt:lpstr>Calculating Menu Prices</vt:lpstr>
      <vt:lpstr>Calculating Menu Prices</vt:lpstr>
      <vt:lpstr>Calculating Menu Prices</vt:lpstr>
      <vt:lpstr> Menu Engineering</vt:lpstr>
      <vt:lpstr>4 Categories of Menu Items</vt:lpstr>
      <vt:lpstr>Menu Strategies for STARS</vt:lpstr>
      <vt:lpstr>Menu Strategies for Plowhorses</vt:lpstr>
      <vt:lpstr>Menu Strategies for PUZZLES</vt:lpstr>
      <vt:lpstr>Menu Strategies for DOGS</vt:lpstr>
      <vt:lpstr>Purchasing and Receiving Controls</vt:lpstr>
      <vt:lpstr>Purchasing Cycle</vt:lpstr>
      <vt:lpstr>Purchasing Responsibilities </vt:lpstr>
      <vt:lpstr>Purchasing Specifications </vt:lpstr>
      <vt:lpstr>Purchasing Proper Quantities</vt:lpstr>
      <vt:lpstr>Effects of Ineffective Purchasing</vt:lpstr>
      <vt:lpstr>Purchasing Proper Quantities</vt:lpstr>
      <vt:lpstr>MIN/MAX System</vt:lpstr>
      <vt:lpstr>Security Concerns</vt:lpstr>
      <vt:lpstr>Reducing Purchasing Costs</vt:lpstr>
      <vt:lpstr>Receiving Procedures</vt:lpstr>
      <vt:lpstr>Security Concerns</vt:lpstr>
      <vt:lpstr>Storing &amp; Issuing Controls</vt:lpstr>
      <vt:lpstr>Storage: General Procedures</vt:lpstr>
      <vt:lpstr>ABCD Classification for Storage</vt:lpstr>
      <vt:lpstr>Maintaining Quality</vt:lpstr>
      <vt:lpstr>Inventory Turnover</vt:lpstr>
      <vt:lpstr>Objectives of Issuing Control</vt:lpstr>
      <vt:lpstr>Production Planning and Service Control</vt:lpstr>
      <vt:lpstr>Production Planning</vt:lpstr>
      <vt:lpstr>Service Control Procedures</vt:lpstr>
      <vt:lpstr>Calculating Actual Food and Beverage Costs</vt:lpstr>
      <vt:lpstr>The Basic Calculations</vt:lpstr>
      <vt:lpstr>Calculating Inventory</vt:lpstr>
      <vt:lpstr>Adjustments to Basic CGS</vt:lpstr>
      <vt:lpstr>Analysis, Action &amp; Evaluation</vt:lpstr>
      <vt:lpstr>The Comparison Process</vt:lpstr>
      <vt:lpstr>The Comparison Process</vt:lpstr>
      <vt:lpstr>Before Taking Action. . .</vt:lpstr>
      <vt:lpstr>Revenue Control</vt:lpstr>
      <vt:lpstr>Guest Check Controls</vt:lpstr>
      <vt:lpstr>Keys to Controlling Theft</vt:lpstr>
      <vt:lpstr>Theft by F &amp; B Servers</vt:lpstr>
      <vt:lpstr>Employee Theft from Guests</vt:lpstr>
      <vt:lpstr> Cash Control after Payment</vt:lpstr>
      <vt:lpstr> Preventing Bookkeeper Theft</vt:lpstr>
      <vt:lpstr>Labor Cost Control</vt:lpstr>
      <vt:lpstr>Constructing a Staffing Guide</vt:lpstr>
      <vt:lpstr>Match Staffing Guide to Labor Cost Budget</vt:lpstr>
      <vt:lpstr>Scheduling Tools</vt:lpstr>
      <vt:lpstr>Labor Cost Variance Analysis</vt:lpstr>
      <vt:lpstr>Planning Corrective Action</vt:lpstr>
      <vt:lpstr>Cost Control Quiz </vt:lpstr>
      <vt:lpstr>THE END OF  F &amp; B OPERATIONS</vt:lpstr>
      <vt:lpstr>Beverage Service Procedures</vt:lpstr>
      <vt:lpstr>Types of Beverages</vt:lpstr>
      <vt:lpstr>Opening &amp; Serving Wine</vt:lpstr>
      <vt:lpstr>Responsible Beverage Service</vt:lpstr>
      <vt:lpstr>Social Costs Related to the Sale of Beverage Alcohol</vt:lpstr>
      <vt:lpstr>Industry’s Response</vt:lpstr>
      <vt:lpstr>Physical Effects of Alcohol</vt:lpstr>
      <vt:lpstr>Refusing Guest Service</vt:lpstr>
      <vt:lpstr>The Bar</vt:lpstr>
      <vt:lpstr>Bar Layout Factors</vt:lpstr>
      <vt:lpstr>Bar Layout Factors</vt:lpstr>
      <vt:lpstr>Basic Bar Arrangements</vt:lpstr>
      <vt:lpstr>Bar Equipment &amp; Tools</vt:lpstr>
      <vt:lpstr>Bar Equipment &amp; Tools</vt:lpstr>
      <vt:lpstr>Distilled Spirits</vt:lpstr>
      <vt:lpstr>Major Types of Spirits</vt:lpstr>
      <vt:lpstr>Major Types of Whiskeys</vt:lpstr>
      <vt:lpstr>Major Kinds of Brandy</vt:lpstr>
      <vt:lpstr>Judging Spirit Quality</vt:lpstr>
      <vt:lpstr>Malt Beverages </vt:lpstr>
      <vt:lpstr>Malt Beverage Ingredients</vt:lpstr>
      <vt:lpstr>Malt Beverage Production</vt:lpstr>
      <vt:lpstr>Judging Malt Bevg. Quality</vt:lpstr>
      <vt:lpstr>Wine Fundamentals</vt:lpstr>
      <vt:lpstr>Basic Wine Classifications</vt:lpstr>
      <vt:lpstr>Wine Production</vt:lpstr>
      <vt:lpstr>Tasting &amp; Judging Wine</vt:lpstr>
      <vt:lpstr>Review Quiz on Beverage Operations</vt:lpstr>
      <vt:lpstr>A great effort by a great group of club managers</vt:lpstr>
    </vt:vector>
  </TitlesOfParts>
  <Company>F &amp; B Associates,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Accounting &amp; Financial Management</dc:title>
  <dc:creator>Larry Ross</dc:creator>
  <cp:lastModifiedBy>Managing.Director</cp:lastModifiedBy>
  <cp:revision>121</cp:revision>
  <cp:lastPrinted>1601-01-01T00:00:00Z</cp:lastPrinted>
  <dcterms:created xsi:type="dcterms:W3CDTF">2001-06-11T17:55:39Z</dcterms:created>
  <dcterms:modified xsi:type="dcterms:W3CDTF">2017-09-18T02:04:30Z</dcterms:modified>
</cp:coreProperties>
</file>