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1" r:id="rId36"/>
    <p:sldId id="290"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9" r:id="rId114"/>
    <p:sldId id="370" r:id="rId115"/>
    <p:sldId id="368" r:id="rId116"/>
    <p:sldId id="371" r:id="rId117"/>
    <p:sldId id="372"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 id="417" r:id="rId161"/>
    <p:sldId id="416" r:id="rId1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F98188-E08A-48B6-8317-C06733507553}" type="datetimeFigureOut">
              <a:rPr lang="en-US" smtClean="0"/>
              <a:pPr/>
              <a:t>9/17/2017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F3B4DD-5017-49C8-9405-F090E120A633}" type="slidenum">
              <a:rPr lang="en-US" smtClean="0"/>
              <a:pPr/>
              <a:t>‹#›</a:t>
            </a:fld>
            <a:endParaRPr lang="en-US" dirty="0"/>
          </a:p>
        </p:txBody>
      </p:sp>
    </p:spTree>
    <p:extLst>
      <p:ext uri="{BB962C8B-B14F-4D97-AF65-F5344CB8AC3E}">
        <p14:creationId xmlns:p14="http://schemas.microsoft.com/office/powerpoint/2010/main" val="3293099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061D3ED-B40D-4CF9-913D-88C86E465463}" type="datetime1">
              <a:rPr lang="en-US" smtClean="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B675FA2-4488-4356-9B6F-5263F31D5791}" type="datetime1">
              <a:rPr lang="en-US" smtClean="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E8624E-BDEC-4765-AF74-46BB33121115}" type="datetime1">
              <a:rPr lang="en-US" smtClean="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5350DC-5D95-4F94-8F69-B249BCF71AE2}" type="datetime1">
              <a:rPr lang="en-US" smtClean="0"/>
              <a:pPr/>
              <a:t>9/17/2017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1217E9A-6EEC-410B-9ABD-509ED3308265}" type="datetime1">
              <a:rPr lang="en-US" smtClean="0"/>
              <a:pPr/>
              <a:t>9/17/2017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2C8A07-D582-4433-85AF-B34F14335177}" type="datetime1">
              <a:rPr lang="en-US" smtClean="0"/>
              <a:pPr/>
              <a:t>9/17/2017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421407-9B5D-4C7B-94EC-6CB3550978A4}" type="datetime1">
              <a:rPr lang="en-US" smtClean="0"/>
              <a:pPr/>
              <a:t>9/17/2017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B71391-9075-490D-ABAB-144C4443FB09}" type="datetime1">
              <a:rPr lang="en-US" smtClean="0"/>
              <a:pPr/>
              <a:t>9/17/2017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6F46DD-7339-431D-A094-719296352F37}" type="datetime1">
              <a:rPr lang="en-US" smtClean="0"/>
              <a:pPr/>
              <a:t>9/17/2017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6FBDDD-E3B6-4A34-AAD1-A0E5F0606C5D}" type="datetime1">
              <a:rPr lang="en-US" smtClean="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C2B843-D45B-4517-85AE-174AA0AAB0D4}" type="datetime1">
              <a:rPr lang="en-US" smtClean="0"/>
              <a:pPr/>
              <a:t>9/17/2017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77DFA2-FB5A-429B-B9A6-4D8ABFA88601}" type="datetime1">
              <a:rPr lang="en-US" smtClean="0"/>
              <a:pPr/>
              <a:t>9/17/2017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1470025"/>
          </a:xfrm>
        </p:spPr>
        <p:txBody>
          <a:bodyPr>
            <a:normAutofit/>
          </a:bodyPr>
          <a:lstStyle/>
          <a:p>
            <a:r>
              <a:rPr lang="en-US" sz="6600" b="1" dirty="0"/>
              <a:t>Sports &amp; Recreation</a:t>
            </a:r>
          </a:p>
        </p:txBody>
      </p:sp>
      <p:sp>
        <p:nvSpPr>
          <p:cNvPr id="3" name="Subtitle 2"/>
          <p:cNvSpPr>
            <a:spLocks noGrp="1"/>
          </p:cNvSpPr>
          <p:nvPr>
            <p:ph type="subTitle" idx="1"/>
          </p:nvPr>
        </p:nvSpPr>
        <p:spPr/>
        <p:txBody>
          <a:bodyPr/>
          <a:lstStyle/>
          <a:p>
            <a:r>
              <a:rPr lang="en-US" dirty="0">
                <a:solidFill>
                  <a:schemeClr val="tx1"/>
                </a:solidFill>
              </a:rPr>
              <a:t>Certified Club Manager (CCM) Review </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Objectives</a:t>
            </a:r>
          </a:p>
        </p:txBody>
      </p:sp>
      <p:sp>
        <p:nvSpPr>
          <p:cNvPr id="3" name="Content Placeholder 2"/>
          <p:cNvSpPr>
            <a:spLocks noGrp="1"/>
          </p:cNvSpPr>
          <p:nvPr>
            <p:ph idx="1"/>
          </p:nvPr>
        </p:nvSpPr>
        <p:spPr/>
        <p:txBody>
          <a:bodyPr/>
          <a:lstStyle/>
          <a:p>
            <a:pPr marL="0" indent="0">
              <a:buNone/>
            </a:pPr>
            <a:r>
              <a:rPr lang="en-US" dirty="0"/>
              <a:t>To provide competency-based information about:</a:t>
            </a:r>
          </a:p>
          <a:p>
            <a:r>
              <a:rPr lang="en-US" dirty="0"/>
              <a:t>Golf operations in clubs</a:t>
            </a:r>
          </a:p>
          <a:p>
            <a:r>
              <a:rPr lang="en-US" dirty="0"/>
              <a:t>Golf course maintenance</a:t>
            </a:r>
          </a:p>
          <a:p>
            <a:r>
              <a:rPr lang="en-US" dirty="0"/>
              <a:t>Club fitness, spa, aquatics, and tennis operations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Golf</a:t>
            </a:r>
          </a:p>
        </p:txBody>
      </p:sp>
      <p:sp>
        <p:nvSpPr>
          <p:cNvPr id="3" name="Content Placeholder 2"/>
          <p:cNvSpPr>
            <a:spLocks noGrp="1"/>
          </p:cNvSpPr>
          <p:nvPr>
            <p:ph idx="1"/>
          </p:nvPr>
        </p:nvSpPr>
        <p:spPr>
          <a:xfrm>
            <a:off x="457200" y="1447800"/>
            <a:ext cx="8229600" cy="4800600"/>
          </a:xfrm>
        </p:spPr>
        <p:txBody>
          <a:bodyPr>
            <a:normAutofit fontScale="92500"/>
          </a:bodyPr>
          <a:lstStyle/>
          <a:p>
            <a:r>
              <a:rPr lang="en-US" dirty="0"/>
              <a:t>First recorded in 30 B.C. as a generic ball game.</a:t>
            </a:r>
          </a:p>
          <a:p>
            <a:endParaRPr lang="en-US" sz="1100" dirty="0"/>
          </a:p>
          <a:p>
            <a:r>
              <a:rPr lang="en-US" dirty="0"/>
              <a:t>Written rules were established in 1744.</a:t>
            </a:r>
          </a:p>
          <a:p>
            <a:endParaRPr lang="en-US" sz="1100" dirty="0"/>
          </a:p>
          <a:p>
            <a:r>
              <a:rPr lang="en-US" dirty="0"/>
              <a:t>First golf club outside of the United Kingdom was established in India (1820).</a:t>
            </a:r>
          </a:p>
          <a:p>
            <a:endParaRPr lang="en-US" sz="1100" dirty="0"/>
          </a:p>
          <a:p>
            <a:r>
              <a:rPr lang="en-US" dirty="0"/>
              <a:t>Modern golf rules are moderated jointly by the United States Golf Association and the Royal and Ancient Golf Club (St. Andrews, Scotland).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Golf Organizations: </a:t>
            </a:r>
            <a:br>
              <a:rPr lang="en-US" dirty="0"/>
            </a:br>
            <a:r>
              <a:rPr lang="en-US" dirty="0"/>
              <a:t>United States Golf Association  </a:t>
            </a:r>
          </a:p>
        </p:txBody>
      </p:sp>
      <p:sp>
        <p:nvSpPr>
          <p:cNvPr id="3" name="Content Placeholder 2"/>
          <p:cNvSpPr>
            <a:spLocks noGrp="1"/>
          </p:cNvSpPr>
          <p:nvPr>
            <p:ph idx="1"/>
          </p:nvPr>
        </p:nvSpPr>
        <p:spPr>
          <a:xfrm>
            <a:off x="457200" y="1676400"/>
            <a:ext cx="8229600" cy="4495800"/>
          </a:xfrm>
        </p:spPr>
        <p:txBody>
          <a:bodyPr>
            <a:normAutofit/>
          </a:bodyPr>
          <a:lstStyle/>
          <a:p>
            <a:r>
              <a:rPr lang="en-US" dirty="0"/>
              <a:t>The USGA is the governing body of golf in the United States.</a:t>
            </a:r>
          </a:p>
          <a:p>
            <a:endParaRPr lang="en-US" sz="1000" dirty="0"/>
          </a:p>
          <a:p>
            <a:r>
              <a:rPr lang="en-US" dirty="0"/>
              <a:t>It develops and modifies most of the rules and regulations that govern golf play and golf tournaments in the United States.</a:t>
            </a:r>
          </a:p>
          <a:p>
            <a:endParaRPr lang="en-US" sz="1000" dirty="0"/>
          </a:p>
          <a:p>
            <a:r>
              <a:rPr lang="en-US" dirty="0"/>
              <a:t>It serves as a major sponsor of turf grass and golf course maintenance research.</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Autofit/>
          </a:bodyPr>
          <a:lstStyle/>
          <a:p>
            <a:r>
              <a:rPr lang="en-US" sz="4000" dirty="0"/>
              <a:t>Golf Organizations: Professional Golfers’ Association of America</a:t>
            </a:r>
          </a:p>
        </p:txBody>
      </p:sp>
      <p:sp>
        <p:nvSpPr>
          <p:cNvPr id="3" name="Content Placeholder 2"/>
          <p:cNvSpPr>
            <a:spLocks noGrp="1"/>
          </p:cNvSpPr>
          <p:nvPr>
            <p:ph idx="1"/>
          </p:nvPr>
        </p:nvSpPr>
        <p:spPr>
          <a:xfrm>
            <a:off x="457200" y="1981200"/>
            <a:ext cx="8229600" cy="4144963"/>
          </a:xfrm>
        </p:spPr>
        <p:txBody>
          <a:bodyPr>
            <a:normAutofit/>
          </a:bodyPr>
          <a:lstStyle/>
          <a:p>
            <a:r>
              <a:rPr lang="en-US" dirty="0"/>
              <a:t>It sponsors four premier tournaments each year:</a:t>
            </a:r>
          </a:p>
          <a:p>
            <a:pPr lvl="1"/>
            <a:r>
              <a:rPr lang="en-US" dirty="0"/>
              <a:t>Ryder Cup Matches</a:t>
            </a:r>
          </a:p>
          <a:p>
            <a:pPr lvl="1"/>
            <a:r>
              <a:rPr lang="en-US" dirty="0"/>
              <a:t>PGA Championship</a:t>
            </a:r>
          </a:p>
          <a:p>
            <a:pPr lvl="1"/>
            <a:r>
              <a:rPr lang="en-US" dirty="0"/>
              <a:t>Senior PGA Championship</a:t>
            </a:r>
          </a:p>
          <a:p>
            <a:pPr lvl="1"/>
            <a:r>
              <a:rPr lang="en-US" dirty="0"/>
              <a:t>PGA Grand Slam of Golf</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PGA Education</a:t>
            </a:r>
          </a:p>
        </p:txBody>
      </p:sp>
      <p:sp>
        <p:nvSpPr>
          <p:cNvPr id="3" name="Content Placeholder 2"/>
          <p:cNvSpPr>
            <a:spLocks noGrp="1"/>
          </p:cNvSpPr>
          <p:nvPr>
            <p:ph idx="1"/>
          </p:nvPr>
        </p:nvSpPr>
        <p:spPr>
          <a:xfrm>
            <a:off x="457200" y="1295400"/>
            <a:ext cx="8229600" cy="4953000"/>
          </a:xfrm>
        </p:spPr>
        <p:txBody>
          <a:bodyPr>
            <a:normAutofit lnSpcReduction="10000"/>
          </a:bodyPr>
          <a:lstStyle/>
          <a:p>
            <a:r>
              <a:rPr lang="en-US" dirty="0"/>
              <a:t>The PGA is the primary association for golf professionals who run the business side of golf.</a:t>
            </a:r>
          </a:p>
          <a:p>
            <a:endParaRPr lang="en-US" sz="1300" dirty="0"/>
          </a:p>
          <a:p>
            <a:r>
              <a:rPr lang="en-US" dirty="0"/>
              <a:t>The education program for PGA apprentices is called the Professional Golf Management (PGM) program.</a:t>
            </a:r>
          </a:p>
          <a:p>
            <a:endParaRPr lang="en-US" sz="1300" dirty="0"/>
          </a:p>
          <a:p>
            <a:r>
              <a:rPr lang="en-US" dirty="0"/>
              <a:t>This program has three-levels made up of seminars, simulation exercises, self-study courses, and testing.</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PGA Certification</a:t>
            </a:r>
          </a:p>
        </p:txBody>
      </p:sp>
      <p:sp>
        <p:nvSpPr>
          <p:cNvPr id="3" name="Content Placeholder 2"/>
          <p:cNvSpPr>
            <a:spLocks noGrp="1"/>
          </p:cNvSpPr>
          <p:nvPr>
            <p:ph idx="1"/>
          </p:nvPr>
        </p:nvSpPr>
        <p:spPr/>
        <p:txBody>
          <a:bodyPr>
            <a:normAutofit fontScale="85000" lnSpcReduction="10000"/>
          </a:bodyPr>
          <a:lstStyle/>
          <a:p>
            <a:r>
              <a:rPr lang="en-US" dirty="0"/>
              <a:t>The PGA certifies golf professionals and encourages their professional development.</a:t>
            </a:r>
          </a:p>
          <a:p>
            <a:endParaRPr lang="en-US" sz="1200" dirty="0"/>
          </a:p>
          <a:p>
            <a:r>
              <a:rPr lang="en-US" dirty="0"/>
              <a:t>Basic certification for golf professionals is achieved through the Certified Professional Program (CPP) which includes mastery of general management competencies and subjects including golf instruction, retail sales, golf operations, ownership/leasing, and executive management.</a:t>
            </a:r>
          </a:p>
          <a:p>
            <a:endParaRPr lang="en-US" sz="1200" dirty="0"/>
          </a:p>
          <a:p>
            <a:r>
              <a:rPr lang="en-US" dirty="0"/>
              <a:t>The PGA also has a Master Professional (MP) program.</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PGA Certification (Club Related)</a:t>
            </a:r>
          </a:p>
        </p:txBody>
      </p:sp>
      <p:sp>
        <p:nvSpPr>
          <p:cNvPr id="3" name="Content Placeholder 2"/>
          <p:cNvSpPr>
            <a:spLocks noGrp="1"/>
          </p:cNvSpPr>
          <p:nvPr>
            <p:ph idx="1"/>
          </p:nvPr>
        </p:nvSpPr>
        <p:spPr>
          <a:xfrm>
            <a:off x="685800" y="1752600"/>
            <a:ext cx="8229600" cy="4373563"/>
          </a:xfrm>
        </p:spPr>
        <p:txBody>
          <a:bodyPr>
            <a:normAutofit/>
          </a:bodyPr>
          <a:lstStyle/>
          <a:p>
            <a:r>
              <a:rPr lang="en-US" sz="3000" dirty="0"/>
              <a:t>A1 – golf professional </a:t>
            </a:r>
          </a:p>
          <a:p>
            <a:r>
              <a:rPr lang="en-US" sz="3000" dirty="0"/>
              <a:t>A4 – head of golf professional or director of golf</a:t>
            </a:r>
          </a:p>
          <a:p>
            <a:r>
              <a:rPr lang="en-US" sz="3000" dirty="0"/>
              <a:t>A8 – assistant professional</a:t>
            </a:r>
          </a:p>
          <a:p>
            <a:r>
              <a:rPr lang="en-US" sz="3000" dirty="0"/>
              <a:t>A13 – general manager</a:t>
            </a:r>
          </a:p>
          <a:p>
            <a:r>
              <a:rPr lang="en-US" sz="3000" dirty="0"/>
              <a:t>A16 – director of instruction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Private Club Golf Courses</a:t>
            </a:r>
          </a:p>
        </p:txBody>
      </p:sp>
      <p:sp>
        <p:nvSpPr>
          <p:cNvPr id="3" name="Content Placeholder 2"/>
          <p:cNvSpPr>
            <a:spLocks noGrp="1"/>
          </p:cNvSpPr>
          <p:nvPr>
            <p:ph idx="1"/>
          </p:nvPr>
        </p:nvSpPr>
        <p:spPr>
          <a:xfrm>
            <a:off x="457200" y="1295400"/>
            <a:ext cx="8229600" cy="4953000"/>
          </a:xfrm>
        </p:spPr>
        <p:txBody>
          <a:bodyPr>
            <a:normAutofit fontScale="92500" lnSpcReduction="20000"/>
          </a:bodyPr>
          <a:lstStyle/>
          <a:p>
            <a:r>
              <a:rPr lang="en-US" dirty="0"/>
              <a:t>Usually nine or eighteen holes (eighteen holes is most common).</a:t>
            </a:r>
          </a:p>
          <a:p>
            <a:endParaRPr lang="en-US" sz="1200" dirty="0"/>
          </a:p>
          <a:p>
            <a:r>
              <a:rPr lang="en-US" dirty="0"/>
              <a:t>Each hole has a tee box (starting area), a fairway (the strip of mowed grass between the tee box and green), the rough (tall grass, weeds, trees, etc., on sides of the fairway), and a green (a putting surface with a cup).</a:t>
            </a:r>
          </a:p>
          <a:p>
            <a:endParaRPr lang="en-US" sz="1200" dirty="0"/>
          </a:p>
          <a:p>
            <a:r>
              <a:rPr lang="en-US" dirty="0"/>
              <a:t>Some holes have obstacles such as bunkers (sand traps) and water hazards.</a:t>
            </a:r>
          </a:p>
          <a:p>
            <a:endParaRPr lang="en-US" sz="1200" dirty="0"/>
          </a:p>
          <a:p>
            <a:r>
              <a:rPr lang="en-US" dirty="0"/>
              <a:t>The average club golf course supports approximately 26,000 rounds of golf annually.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Practice Facility (Range)</a:t>
            </a:r>
          </a:p>
        </p:txBody>
      </p:sp>
      <p:sp>
        <p:nvSpPr>
          <p:cNvPr id="3" name="Content Placeholder 2"/>
          <p:cNvSpPr>
            <a:spLocks noGrp="1"/>
          </p:cNvSpPr>
          <p:nvPr>
            <p:ph idx="1"/>
          </p:nvPr>
        </p:nvSpPr>
        <p:spPr>
          <a:xfrm>
            <a:off x="457200" y="1371600"/>
            <a:ext cx="8229600" cy="5029200"/>
          </a:xfrm>
        </p:spPr>
        <p:txBody>
          <a:bodyPr>
            <a:normAutofit fontScale="92500" lnSpcReduction="10000"/>
          </a:bodyPr>
          <a:lstStyle/>
          <a:p>
            <a:r>
              <a:rPr lang="en-US" dirty="0"/>
              <a:t>An area designated for members to practice hitting a variety of golf shots.</a:t>
            </a:r>
          </a:p>
          <a:p>
            <a:endParaRPr lang="en-US" sz="1200" dirty="0"/>
          </a:p>
          <a:p>
            <a:r>
              <a:rPr lang="en-US" dirty="0"/>
              <a:t>Should be located near the first tee.  Location is a concern so no stray balls are hit onto the golf course or into other areas where members and guests may be.)</a:t>
            </a:r>
          </a:p>
          <a:p>
            <a:endParaRPr lang="en-US" sz="1200" dirty="0"/>
          </a:p>
          <a:p>
            <a:r>
              <a:rPr lang="en-US" dirty="0"/>
              <a:t>A club may have a practice putting green and bunker near the practice facility.</a:t>
            </a:r>
          </a:p>
          <a:p>
            <a:endParaRPr lang="en-US" sz="1100" dirty="0"/>
          </a:p>
          <a:p>
            <a:r>
              <a:rPr lang="en-US" dirty="0"/>
              <a:t>The practice facility is a very important part of the overall golf experience.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Golf Shop</a:t>
            </a:r>
          </a:p>
        </p:txBody>
      </p:sp>
      <p:sp>
        <p:nvSpPr>
          <p:cNvPr id="3" name="Content Placeholder 2"/>
          <p:cNvSpPr>
            <a:spLocks noGrp="1"/>
          </p:cNvSpPr>
          <p:nvPr>
            <p:ph idx="1"/>
          </p:nvPr>
        </p:nvSpPr>
        <p:spPr>
          <a:xfrm>
            <a:off x="457200" y="1219200"/>
            <a:ext cx="8229600" cy="5105400"/>
          </a:xfrm>
        </p:spPr>
        <p:txBody>
          <a:bodyPr>
            <a:normAutofit fontScale="77500" lnSpcReduction="20000"/>
          </a:bodyPr>
          <a:lstStyle/>
          <a:p>
            <a:r>
              <a:rPr lang="en-US" dirty="0"/>
              <a:t>Merchandise can be owned by the head golf professional or the club; there are numerous types of arrangements and contractual agreements.</a:t>
            </a:r>
          </a:p>
          <a:p>
            <a:r>
              <a:rPr lang="en-US" dirty="0"/>
              <a:t>The head golf professional may own the merchandise and pay rent for the shop space.</a:t>
            </a:r>
          </a:p>
          <a:p>
            <a:r>
              <a:rPr lang="en-US" dirty="0"/>
              <a:t>The golf professional may pay the club a percentage of the profits from the golf shop.  </a:t>
            </a:r>
          </a:p>
          <a:p>
            <a:r>
              <a:rPr lang="en-US" dirty="0"/>
              <a:t>The number of golf professionals who own the golf shop inventory is declining.</a:t>
            </a:r>
          </a:p>
          <a:p>
            <a:r>
              <a:rPr lang="en-US" dirty="0"/>
              <a:t>Golf professionals who own their merchandise usually secure credit to purchase their inventory, fixtures, and displays. </a:t>
            </a:r>
          </a:p>
          <a:p>
            <a:r>
              <a:rPr lang="en-US" dirty="0"/>
              <a:t>When the golf professional owns the golf shop merchandise, the club should require him or her to carry liability and property insurance.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Golf Shop Cost-Plus Program</a:t>
            </a:r>
          </a:p>
        </p:txBody>
      </p:sp>
      <p:sp>
        <p:nvSpPr>
          <p:cNvPr id="3" name="Content Placeholder 2"/>
          <p:cNvSpPr>
            <a:spLocks noGrp="1"/>
          </p:cNvSpPr>
          <p:nvPr>
            <p:ph idx="1"/>
          </p:nvPr>
        </p:nvSpPr>
        <p:spPr>
          <a:xfrm>
            <a:off x="457200" y="1524000"/>
            <a:ext cx="8229600" cy="4602163"/>
          </a:xfrm>
        </p:spPr>
        <p:txBody>
          <a:bodyPr>
            <a:normAutofit fontScale="92500" lnSpcReduction="10000"/>
          </a:bodyPr>
          <a:lstStyle/>
          <a:p>
            <a:r>
              <a:rPr lang="en-US" dirty="0"/>
              <a:t>Golf shops may have a cost-plus program whereby a member pays a fee to join the program and then pays only the golf shop’s cost for merchandise plus a set percentage.</a:t>
            </a:r>
          </a:p>
          <a:p>
            <a:endParaRPr lang="en-US" sz="900" dirty="0"/>
          </a:p>
          <a:p>
            <a:r>
              <a:rPr lang="en-US" dirty="0"/>
              <a:t>One example is the Mill River Plan: a member can purchase merchandise at cost plus 10 percent after paying a once-a-year fee of $100.</a:t>
            </a:r>
          </a:p>
          <a:p>
            <a:endParaRPr lang="en-US" sz="900" dirty="0"/>
          </a:p>
          <a:p>
            <a:r>
              <a:rPr lang="en-US" dirty="0"/>
              <a:t>Approximately 20 percent of club golf shops operate under this plan.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Bag Room</a:t>
            </a:r>
          </a:p>
        </p:txBody>
      </p:sp>
      <p:sp>
        <p:nvSpPr>
          <p:cNvPr id="3" name="Content Placeholder 2"/>
          <p:cNvSpPr>
            <a:spLocks noGrp="1"/>
          </p:cNvSpPr>
          <p:nvPr>
            <p:ph idx="1"/>
          </p:nvPr>
        </p:nvSpPr>
        <p:spPr>
          <a:xfrm>
            <a:off x="457200" y="1447800"/>
            <a:ext cx="8229600" cy="4876800"/>
          </a:xfrm>
        </p:spPr>
        <p:txBody>
          <a:bodyPr>
            <a:normAutofit fontScale="85000" lnSpcReduction="20000"/>
          </a:bodyPr>
          <a:lstStyle/>
          <a:p>
            <a:r>
              <a:rPr lang="en-US" dirty="0"/>
              <a:t>The bag room is usually located close to the golf shop and where members pick up their golf cars.</a:t>
            </a:r>
          </a:p>
          <a:p>
            <a:r>
              <a:rPr lang="en-US" dirty="0"/>
              <a:t>Bags and racks need to be well-organized and numbered.</a:t>
            </a:r>
          </a:p>
          <a:p>
            <a:r>
              <a:rPr lang="en-US" dirty="0"/>
              <a:t>Bag room staff should greet golfers as they arrive and leave.</a:t>
            </a:r>
          </a:p>
          <a:p>
            <a:r>
              <a:rPr lang="en-US" dirty="0"/>
              <a:t>After members finish play, bags should be taken to the members’ cars or to the bag storage room.</a:t>
            </a:r>
          </a:p>
          <a:p>
            <a:r>
              <a:rPr lang="en-US" dirty="0"/>
              <a:t>If a bag is stored at the club, attendants should clean and dry the bag, club heads, grips, and shafts before returning the bag to its storage area.</a:t>
            </a:r>
          </a:p>
          <a:p>
            <a:r>
              <a:rPr lang="en-US" dirty="0"/>
              <a:t>All bags should be tagged with the member’s name and identification number.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Golf Car Storage Facility</a:t>
            </a:r>
          </a:p>
        </p:txBody>
      </p:sp>
      <p:sp>
        <p:nvSpPr>
          <p:cNvPr id="3" name="Content Placeholder 2"/>
          <p:cNvSpPr>
            <a:spLocks noGrp="1"/>
          </p:cNvSpPr>
          <p:nvPr>
            <p:ph idx="1"/>
          </p:nvPr>
        </p:nvSpPr>
        <p:spPr>
          <a:xfrm>
            <a:off x="457200" y="1447800"/>
            <a:ext cx="8229600" cy="5029200"/>
          </a:xfrm>
        </p:spPr>
        <p:txBody>
          <a:bodyPr>
            <a:normAutofit fontScale="85000" lnSpcReduction="20000"/>
          </a:bodyPr>
          <a:lstStyle/>
          <a:p>
            <a:r>
              <a:rPr lang="en-US" dirty="0"/>
              <a:t>Used to store and recharge cars (if battery-operated) or refueled (if gas-operated).</a:t>
            </a:r>
          </a:p>
          <a:p>
            <a:r>
              <a:rPr lang="en-US" dirty="0"/>
              <a:t>Battery-powered car storage facilities should have a fan at the highest point in the ceiling that can change the air in the building at least five times per hour.</a:t>
            </a:r>
          </a:p>
          <a:p>
            <a:r>
              <a:rPr lang="en-US" dirty="0"/>
              <a:t>Every charger should have an individual circuit breaker or fuse of at least 15 to 20 amperes.</a:t>
            </a:r>
          </a:p>
          <a:p>
            <a:r>
              <a:rPr lang="en-US" dirty="0"/>
              <a:t>Clubs with gasoline-powered cars should ensure gasoline storage meets all Occupational Safety and Health Administration standards and local building and fire codes.</a:t>
            </a:r>
          </a:p>
          <a:p>
            <a:r>
              <a:rPr lang="en-US" dirty="0"/>
              <a:t>Gasoline must be stored in an approved storage tank that is ventilated properly and located at a safe distance from the storage facility.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Golf Programs and Services</a:t>
            </a:r>
          </a:p>
        </p:txBody>
      </p:sp>
      <p:sp>
        <p:nvSpPr>
          <p:cNvPr id="3" name="Content Placeholder 2"/>
          <p:cNvSpPr>
            <a:spLocks noGrp="1"/>
          </p:cNvSpPr>
          <p:nvPr>
            <p:ph idx="1"/>
          </p:nvPr>
        </p:nvSpPr>
        <p:spPr>
          <a:xfrm>
            <a:off x="457200" y="1371600"/>
            <a:ext cx="8229600" cy="4953000"/>
          </a:xfrm>
        </p:spPr>
        <p:txBody>
          <a:bodyPr>
            <a:normAutofit fontScale="92500" lnSpcReduction="20000"/>
          </a:bodyPr>
          <a:lstStyle/>
          <a:p>
            <a:r>
              <a:rPr lang="en-US" dirty="0"/>
              <a:t>The most common golf programs are activities for the club’s men and women golfers, member-guest tournaments, junior golf events, and club championships.</a:t>
            </a:r>
          </a:p>
          <a:p>
            <a:endParaRPr lang="en-US" sz="900" dirty="0"/>
          </a:p>
          <a:p>
            <a:r>
              <a:rPr lang="en-US" dirty="0"/>
              <a:t>The biggest concern in conducting organized golf events is that the entire course or portions of it will be unavailable for use by the general membership.</a:t>
            </a:r>
          </a:p>
          <a:p>
            <a:endParaRPr lang="en-US" sz="900" dirty="0"/>
          </a:p>
          <a:p>
            <a:r>
              <a:rPr lang="en-US" dirty="0"/>
              <a:t>The golf committee and the head golf professional must ensure that the dates, times, and number of holes used are in the best interests of the general membership.</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Golf Standards</a:t>
            </a:r>
          </a:p>
        </p:txBody>
      </p:sp>
      <p:sp>
        <p:nvSpPr>
          <p:cNvPr id="3" name="Content Placeholder 2"/>
          <p:cNvSpPr>
            <a:spLocks noGrp="1"/>
          </p:cNvSpPr>
          <p:nvPr>
            <p:ph idx="1"/>
          </p:nvPr>
        </p:nvSpPr>
        <p:spPr>
          <a:xfrm>
            <a:off x="457200" y="1524000"/>
            <a:ext cx="8229600" cy="4602163"/>
          </a:xfrm>
        </p:spPr>
        <p:txBody>
          <a:bodyPr>
            <a:normAutofit lnSpcReduction="10000"/>
          </a:bodyPr>
          <a:lstStyle/>
          <a:p>
            <a:r>
              <a:rPr lang="en-US" dirty="0"/>
              <a:t>Must fit the property and the membership.</a:t>
            </a:r>
          </a:p>
          <a:p>
            <a:endParaRPr lang="en-US" sz="900" dirty="0"/>
          </a:p>
          <a:p>
            <a:r>
              <a:rPr lang="en-US" u="sng" dirty="0"/>
              <a:t>Examples</a:t>
            </a:r>
            <a:r>
              <a:rPr lang="en-US" dirty="0"/>
              <a:t> include:</a:t>
            </a:r>
          </a:p>
          <a:p>
            <a:pPr lvl="1"/>
            <a:r>
              <a:rPr lang="en-US" dirty="0"/>
              <a:t>Fast, smooth greens (1/8” to 4/32”)</a:t>
            </a:r>
          </a:p>
          <a:p>
            <a:pPr lvl="1"/>
            <a:r>
              <a:rPr lang="en-US" dirty="0"/>
              <a:t>Firm, fair bunkers (settled depth at 4” to 6”)</a:t>
            </a:r>
          </a:p>
          <a:p>
            <a:pPr lvl="1"/>
            <a:r>
              <a:rPr lang="en-US" dirty="0"/>
              <a:t>Consistent roughs (2” to 4”), intermediate cut (6’ at 1 ½”)</a:t>
            </a:r>
          </a:p>
          <a:p>
            <a:pPr lvl="1"/>
            <a:r>
              <a:rPr lang="en-US" dirty="0"/>
              <a:t>Consistent firm fairways (3/8” to 3/4”)</a:t>
            </a:r>
          </a:p>
          <a:p>
            <a:pPr lvl="1"/>
            <a:r>
              <a:rPr lang="en-US" dirty="0"/>
              <a:t>Firm, neat tee boxes (3/8” to 1/2”) </a:t>
            </a:r>
          </a:p>
          <a:p>
            <a:pPr lvl="1"/>
            <a:r>
              <a:rPr lang="en-US" dirty="0"/>
              <a:t>Overall concept of neatness and a 4-hour round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Tee Sheet Management</a:t>
            </a:r>
          </a:p>
        </p:txBody>
      </p:sp>
      <p:sp>
        <p:nvSpPr>
          <p:cNvPr id="3" name="Content Placeholder 2"/>
          <p:cNvSpPr>
            <a:spLocks noGrp="1"/>
          </p:cNvSpPr>
          <p:nvPr>
            <p:ph idx="1"/>
          </p:nvPr>
        </p:nvSpPr>
        <p:spPr>
          <a:xfrm>
            <a:off x="457200" y="1524000"/>
            <a:ext cx="8229600" cy="4602163"/>
          </a:xfrm>
        </p:spPr>
        <p:txBody>
          <a:bodyPr>
            <a:normAutofit fontScale="92500" lnSpcReduction="20000"/>
          </a:bodyPr>
          <a:lstStyle/>
          <a:p>
            <a:r>
              <a:rPr lang="en-US" dirty="0"/>
              <a:t>Can be the lifeblood of the club’s golf operation.</a:t>
            </a:r>
          </a:p>
          <a:p>
            <a:r>
              <a:rPr lang="en-US" dirty="0"/>
              <a:t>Should be studied to know who is and who is not playing.  When do individual golfers play?  Which days?  Are there patterns?</a:t>
            </a:r>
          </a:p>
          <a:p>
            <a:r>
              <a:rPr lang="en-US" dirty="0"/>
              <a:t>Tee sheets can be studied to anticipate trends, forecast, and develop budgets.</a:t>
            </a:r>
          </a:p>
          <a:p>
            <a:r>
              <a:rPr lang="en-US" dirty="0"/>
              <a:t>Information should include the weather, rounds played (paid vs. complimentary), competitions or tournaments being played, and complaints.</a:t>
            </a:r>
          </a:p>
          <a:p>
            <a:r>
              <a:rPr lang="en-US" dirty="0"/>
              <a:t>Many clubs use an electric tee sheet system members can access from the Internet.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Handicap Systems</a:t>
            </a:r>
          </a:p>
        </p:txBody>
      </p:sp>
      <p:sp>
        <p:nvSpPr>
          <p:cNvPr id="3" name="Content Placeholder 2"/>
          <p:cNvSpPr>
            <a:spLocks noGrp="1"/>
          </p:cNvSpPr>
          <p:nvPr>
            <p:ph idx="1"/>
          </p:nvPr>
        </p:nvSpPr>
        <p:spPr>
          <a:xfrm>
            <a:off x="457200" y="1600200"/>
            <a:ext cx="8229600" cy="4648200"/>
          </a:xfrm>
        </p:spPr>
        <p:txBody>
          <a:bodyPr>
            <a:normAutofit/>
          </a:bodyPr>
          <a:lstStyle/>
          <a:p>
            <a:r>
              <a:rPr lang="en-US" dirty="0"/>
              <a:t>Allow members with different abilities to play golf together and compete on an equal basis.</a:t>
            </a:r>
          </a:p>
          <a:p>
            <a:endParaRPr lang="en-US" sz="900" dirty="0"/>
          </a:p>
          <a:p>
            <a:r>
              <a:rPr lang="en-US" dirty="0"/>
              <a:t>Members must play regularly and report their scores after each round so accurate handicaps can be determined.</a:t>
            </a:r>
          </a:p>
          <a:p>
            <a:endParaRPr lang="en-US" sz="900" dirty="0"/>
          </a:p>
          <a:p>
            <a:r>
              <a:rPr lang="en-US" dirty="0"/>
              <a:t>Handicaps should be up-dated regularly and posted.  Many clubs implement a computerized handicapping system.</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Golf Tournaments</a:t>
            </a:r>
          </a:p>
        </p:txBody>
      </p:sp>
      <p:sp>
        <p:nvSpPr>
          <p:cNvPr id="3" name="Content Placeholder 2"/>
          <p:cNvSpPr>
            <a:spLocks noGrp="1"/>
          </p:cNvSpPr>
          <p:nvPr>
            <p:ph idx="1"/>
          </p:nvPr>
        </p:nvSpPr>
        <p:spPr>
          <a:xfrm>
            <a:off x="457200" y="1524000"/>
            <a:ext cx="8229600" cy="4876800"/>
          </a:xfrm>
        </p:spPr>
        <p:txBody>
          <a:bodyPr>
            <a:normAutofit fontScale="92500" lnSpcReduction="10000"/>
          </a:bodyPr>
          <a:lstStyle/>
          <a:p>
            <a:r>
              <a:rPr lang="en-US" dirty="0"/>
              <a:t>Most clubs conduct tournaments including a club championship, invitational tournaments, and events for men and women golfers, members-guests, men-women, and juniors.  </a:t>
            </a:r>
          </a:p>
          <a:p>
            <a:endParaRPr lang="en-US" sz="900" dirty="0"/>
          </a:p>
          <a:p>
            <a:r>
              <a:rPr lang="en-US" dirty="0"/>
              <a:t>Golf events should be promoted to foster interest and participation.</a:t>
            </a:r>
          </a:p>
          <a:p>
            <a:endParaRPr lang="en-US" sz="900" dirty="0"/>
          </a:p>
          <a:p>
            <a:r>
              <a:rPr lang="en-US" dirty="0"/>
              <a:t>Each major golf tournament should have a tournament chair who assists the golf course staff in planning, promoting, and conducting the event.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Golf Tournaments Can Be a Plus</a:t>
            </a:r>
          </a:p>
        </p:txBody>
      </p:sp>
      <p:sp>
        <p:nvSpPr>
          <p:cNvPr id="3" name="Content Placeholder 2"/>
          <p:cNvSpPr>
            <a:spLocks noGrp="1"/>
          </p:cNvSpPr>
          <p:nvPr>
            <p:ph idx="1"/>
          </p:nvPr>
        </p:nvSpPr>
        <p:spPr/>
        <p:txBody>
          <a:bodyPr/>
          <a:lstStyle/>
          <a:p>
            <a:r>
              <a:rPr lang="en-US" dirty="0"/>
              <a:t>They help create camaraderie within the membership.</a:t>
            </a:r>
          </a:p>
          <a:p>
            <a:r>
              <a:rPr lang="en-US" dirty="0"/>
              <a:t>They are challenging and allow members to expand their talents.</a:t>
            </a:r>
          </a:p>
          <a:p>
            <a:r>
              <a:rPr lang="en-US" dirty="0"/>
              <a:t>They can promote new memberships.</a:t>
            </a:r>
          </a:p>
          <a:p>
            <a:r>
              <a:rPr lang="en-US" dirty="0"/>
              <a:t>They can be profitable.</a:t>
            </a:r>
          </a:p>
          <a:p>
            <a:r>
              <a:rPr lang="en-US" dirty="0"/>
              <a:t>They promote club use.</a:t>
            </a:r>
          </a:p>
          <a:p>
            <a:r>
              <a:rPr lang="en-US" dirty="0"/>
              <a:t>They can bring notability to the club.</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Examples of Basic Golf-Event Formats</a:t>
            </a:r>
          </a:p>
        </p:txBody>
      </p:sp>
      <p:sp>
        <p:nvSpPr>
          <p:cNvPr id="3" name="Content Placeholder 2"/>
          <p:cNvSpPr>
            <a:spLocks noGrp="1"/>
          </p:cNvSpPr>
          <p:nvPr>
            <p:ph idx="1"/>
          </p:nvPr>
        </p:nvSpPr>
        <p:spPr>
          <a:xfrm>
            <a:off x="457200" y="1600200"/>
            <a:ext cx="8229600" cy="4724400"/>
          </a:xfrm>
        </p:spPr>
        <p:txBody>
          <a:bodyPr>
            <a:normAutofit lnSpcReduction="10000"/>
          </a:bodyPr>
          <a:lstStyle/>
          <a:p>
            <a:r>
              <a:rPr lang="en-US" i="1" dirty="0"/>
              <a:t>Best Ball </a:t>
            </a:r>
            <a:r>
              <a:rPr lang="en-US" dirty="0"/>
              <a:t>– Lowest score among team members on each hole is used to calculate the team score for 18 holes.</a:t>
            </a:r>
          </a:p>
          <a:p>
            <a:endParaRPr lang="en-US" sz="900" dirty="0"/>
          </a:p>
          <a:p>
            <a:r>
              <a:rPr lang="en-US" dirty="0"/>
              <a:t>Match Play – Lowest score wins the hole; the winner has more holes won than there are holes left to play.</a:t>
            </a:r>
          </a:p>
          <a:p>
            <a:endParaRPr lang="en-US" sz="900" dirty="0"/>
          </a:p>
          <a:p>
            <a:r>
              <a:rPr lang="en-US" dirty="0"/>
              <a:t>Foursome – Players use one ball with players stroking alternately between the tee box and green.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Outside Golf Tournaments</a:t>
            </a:r>
          </a:p>
        </p:txBody>
      </p:sp>
      <p:sp>
        <p:nvSpPr>
          <p:cNvPr id="3" name="Content Placeholder 2"/>
          <p:cNvSpPr>
            <a:spLocks noGrp="1"/>
          </p:cNvSpPr>
          <p:nvPr>
            <p:ph idx="1"/>
          </p:nvPr>
        </p:nvSpPr>
        <p:spPr>
          <a:xfrm>
            <a:off x="381000" y="1295400"/>
            <a:ext cx="8534400" cy="5257800"/>
          </a:xfrm>
        </p:spPr>
        <p:txBody>
          <a:bodyPr>
            <a:normAutofit fontScale="85000" lnSpcReduction="20000"/>
          </a:bodyPr>
          <a:lstStyle/>
          <a:p>
            <a:r>
              <a:rPr lang="en-US" dirty="0"/>
              <a:t>Definition: tournaments not organized primarily for members and invited guests.</a:t>
            </a:r>
          </a:p>
          <a:p>
            <a:r>
              <a:rPr lang="en-US" dirty="0"/>
              <a:t>Some clubs do not allow outside tournaments, others allow a few, and some clubs may aggressively pursue them.</a:t>
            </a:r>
          </a:p>
          <a:p>
            <a:r>
              <a:rPr lang="en-US" dirty="0"/>
              <a:t>Outside tournaments may be organized by an organization that wants to host a golf tournament and banquet for a special event.</a:t>
            </a:r>
          </a:p>
          <a:p>
            <a:r>
              <a:rPr lang="en-US" dirty="0"/>
              <a:t>Organizers usually pay a green fee for each participant, rent the club’s golf cars, pay a set fee for use of the practice facility, and host a reception, lunch or dinner.</a:t>
            </a:r>
          </a:p>
          <a:p>
            <a:r>
              <a:rPr lang="en-US" dirty="0"/>
              <a:t>Club managers should check with the local liquor commission before allowing anyone to bring alcohol onto club property.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Golf Instructional Programs</a:t>
            </a:r>
          </a:p>
        </p:txBody>
      </p:sp>
      <p:sp>
        <p:nvSpPr>
          <p:cNvPr id="3" name="Content Placeholder 2"/>
          <p:cNvSpPr>
            <a:spLocks noGrp="1"/>
          </p:cNvSpPr>
          <p:nvPr>
            <p:ph idx="1"/>
          </p:nvPr>
        </p:nvSpPr>
        <p:spPr>
          <a:xfrm>
            <a:off x="457200" y="1295400"/>
            <a:ext cx="8229600" cy="4953000"/>
          </a:xfrm>
        </p:spPr>
        <p:txBody>
          <a:bodyPr>
            <a:normAutofit lnSpcReduction="10000"/>
          </a:bodyPr>
          <a:lstStyle/>
          <a:p>
            <a:r>
              <a:rPr lang="en-US" dirty="0"/>
              <a:t>Golf instruction is the foundation of a club’s overall golf program. It promotes use of the golf course and more visits to the club.</a:t>
            </a:r>
          </a:p>
          <a:p>
            <a:r>
              <a:rPr lang="en-US" dirty="0"/>
              <a:t>Members usually pay an additional fee for golf lessons (private or group lessons, or clinics).</a:t>
            </a:r>
          </a:p>
          <a:p>
            <a:r>
              <a:rPr lang="en-US" dirty="0"/>
              <a:t>Private lessons give members individual attention at a higher cost.</a:t>
            </a:r>
          </a:p>
          <a:p>
            <a:r>
              <a:rPr lang="en-US" dirty="0"/>
              <a:t>Group lessons and clinics are less expensive and allow members to socialize with other members.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Instruction Fees</a:t>
            </a:r>
          </a:p>
        </p:txBody>
      </p:sp>
      <p:sp>
        <p:nvSpPr>
          <p:cNvPr id="3" name="Content Placeholder 2"/>
          <p:cNvSpPr>
            <a:spLocks noGrp="1"/>
          </p:cNvSpPr>
          <p:nvPr>
            <p:ph idx="1"/>
          </p:nvPr>
        </p:nvSpPr>
        <p:spPr>
          <a:xfrm>
            <a:off x="457200" y="1447800"/>
            <a:ext cx="8229600" cy="5105400"/>
          </a:xfrm>
        </p:spPr>
        <p:txBody>
          <a:bodyPr>
            <a:normAutofit fontScale="92500" lnSpcReduction="10000"/>
          </a:bodyPr>
          <a:lstStyle/>
          <a:p>
            <a:r>
              <a:rPr lang="en-US" dirty="0"/>
              <a:t>Golf professionals who give lessons may receive all or a certain percentage of instruction fees.</a:t>
            </a:r>
          </a:p>
          <a:p>
            <a:endParaRPr lang="en-US" sz="900" dirty="0"/>
          </a:p>
          <a:p>
            <a:r>
              <a:rPr lang="en-US" dirty="0"/>
              <a:t>Payment policies are set annually by the club’s golf committee or board of directors with input from the head golf professional and the general manager.</a:t>
            </a:r>
          </a:p>
          <a:p>
            <a:endParaRPr lang="en-US" sz="900" dirty="0"/>
          </a:p>
          <a:p>
            <a:r>
              <a:rPr lang="en-US" dirty="0"/>
              <a:t>The head golf professional often receives a percentage of the revenue from lessons taught by the assistant golf professionals based on their experience.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Junior Golf Programs</a:t>
            </a:r>
          </a:p>
        </p:txBody>
      </p:sp>
      <p:sp>
        <p:nvSpPr>
          <p:cNvPr id="3" name="Content Placeholder 2"/>
          <p:cNvSpPr>
            <a:spLocks noGrp="1"/>
          </p:cNvSpPr>
          <p:nvPr>
            <p:ph idx="1"/>
          </p:nvPr>
        </p:nvSpPr>
        <p:spPr>
          <a:xfrm>
            <a:off x="457200" y="1447800"/>
            <a:ext cx="8229600" cy="4953000"/>
          </a:xfrm>
        </p:spPr>
        <p:txBody>
          <a:bodyPr>
            <a:normAutofit fontScale="92500" lnSpcReduction="10000"/>
          </a:bodyPr>
          <a:lstStyle/>
          <a:p>
            <a:r>
              <a:rPr lang="en-US" dirty="0"/>
              <a:t>Developing young golfers should be a primary focus.</a:t>
            </a:r>
          </a:p>
          <a:p>
            <a:endParaRPr lang="en-US" sz="1000" dirty="0"/>
          </a:p>
          <a:p>
            <a:r>
              <a:rPr lang="en-US" dirty="0"/>
              <a:t>A junior golf program typically involves group lessons, tournaments, clinics, regular or modified golf games, and supervision of juniors on the golf course.</a:t>
            </a:r>
          </a:p>
          <a:p>
            <a:endParaRPr lang="en-US" sz="900" dirty="0"/>
          </a:p>
          <a:p>
            <a:r>
              <a:rPr lang="en-US" dirty="0"/>
              <a:t>Some clubs have a junior sub-committee within the golf committee that assists in planning, promoting, and implementing the junior golf program.</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Caddie Programs</a:t>
            </a:r>
          </a:p>
        </p:txBody>
      </p:sp>
      <p:sp>
        <p:nvSpPr>
          <p:cNvPr id="3" name="Content Placeholder 2"/>
          <p:cNvSpPr>
            <a:spLocks noGrp="1"/>
          </p:cNvSpPr>
          <p:nvPr>
            <p:ph idx="1"/>
          </p:nvPr>
        </p:nvSpPr>
        <p:spPr/>
        <p:txBody>
          <a:bodyPr/>
          <a:lstStyle/>
          <a:p>
            <a:r>
              <a:rPr lang="en-US" dirty="0"/>
              <a:t>A caddie master is essential to having a trained and competent caddie work force.</a:t>
            </a:r>
          </a:p>
          <a:p>
            <a:endParaRPr lang="en-US" sz="1000" dirty="0"/>
          </a:p>
          <a:p>
            <a:r>
              <a:rPr lang="en-US" dirty="0"/>
              <a:t>Caddie masters recruit caddies from sources including high school golf players, applicants referred by current employees, children of current employees, and caddies who have previously worked at the club.</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Three Types of Caddy Programs</a:t>
            </a:r>
          </a:p>
        </p:txBody>
      </p:sp>
      <p:sp>
        <p:nvSpPr>
          <p:cNvPr id="3" name="Content Placeholder 2"/>
          <p:cNvSpPr>
            <a:spLocks noGrp="1"/>
          </p:cNvSpPr>
          <p:nvPr>
            <p:ph idx="1"/>
          </p:nvPr>
        </p:nvSpPr>
        <p:spPr>
          <a:xfrm>
            <a:off x="457200" y="1447800"/>
            <a:ext cx="8229600" cy="4953000"/>
          </a:xfrm>
        </p:spPr>
        <p:txBody>
          <a:bodyPr>
            <a:normAutofit fontScale="92500" lnSpcReduction="20000"/>
          </a:bodyPr>
          <a:lstStyle/>
          <a:p>
            <a:r>
              <a:rPr lang="en-US" dirty="0"/>
              <a:t>Professional caddie – The professional caddie earns a livelihood from caddying.</a:t>
            </a:r>
          </a:p>
          <a:p>
            <a:endParaRPr lang="en-US" sz="900" dirty="0"/>
          </a:p>
          <a:p>
            <a:r>
              <a:rPr lang="en-US" dirty="0"/>
              <a:t>Student caddie – High school and college students may work several seasons as they progress through school.  The club usually hires a caddie master to train the caddies and administer the program.</a:t>
            </a:r>
          </a:p>
          <a:p>
            <a:endParaRPr lang="en-US" sz="900" dirty="0"/>
          </a:p>
          <a:p>
            <a:r>
              <a:rPr lang="en-US" dirty="0"/>
              <a:t>Outsourced caddies – They work directly for a company that manages caddie programs.  The club hires the company, and the company supplies caddies.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Golf Car Rentals</a:t>
            </a:r>
          </a:p>
        </p:txBody>
      </p:sp>
      <p:sp>
        <p:nvSpPr>
          <p:cNvPr id="3" name="Content Placeholder 2"/>
          <p:cNvSpPr>
            <a:spLocks noGrp="1"/>
          </p:cNvSpPr>
          <p:nvPr>
            <p:ph idx="1"/>
          </p:nvPr>
        </p:nvSpPr>
        <p:spPr>
          <a:xfrm>
            <a:off x="457200" y="1524000"/>
            <a:ext cx="8229600" cy="4602163"/>
          </a:xfrm>
        </p:spPr>
        <p:txBody>
          <a:bodyPr>
            <a:normAutofit fontScale="85000" lnSpcReduction="10000"/>
          </a:bodyPr>
          <a:lstStyle/>
          <a:p>
            <a:r>
              <a:rPr lang="en-US" dirty="0"/>
              <a:t>Almost all cubs rent golf cars for member usage.  Some allow members to use personally owned golf cars.</a:t>
            </a:r>
          </a:p>
          <a:p>
            <a:r>
              <a:rPr lang="en-US" dirty="0"/>
              <a:t>A usage or trail fee is usually charged to help pay for maintenance and repairs to golf car paths. A trend: phase personal cars out.</a:t>
            </a:r>
          </a:p>
          <a:p>
            <a:r>
              <a:rPr lang="en-US" dirty="0"/>
              <a:t>Clubs should specify personal car color and size so there are no “eyesores.”</a:t>
            </a:r>
          </a:p>
          <a:p>
            <a:r>
              <a:rPr lang="en-US" dirty="0"/>
              <a:t>Clubs should ensure members have adequate liability insurance to cover accidents involving their vehicles and that the club is named on insurance policies as an additional insured.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More About Golf Cars</a:t>
            </a:r>
          </a:p>
        </p:txBody>
      </p:sp>
      <p:sp>
        <p:nvSpPr>
          <p:cNvPr id="3" name="Content Placeholder 2"/>
          <p:cNvSpPr>
            <a:spLocks noGrp="1"/>
          </p:cNvSpPr>
          <p:nvPr>
            <p:ph idx="1"/>
          </p:nvPr>
        </p:nvSpPr>
        <p:spPr>
          <a:xfrm>
            <a:off x="457200" y="1371600"/>
            <a:ext cx="8229600" cy="4724400"/>
          </a:xfrm>
        </p:spPr>
        <p:txBody>
          <a:bodyPr>
            <a:normAutofit fontScale="92500" lnSpcReduction="10000"/>
          </a:bodyPr>
          <a:lstStyle/>
          <a:p>
            <a:r>
              <a:rPr lang="en-US" dirty="0"/>
              <a:t>Golf car rentals are administered through the golf shop.</a:t>
            </a:r>
          </a:p>
          <a:p>
            <a:r>
              <a:rPr lang="en-US" dirty="0"/>
              <a:t>Many clubs require golf cars during peak golf course usage times.</a:t>
            </a:r>
          </a:p>
          <a:p>
            <a:r>
              <a:rPr lang="en-US" dirty="0"/>
              <a:t>Car rental fees can be based on a set price for eighteen holes or nine holes, weekday and weekend rates, and prices for one or two riders.</a:t>
            </a:r>
          </a:p>
          <a:p>
            <a:r>
              <a:rPr lang="en-US" dirty="0"/>
              <a:t>Some clubs have one pricing structure, others include combinations of these factors to determine price.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Number of Golf Cars</a:t>
            </a:r>
          </a:p>
        </p:txBody>
      </p:sp>
      <p:sp>
        <p:nvSpPr>
          <p:cNvPr id="3" name="Content Placeholder 2"/>
          <p:cNvSpPr>
            <a:spLocks noGrp="1"/>
          </p:cNvSpPr>
          <p:nvPr>
            <p:ph idx="1"/>
          </p:nvPr>
        </p:nvSpPr>
        <p:spPr/>
        <p:txBody>
          <a:bodyPr>
            <a:normAutofit fontScale="92500" lnSpcReduction="10000"/>
          </a:bodyPr>
          <a:lstStyle/>
          <a:p>
            <a:r>
              <a:rPr lang="en-US" dirty="0"/>
              <a:t>The number of golf cars is based on rental demand.</a:t>
            </a:r>
          </a:p>
          <a:p>
            <a:r>
              <a:rPr lang="en-US" dirty="0"/>
              <a:t>Some clubs calculate one golf car for every eight playing members.</a:t>
            </a:r>
          </a:p>
          <a:p>
            <a:r>
              <a:rPr lang="en-US" dirty="0"/>
              <a:t>The club should have 25 percent more golf cars than its daily average rental to handle peak-demand periods and allow for cars out of service for repairs.</a:t>
            </a:r>
          </a:p>
          <a:p>
            <a:r>
              <a:rPr lang="en-US" dirty="0"/>
              <a:t>A club should have golf car insurance package with liability and property damage coverage.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Golf Car Maintenance </a:t>
            </a:r>
          </a:p>
        </p:txBody>
      </p:sp>
      <p:sp>
        <p:nvSpPr>
          <p:cNvPr id="3" name="Content Placeholder 2"/>
          <p:cNvSpPr>
            <a:spLocks noGrp="1"/>
          </p:cNvSpPr>
          <p:nvPr>
            <p:ph idx="1"/>
          </p:nvPr>
        </p:nvSpPr>
        <p:spPr>
          <a:xfrm>
            <a:off x="304800" y="1295400"/>
            <a:ext cx="8610600" cy="5334000"/>
          </a:xfrm>
        </p:spPr>
        <p:txBody>
          <a:bodyPr>
            <a:normAutofit fontScale="77500" lnSpcReduction="20000"/>
          </a:bodyPr>
          <a:lstStyle/>
          <a:p>
            <a:r>
              <a:rPr lang="en-US" dirty="0"/>
              <a:t>Golf cars should be cleaned and serviced after every use.</a:t>
            </a:r>
          </a:p>
          <a:p>
            <a:r>
              <a:rPr lang="en-US" dirty="0"/>
              <a:t>Golf car batteries should be checked for complete charges or gas tanks must be checked before cars are delivered to the pick-up area.</a:t>
            </a:r>
          </a:p>
          <a:p>
            <a:r>
              <a:rPr lang="en-US" dirty="0"/>
              <a:t>At the end of the day, the staff should clean the interior of the car, replace pencils and scorecards, and wash the exterior.</a:t>
            </a:r>
          </a:p>
          <a:p>
            <a:r>
              <a:rPr lang="en-US" dirty="0"/>
              <a:t>If the golf car is electric, the charger should be plugged in and turned on; if the car is gasoline-powered, the tank should be refilled.</a:t>
            </a:r>
          </a:p>
          <a:p>
            <a:r>
              <a:rPr lang="en-US" dirty="0"/>
              <a:t>At the end of the day, staff should secure the golf car storage facility and ensure the fan is turned on.</a:t>
            </a:r>
          </a:p>
          <a:p>
            <a:r>
              <a:rPr lang="en-US" dirty="0"/>
              <a:t>Clubs often replace golf cars every three to five years.</a:t>
            </a:r>
          </a:p>
          <a:p>
            <a:r>
              <a:rPr lang="en-US" dirty="0"/>
              <a:t>Clubs with cash flow concerns may replace a quarter or a third of their golf cars every year.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Leasing or Purchasing Golf Cars</a:t>
            </a:r>
          </a:p>
        </p:txBody>
      </p:sp>
      <p:sp>
        <p:nvSpPr>
          <p:cNvPr id="3" name="Content Placeholder 2"/>
          <p:cNvSpPr>
            <a:spLocks noGrp="1"/>
          </p:cNvSpPr>
          <p:nvPr>
            <p:ph idx="1"/>
          </p:nvPr>
        </p:nvSpPr>
        <p:spPr>
          <a:xfrm>
            <a:off x="457200" y="1600200"/>
            <a:ext cx="8229600" cy="4800600"/>
          </a:xfrm>
        </p:spPr>
        <p:txBody>
          <a:bodyPr>
            <a:normAutofit/>
          </a:bodyPr>
          <a:lstStyle/>
          <a:p>
            <a:r>
              <a:rPr lang="en-US" dirty="0"/>
              <a:t>About thirty-five percent of golf clubs own their cars; 40 percent of country clubs own their cars.</a:t>
            </a:r>
          </a:p>
          <a:p>
            <a:endParaRPr lang="en-US" sz="900" dirty="0"/>
          </a:p>
          <a:p>
            <a:r>
              <a:rPr lang="en-US" dirty="0"/>
              <a:t>Forty-nine percent of both golf clubs and country clubs lease their cars.</a:t>
            </a:r>
          </a:p>
          <a:p>
            <a:endParaRPr lang="en-US" sz="800" dirty="0"/>
          </a:p>
          <a:p>
            <a:r>
              <a:rPr lang="en-US" dirty="0"/>
              <a:t>Seven percent of golf clubs have members who own their cars; this number falls to five percent among country clubs.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Lease or Purchase Decisions</a:t>
            </a:r>
          </a:p>
        </p:txBody>
      </p:sp>
      <p:sp>
        <p:nvSpPr>
          <p:cNvPr id="3" name="Content Placeholder 2"/>
          <p:cNvSpPr>
            <a:spLocks noGrp="1"/>
          </p:cNvSpPr>
          <p:nvPr>
            <p:ph idx="1"/>
          </p:nvPr>
        </p:nvSpPr>
        <p:spPr>
          <a:xfrm>
            <a:off x="457200" y="1447800"/>
            <a:ext cx="8229600" cy="4876800"/>
          </a:xfrm>
        </p:spPr>
        <p:txBody>
          <a:bodyPr>
            <a:normAutofit fontScale="92500" lnSpcReduction="10000"/>
          </a:bodyPr>
          <a:lstStyle/>
          <a:p>
            <a:r>
              <a:rPr lang="en-US" dirty="0"/>
              <a:t>Non-equity (for profit) clubs that are well capitalized, have a healthy debt-equity ratio, and have the staff to properly service the golf cars benefit from depreciation expenses. Equity (non-profit) clubs will not benefit from the depreciation factor.</a:t>
            </a:r>
          </a:p>
          <a:p>
            <a:r>
              <a:rPr lang="en-US" dirty="0"/>
              <a:t>Lease advantages include no large cash outlay and less maintenance responsibilities.</a:t>
            </a:r>
          </a:p>
          <a:p>
            <a:r>
              <a:rPr lang="en-US" dirty="0"/>
              <a:t>Purchase disadvantages include the large cash outlay, high maintenance responsibilities, and low return on investment.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600" dirty="0"/>
              <a:t>Electric or Gasoline-Powered </a:t>
            </a:r>
            <a:br>
              <a:rPr lang="en-US" sz="3600" dirty="0"/>
            </a:br>
            <a:r>
              <a:rPr lang="en-US" sz="3600" dirty="0"/>
              <a:t>Golf Cars</a:t>
            </a:r>
          </a:p>
        </p:txBody>
      </p:sp>
      <p:sp>
        <p:nvSpPr>
          <p:cNvPr id="3" name="Content Placeholder 2"/>
          <p:cNvSpPr>
            <a:spLocks noGrp="1"/>
          </p:cNvSpPr>
          <p:nvPr>
            <p:ph idx="1"/>
          </p:nvPr>
        </p:nvSpPr>
        <p:spPr>
          <a:xfrm>
            <a:off x="457200" y="1447800"/>
            <a:ext cx="8229600" cy="5029200"/>
          </a:xfrm>
        </p:spPr>
        <p:txBody>
          <a:bodyPr>
            <a:noAutofit/>
          </a:bodyPr>
          <a:lstStyle/>
          <a:p>
            <a:r>
              <a:rPr lang="en-US" sz="2400" dirty="0"/>
              <a:t>Most clubs use electric cars.</a:t>
            </a:r>
          </a:p>
          <a:p>
            <a:r>
              <a:rPr lang="en-US" sz="2400" dirty="0"/>
              <a:t>They require less maintenance than gasoline-powered cars, create less noise, and don’t produce fumes or smoke.</a:t>
            </a:r>
          </a:p>
          <a:p>
            <a:r>
              <a:rPr lang="en-US" sz="2400" dirty="0"/>
              <a:t>They are also less expensive than gasoline-powered cars.</a:t>
            </a:r>
          </a:p>
          <a:p>
            <a:r>
              <a:rPr lang="en-US" sz="2400" dirty="0"/>
              <a:t>Disadvantages include that electricity is more expensive than gasoline, golf car batteries must be replaced every two to three years, cars are only good for two to four rounds of golf per charge, and electric golf cars are heavier and harder on turf than gasoline-powered cars.</a:t>
            </a:r>
          </a:p>
          <a:p>
            <a:r>
              <a:rPr lang="en-US" sz="2400" dirty="0"/>
              <a:t>Gas cars require more maintenance and create more noise, fumes, and smoke and cost more per car than electric cars.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Golf Staff: Golf Pros</a:t>
            </a:r>
          </a:p>
        </p:txBody>
      </p:sp>
      <p:sp>
        <p:nvSpPr>
          <p:cNvPr id="3" name="Content Placeholder 2"/>
          <p:cNvSpPr>
            <a:spLocks noGrp="1"/>
          </p:cNvSpPr>
          <p:nvPr>
            <p:ph idx="1"/>
          </p:nvPr>
        </p:nvSpPr>
        <p:spPr/>
        <p:txBody>
          <a:bodyPr>
            <a:normAutofit lnSpcReduction="10000"/>
          </a:bodyPr>
          <a:lstStyle/>
          <a:p>
            <a:r>
              <a:rPr lang="en-US" dirty="0"/>
              <a:t>Professional golfers earn their living by their ability to play golf which includes prize and appearance money, and product endorsements.</a:t>
            </a:r>
          </a:p>
          <a:p>
            <a:endParaRPr lang="en-US" sz="900" dirty="0"/>
          </a:p>
          <a:p>
            <a:r>
              <a:rPr lang="en-US" dirty="0"/>
              <a:t>Golf professionals make their living by promoting the game of golf which includes teaching, working in a management position, selling merchandise, and managing tournaments.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Head Golf Professional</a:t>
            </a:r>
          </a:p>
        </p:txBody>
      </p:sp>
      <p:sp>
        <p:nvSpPr>
          <p:cNvPr id="3" name="Content Placeholder 2"/>
          <p:cNvSpPr>
            <a:spLocks noGrp="1"/>
          </p:cNvSpPr>
          <p:nvPr>
            <p:ph idx="1"/>
          </p:nvPr>
        </p:nvSpPr>
        <p:spPr>
          <a:xfrm>
            <a:off x="457200" y="1447800"/>
            <a:ext cx="8229600" cy="4678363"/>
          </a:xfrm>
        </p:spPr>
        <p:txBody>
          <a:bodyPr>
            <a:normAutofit fontScale="92500" lnSpcReduction="20000"/>
          </a:bodyPr>
          <a:lstStyle/>
          <a:p>
            <a:r>
              <a:rPr lang="en-US" dirty="0"/>
              <a:t>They should be a member of the PGA and should have experience as an assistant golf professional.</a:t>
            </a:r>
          </a:p>
          <a:p>
            <a:endParaRPr lang="en-US" sz="900" dirty="0"/>
          </a:p>
          <a:p>
            <a:r>
              <a:rPr lang="en-US" dirty="0"/>
              <a:t>They are responsible for promoting and administering the club’s complete golf program.  Examples: organizing golf tournaments, administering lesson clinics, reserving tee times, collecting fees and enforcing policies, and administering the practice facility.</a:t>
            </a:r>
          </a:p>
          <a:p>
            <a:r>
              <a:rPr lang="en-US" dirty="0"/>
              <a:t>They are responsible for golf shop sales and golf car administrative activities (reservation, rental-fee collection, maintenance, and storage).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More About the Head Golf Professional</a:t>
            </a:r>
          </a:p>
        </p:txBody>
      </p:sp>
      <p:sp>
        <p:nvSpPr>
          <p:cNvPr id="3" name="Content Placeholder 2"/>
          <p:cNvSpPr>
            <a:spLocks noGrp="1"/>
          </p:cNvSpPr>
          <p:nvPr>
            <p:ph idx="1"/>
          </p:nvPr>
        </p:nvSpPr>
        <p:spPr>
          <a:xfrm>
            <a:off x="381000" y="1524000"/>
            <a:ext cx="8229600" cy="4800600"/>
          </a:xfrm>
        </p:spPr>
        <p:txBody>
          <a:bodyPr>
            <a:noAutofit/>
          </a:bodyPr>
          <a:lstStyle/>
          <a:p>
            <a:r>
              <a:rPr lang="en-US" sz="2500" dirty="0"/>
              <a:t>They prepare and monitor golf department budgets and are responsible for the fiscal soundness of the golf program. </a:t>
            </a:r>
          </a:p>
          <a:p>
            <a:r>
              <a:rPr lang="en-US" sz="2500" dirty="0"/>
              <a:t>They hire, supervise, train, and evaluate golf staff members.</a:t>
            </a:r>
          </a:p>
          <a:p>
            <a:r>
              <a:rPr lang="en-US" sz="2500" dirty="0"/>
              <a:t>They work with the golf course superintendent about playable conditions on the course and when golf cars can be used.</a:t>
            </a:r>
          </a:p>
          <a:p>
            <a:r>
              <a:rPr lang="en-US" sz="2500" dirty="0"/>
              <a:t>Assistant golf professionals and other golf staff report to the head golf professional. </a:t>
            </a:r>
          </a:p>
          <a:p>
            <a:r>
              <a:rPr lang="en-US" sz="2500" dirty="0"/>
              <a:t>The head golf professional generally reports to the club’s general manager (sometimes to the golf committee chairperson).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Compensation for Head Golf Pro</a:t>
            </a:r>
          </a:p>
        </p:txBody>
      </p:sp>
      <p:sp>
        <p:nvSpPr>
          <p:cNvPr id="3" name="Content Placeholder 2"/>
          <p:cNvSpPr>
            <a:spLocks noGrp="1"/>
          </p:cNvSpPr>
          <p:nvPr>
            <p:ph idx="1"/>
          </p:nvPr>
        </p:nvSpPr>
        <p:spPr>
          <a:xfrm>
            <a:off x="457200" y="1600200"/>
            <a:ext cx="8229600" cy="4754563"/>
          </a:xfrm>
        </p:spPr>
        <p:txBody>
          <a:bodyPr>
            <a:normAutofit fontScale="92500" lnSpcReduction="10000"/>
          </a:bodyPr>
          <a:lstStyle/>
          <a:p>
            <a:pPr marL="0" indent="0">
              <a:buNone/>
            </a:pPr>
            <a:r>
              <a:rPr lang="en-US" dirty="0"/>
              <a:t>The head golf professional receives a salary, plus all or some of the following in compensation, depending on the contract:</a:t>
            </a:r>
          </a:p>
          <a:p>
            <a:pPr marL="0" indent="0">
              <a:buNone/>
            </a:pPr>
            <a:endParaRPr lang="en-US" sz="900" dirty="0"/>
          </a:p>
          <a:p>
            <a:r>
              <a:rPr lang="en-US" dirty="0"/>
              <a:t>Ownership rights to the pro shop merchandise or a percentage of the gross sales of net profit.</a:t>
            </a:r>
          </a:p>
          <a:p>
            <a:endParaRPr lang="en-US" sz="900" dirty="0"/>
          </a:p>
          <a:p>
            <a:r>
              <a:rPr lang="en-US" dirty="0"/>
              <a:t>Income from lessons.</a:t>
            </a:r>
          </a:p>
          <a:p>
            <a:endParaRPr lang="en-US" sz="1100" dirty="0"/>
          </a:p>
          <a:p>
            <a:r>
              <a:rPr lang="en-US" dirty="0"/>
              <a:t>Percentage of the income from the practice facility.</a:t>
            </a:r>
          </a:p>
          <a:p>
            <a:r>
              <a:rPr lang="en-US" dirty="0"/>
              <a:t>Percentage of golf car rental income.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Golf Pro: More Compensation Alternatives</a:t>
            </a:r>
          </a:p>
        </p:txBody>
      </p:sp>
      <p:sp>
        <p:nvSpPr>
          <p:cNvPr id="3" name="Content Placeholder 2"/>
          <p:cNvSpPr>
            <a:spLocks noGrp="1"/>
          </p:cNvSpPr>
          <p:nvPr>
            <p:ph idx="1"/>
          </p:nvPr>
        </p:nvSpPr>
        <p:spPr>
          <a:xfrm>
            <a:off x="457200" y="1752600"/>
            <a:ext cx="8229600" cy="4525963"/>
          </a:xfrm>
        </p:spPr>
        <p:txBody>
          <a:bodyPr/>
          <a:lstStyle/>
          <a:p>
            <a:r>
              <a:rPr lang="en-US" dirty="0"/>
              <a:t>Percentage of guest fees for rounds of golf.</a:t>
            </a:r>
          </a:p>
          <a:p>
            <a:r>
              <a:rPr lang="en-US" dirty="0"/>
              <a:t>Percentage of tournament profits (or a set fee).</a:t>
            </a:r>
          </a:p>
          <a:p>
            <a:r>
              <a:rPr lang="en-US" dirty="0"/>
              <a:t>Percentage of bag storage income.</a:t>
            </a:r>
          </a:p>
          <a:p>
            <a:r>
              <a:rPr lang="en-US" dirty="0"/>
              <a:t>Income from re-gripping and repairing clubs.</a:t>
            </a:r>
          </a:p>
          <a:p>
            <a:r>
              <a:rPr lang="en-US" dirty="0"/>
              <a:t>A benefits package (insurance, vacation, sick days, retirement, etc.).</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Golf Pro: Still More Compensation Alternatives</a:t>
            </a:r>
          </a:p>
        </p:txBody>
      </p:sp>
      <p:sp>
        <p:nvSpPr>
          <p:cNvPr id="3" name="Content Placeholder 2"/>
          <p:cNvSpPr>
            <a:spLocks noGrp="1"/>
          </p:cNvSpPr>
          <p:nvPr>
            <p:ph idx="1"/>
          </p:nvPr>
        </p:nvSpPr>
        <p:spPr>
          <a:xfrm>
            <a:off x="533400" y="1905000"/>
            <a:ext cx="8229600" cy="4525963"/>
          </a:xfrm>
        </p:spPr>
        <p:txBody>
          <a:bodyPr>
            <a:normAutofit/>
          </a:bodyPr>
          <a:lstStyle/>
          <a:p>
            <a:r>
              <a:rPr lang="en-US" dirty="0"/>
              <a:t>Bonuses for meeting operational goals.</a:t>
            </a:r>
          </a:p>
          <a:p>
            <a:endParaRPr lang="en-US" sz="800" dirty="0"/>
          </a:p>
          <a:p>
            <a:r>
              <a:rPr lang="en-US" dirty="0"/>
              <a:t>Professional expenses such as dues, subscriptions, and tuition.</a:t>
            </a:r>
          </a:p>
          <a:p>
            <a:endParaRPr lang="en-US" sz="800" dirty="0"/>
          </a:p>
          <a:p>
            <a:r>
              <a:rPr lang="en-US" dirty="0"/>
              <a:t>Club privileges and meals.</a:t>
            </a:r>
          </a:p>
          <a:p>
            <a:endParaRPr lang="en-US" sz="800" dirty="0"/>
          </a:p>
          <a:p>
            <a:r>
              <a:rPr lang="en-US" dirty="0"/>
              <a:t>Housing or automobile allowance.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sz="3600" dirty="0"/>
              <a:t>Golf Pro: Employee or Independent Contractor</a:t>
            </a:r>
          </a:p>
        </p:txBody>
      </p:sp>
      <p:sp>
        <p:nvSpPr>
          <p:cNvPr id="3" name="Content Placeholder 2"/>
          <p:cNvSpPr>
            <a:spLocks noGrp="1"/>
          </p:cNvSpPr>
          <p:nvPr>
            <p:ph idx="1"/>
          </p:nvPr>
        </p:nvSpPr>
        <p:spPr>
          <a:xfrm>
            <a:off x="228600" y="1447800"/>
            <a:ext cx="8686800" cy="5029200"/>
          </a:xfrm>
        </p:spPr>
        <p:txBody>
          <a:bodyPr>
            <a:noAutofit/>
          </a:bodyPr>
          <a:lstStyle/>
          <a:p>
            <a:pPr marL="0" indent="0">
              <a:buNone/>
            </a:pPr>
            <a:r>
              <a:rPr lang="en-US" sz="2200" dirty="0"/>
              <a:t>It is most likely the head golf professional is </a:t>
            </a:r>
            <a:r>
              <a:rPr lang="en-US" sz="2200" u="sng" dirty="0"/>
              <a:t>not</a:t>
            </a:r>
            <a:r>
              <a:rPr lang="en-US" sz="2200" dirty="0"/>
              <a:t> an independent contractor if one or more of the following conditions apply:</a:t>
            </a:r>
          </a:p>
          <a:p>
            <a:pPr marL="0" indent="0">
              <a:buNone/>
            </a:pPr>
            <a:endParaRPr lang="en-US" sz="800" dirty="0"/>
          </a:p>
          <a:p>
            <a:r>
              <a:rPr lang="en-US" sz="2200" dirty="0"/>
              <a:t>He or she has signed an employment agreement with the club.</a:t>
            </a:r>
          </a:p>
          <a:p>
            <a:r>
              <a:rPr lang="en-US" sz="2200" dirty="0"/>
              <a:t>The hours the head golf professional works are specified by the club.</a:t>
            </a:r>
          </a:p>
          <a:p>
            <a:r>
              <a:rPr lang="en-US" sz="2200" dirty="0"/>
              <a:t>The club provides the head golf professional with pro shop space, utilities, telephone service, and meals at no charge.</a:t>
            </a:r>
          </a:p>
          <a:p>
            <a:r>
              <a:rPr lang="en-US" sz="2200" dirty="0"/>
              <a:t>The club bills members, collects from members, and pays the revenue due to the head golf professional.</a:t>
            </a:r>
          </a:p>
          <a:p>
            <a:endParaRPr lang="en-US" sz="1200" dirty="0"/>
          </a:p>
          <a:p>
            <a:pPr marL="0" indent="0">
              <a:buNone/>
            </a:pPr>
            <a:r>
              <a:rPr lang="en-US" sz="2000" b="1" dirty="0"/>
              <a:t>The above are interpreted by the Internal Revenue Service to demonstrate that the club has an employer relationship with its head golf professional.</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Golf Staff: Assistant Golf Professionals</a:t>
            </a:r>
          </a:p>
        </p:txBody>
      </p:sp>
      <p:sp>
        <p:nvSpPr>
          <p:cNvPr id="3" name="Content Placeholder 2"/>
          <p:cNvSpPr>
            <a:spLocks noGrp="1"/>
          </p:cNvSpPr>
          <p:nvPr>
            <p:ph idx="1"/>
          </p:nvPr>
        </p:nvSpPr>
        <p:spPr>
          <a:xfrm>
            <a:off x="457200" y="1828800"/>
            <a:ext cx="8229600" cy="4297363"/>
          </a:xfrm>
        </p:spPr>
        <p:txBody>
          <a:bodyPr/>
          <a:lstStyle/>
          <a:p>
            <a:r>
              <a:rPr lang="en-US" dirty="0"/>
              <a:t>Qualifications include PGA membership or registration in the PGA Apprentice Program, good golf skills, competitive golf experience, and teaching and work experience at a golf facility.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800" dirty="0"/>
              <a:t>Golf Staff: Other Employees</a:t>
            </a:r>
          </a:p>
        </p:txBody>
      </p:sp>
      <p:sp>
        <p:nvSpPr>
          <p:cNvPr id="3" name="Content Placeholder 2"/>
          <p:cNvSpPr>
            <a:spLocks noGrp="1"/>
          </p:cNvSpPr>
          <p:nvPr>
            <p:ph idx="1"/>
          </p:nvPr>
        </p:nvSpPr>
        <p:spPr>
          <a:xfrm>
            <a:off x="304800" y="1371600"/>
            <a:ext cx="8534400" cy="4953000"/>
          </a:xfrm>
        </p:spPr>
        <p:txBody>
          <a:bodyPr>
            <a:noAutofit/>
          </a:bodyPr>
          <a:lstStyle/>
          <a:p>
            <a:r>
              <a:rPr lang="en-US" sz="2200" i="1" dirty="0"/>
              <a:t>Golf shop employees </a:t>
            </a:r>
            <a:r>
              <a:rPr lang="en-US" sz="2200" dirty="0"/>
              <a:t>– They sell golf shop merchandise and book lessons, keep track of tee-time reservations, sign-up members for tournaments, and track member handicaps under supervision of the golf professional.</a:t>
            </a:r>
          </a:p>
          <a:p>
            <a:r>
              <a:rPr lang="en-US" sz="2200" i="1" dirty="0"/>
              <a:t>Bag room and practice facility staff</a:t>
            </a:r>
            <a:r>
              <a:rPr lang="en-US" sz="2200" dirty="0"/>
              <a:t> – They should have a knowledge of golf and be able to perform the manual tasks required to maintain the bags, clubs, buckets, and practice balls.</a:t>
            </a:r>
          </a:p>
          <a:p>
            <a:r>
              <a:rPr lang="en-US" sz="2200" i="1" dirty="0"/>
              <a:t>Starters</a:t>
            </a:r>
            <a:r>
              <a:rPr lang="en-US" sz="2200" dirty="0"/>
              <a:t> – They are stationed near the first tee to ensure an orderly flow of play based on reserved tee times.</a:t>
            </a:r>
          </a:p>
          <a:p>
            <a:r>
              <a:rPr lang="en-US" sz="2200" i="1" dirty="0"/>
              <a:t>Marshal</a:t>
            </a:r>
            <a:r>
              <a:rPr lang="en-US" sz="2200" dirty="0"/>
              <a:t> – They monitor the pace of play on the course and ask slow groups to allow faster players behind them to play through.</a:t>
            </a:r>
          </a:p>
          <a:p>
            <a:r>
              <a:rPr lang="en-US" sz="2200" i="1" dirty="0"/>
              <a:t>Head mechanic </a:t>
            </a:r>
            <a:r>
              <a:rPr lang="en-US" sz="2200" dirty="0"/>
              <a:t>– Clubs with a large fleet of golf cars have a head mechanic to maintain the golf cars and the storage facility.</a:t>
            </a:r>
          </a:p>
          <a:p>
            <a:endParaRPr lang="en-US" sz="22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dirty="0"/>
          </a:p>
        </p:txBody>
      </p:sp>
    </p:spTree>
  </p:cSld>
  <p:clrMapOvr>
    <a:masterClrMapping/>
  </p:clrMapOvr>
  <p:transition advClick="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Golf Course Maintenance</a:t>
            </a:r>
          </a:p>
        </p:txBody>
      </p:sp>
      <p:sp>
        <p:nvSpPr>
          <p:cNvPr id="3" name="Content Placeholder 2"/>
          <p:cNvSpPr>
            <a:spLocks noGrp="1"/>
          </p:cNvSpPr>
          <p:nvPr>
            <p:ph idx="1"/>
          </p:nvPr>
        </p:nvSpPr>
        <p:spPr/>
        <p:txBody>
          <a:bodyPr>
            <a:normAutofit/>
          </a:bodyPr>
          <a:lstStyle/>
          <a:p>
            <a:r>
              <a:rPr lang="en-US" dirty="0"/>
              <a:t>The care of the golf course falls to the greens and grounds department, usually headed by a golf course superintendent.</a:t>
            </a:r>
          </a:p>
          <a:p>
            <a:endParaRPr lang="en-US" sz="900" dirty="0"/>
          </a:p>
          <a:p>
            <a:r>
              <a:rPr lang="en-US" dirty="0"/>
              <a:t>This department plants, fertilizes, waters, and cuts the grass to enable a fine playing surface.</a:t>
            </a:r>
          </a:p>
          <a:p>
            <a:endParaRPr lang="en-US" sz="900" dirty="0"/>
          </a:p>
          <a:p>
            <a:r>
              <a:rPr lang="en-US" dirty="0"/>
              <a:t>The GM/COO must have good communication with the golf course superintendent.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The GM and Golf Course</a:t>
            </a:r>
          </a:p>
        </p:txBody>
      </p:sp>
      <p:sp>
        <p:nvSpPr>
          <p:cNvPr id="3" name="Content Placeholder 2"/>
          <p:cNvSpPr>
            <a:spLocks noGrp="1"/>
          </p:cNvSpPr>
          <p:nvPr>
            <p:ph idx="1"/>
          </p:nvPr>
        </p:nvSpPr>
        <p:spPr>
          <a:xfrm>
            <a:off x="457200" y="1295400"/>
            <a:ext cx="8305800" cy="5257800"/>
          </a:xfrm>
        </p:spPr>
        <p:txBody>
          <a:bodyPr>
            <a:noAutofit/>
          </a:bodyPr>
          <a:lstStyle/>
          <a:p>
            <a:pPr marL="0" indent="0">
              <a:buNone/>
            </a:pPr>
            <a:r>
              <a:rPr lang="en-US" sz="2400" dirty="0"/>
              <a:t>GMs must support the superintendent and have a basic understanding of:</a:t>
            </a:r>
          </a:p>
          <a:p>
            <a:pPr marL="0" indent="0">
              <a:buNone/>
            </a:pPr>
            <a:endParaRPr lang="en-US" sz="800" dirty="0"/>
          </a:p>
          <a:p>
            <a:r>
              <a:rPr lang="en-US" sz="2400" b="1" i="1" dirty="0"/>
              <a:t>Water</a:t>
            </a:r>
            <a:r>
              <a:rPr lang="en-US" sz="2400" dirty="0"/>
              <a:t> – Water hazards and lakes require maintenance, and the grass must be watered to ensure that it stays healthy and green.</a:t>
            </a:r>
          </a:p>
          <a:p>
            <a:endParaRPr lang="en-US" sz="800" dirty="0"/>
          </a:p>
          <a:p>
            <a:r>
              <a:rPr lang="en-US" sz="2400" b="1" i="1" dirty="0"/>
              <a:t>Pesticides</a:t>
            </a:r>
            <a:r>
              <a:rPr lang="en-US" sz="2400" dirty="0"/>
              <a:t> – Primary concerns of the club manager include ensuring that pesticides are stored safely and applied according to label directions.  Clubs should install concrete floors in their storage sheds and </a:t>
            </a:r>
            <a:r>
              <a:rPr lang="en-US" sz="2400" dirty="0" err="1"/>
              <a:t>ens</a:t>
            </a:r>
            <a:r>
              <a:rPr lang="en-US" sz="2400" dirty="0"/>
              <a:t> sure there is good ventilation and that pesticides are separated by group.</a:t>
            </a:r>
          </a:p>
          <a:p>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sz="3600" dirty="0"/>
              <a:t>More GM Concerns About the </a:t>
            </a:r>
            <a:br>
              <a:rPr lang="en-US" sz="3600" dirty="0"/>
            </a:br>
            <a:r>
              <a:rPr lang="en-US" sz="3600" dirty="0"/>
              <a:t>Golf Course</a:t>
            </a:r>
          </a:p>
        </p:txBody>
      </p:sp>
      <p:sp>
        <p:nvSpPr>
          <p:cNvPr id="3" name="Content Placeholder 2"/>
          <p:cNvSpPr>
            <a:spLocks noGrp="1"/>
          </p:cNvSpPr>
          <p:nvPr>
            <p:ph idx="1"/>
          </p:nvPr>
        </p:nvSpPr>
        <p:spPr>
          <a:xfrm>
            <a:off x="457200" y="1447800"/>
            <a:ext cx="8229600" cy="5105400"/>
          </a:xfrm>
        </p:spPr>
        <p:txBody>
          <a:bodyPr>
            <a:noAutofit/>
          </a:bodyPr>
          <a:lstStyle/>
          <a:p>
            <a:r>
              <a:rPr lang="en-US" sz="2100" b="1" i="1" dirty="0"/>
              <a:t>Recycling and waste disposal </a:t>
            </a:r>
            <a:r>
              <a:rPr lang="en-US" sz="2100" dirty="0"/>
              <a:t>– The most common waste products that superintendents must decide whether to recycle or dispose of include grass clippings, pesticide rinsate, batteries, motor oil, and solvents.  Grass clippings can be “recycled” by spreading them along roughs and around trees.</a:t>
            </a:r>
          </a:p>
          <a:p>
            <a:endParaRPr lang="en-US" sz="800" b="1" i="1" dirty="0"/>
          </a:p>
          <a:p>
            <a:r>
              <a:rPr lang="en-US" sz="2100" b="1" i="1" dirty="0"/>
              <a:t>Wetlands </a:t>
            </a:r>
            <a:r>
              <a:rPr lang="en-US" sz="2100" dirty="0"/>
              <a:t>– Proper golf course management can help protect and sustain existing wetlands.  Golf courses provide large areas to supply wetlands with water and filter the water before it enters wetlands.  Golf courses help erosion control and serve as buffer zones between urban environments and wetland areas.</a:t>
            </a:r>
          </a:p>
          <a:p>
            <a:endParaRPr lang="en-US" sz="800" dirty="0"/>
          </a:p>
          <a:p>
            <a:r>
              <a:rPr lang="en-US" sz="2100" b="1" i="1" dirty="0"/>
              <a:t>Equipment</a:t>
            </a:r>
            <a:r>
              <a:rPr lang="en-US" sz="2100" dirty="0"/>
              <a:t> – Grounds crew equipment determines how well the course is kept up.  Basic utility vehicles include off-road, all-terrain, and on-road vehicles.  Two other major pieces of equipment are mowers and tractors.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46</a:t>
            </a:fld>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Golf Course Superintendent</a:t>
            </a:r>
          </a:p>
        </p:txBody>
      </p:sp>
      <p:sp>
        <p:nvSpPr>
          <p:cNvPr id="3" name="Content Placeholder 2"/>
          <p:cNvSpPr>
            <a:spLocks noGrp="1"/>
          </p:cNvSpPr>
          <p:nvPr>
            <p:ph idx="1"/>
          </p:nvPr>
        </p:nvSpPr>
        <p:spPr>
          <a:xfrm>
            <a:off x="457200" y="1371600"/>
            <a:ext cx="8458200" cy="4876800"/>
          </a:xfrm>
        </p:spPr>
        <p:txBody>
          <a:bodyPr>
            <a:normAutofit fontScale="85000" lnSpcReduction="10000"/>
          </a:bodyPr>
          <a:lstStyle/>
          <a:p>
            <a:r>
              <a:rPr lang="en-US" dirty="0"/>
              <a:t>They manage all golf playing areas and the surrounding grounds.</a:t>
            </a:r>
          </a:p>
          <a:p>
            <a:r>
              <a:rPr lang="en-US" dirty="0"/>
              <a:t>They manage equipment and facilities used in the golf course operation.</a:t>
            </a:r>
          </a:p>
          <a:p>
            <a:r>
              <a:rPr lang="en-US" dirty="0"/>
              <a:t>They supervise the maintenance staff and budget and oversee expenditures related to the golf course.</a:t>
            </a:r>
          </a:p>
          <a:p>
            <a:r>
              <a:rPr lang="en-US" dirty="0"/>
              <a:t>They should have a good working relationship with the golf professional and often work closely with the chairperson of the club’s greens and grounds committee.</a:t>
            </a:r>
          </a:p>
          <a:p>
            <a:pPr>
              <a:buNone/>
            </a:pPr>
            <a:endParaRPr lang="en-US" sz="1600" dirty="0"/>
          </a:p>
          <a:p>
            <a:pPr marL="0" indent="0" algn="ctr">
              <a:buNone/>
            </a:pPr>
            <a:r>
              <a:rPr lang="en-US" sz="3300" b="1" dirty="0"/>
              <a:t>In most clubs, the golf course superintendent reports </a:t>
            </a:r>
          </a:p>
          <a:p>
            <a:pPr marL="0" indent="0" algn="ctr">
              <a:buNone/>
            </a:pPr>
            <a:r>
              <a:rPr lang="en-US" sz="3300" b="1" dirty="0"/>
              <a:t>to the GM/COO.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47</a:t>
            </a:fld>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a:t>Functions of Golf Course Superintendent</a:t>
            </a:r>
          </a:p>
        </p:txBody>
      </p:sp>
      <p:sp>
        <p:nvSpPr>
          <p:cNvPr id="3" name="Content Placeholder 2"/>
          <p:cNvSpPr>
            <a:spLocks noGrp="1"/>
          </p:cNvSpPr>
          <p:nvPr>
            <p:ph idx="1"/>
          </p:nvPr>
        </p:nvSpPr>
        <p:spPr>
          <a:xfrm>
            <a:off x="457200" y="1371600"/>
            <a:ext cx="8229600" cy="4876800"/>
          </a:xfrm>
        </p:spPr>
        <p:txBody>
          <a:bodyPr>
            <a:normAutofit fontScale="85000" lnSpcReduction="20000"/>
          </a:bodyPr>
          <a:lstStyle/>
          <a:p>
            <a:pPr marL="0" indent="0">
              <a:buNone/>
            </a:pPr>
            <a:r>
              <a:rPr lang="en-US" dirty="0"/>
              <a:t>The golf course superintendent manages and maintains golf course(s) and other club properties and assets which may include:</a:t>
            </a:r>
          </a:p>
          <a:p>
            <a:pPr marL="0" indent="0">
              <a:buNone/>
            </a:pPr>
            <a:endParaRPr lang="en-US" sz="1300" dirty="0"/>
          </a:p>
          <a:p>
            <a:r>
              <a:rPr lang="en-US" dirty="0"/>
              <a:t>Maintenance equipment.</a:t>
            </a:r>
          </a:p>
          <a:p>
            <a:r>
              <a:rPr lang="en-US" dirty="0"/>
              <a:t>Golf cart fleet.</a:t>
            </a:r>
          </a:p>
          <a:p>
            <a:r>
              <a:rPr lang="en-US" dirty="0"/>
              <a:t>Clubhouse grounds and landscaping.</a:t>
            </a:r>
          </a:p>
          <a:p>
            <a:r>
              <a:rPr lang="en-US" dirty="0"/>
              <a:t>Tennis courts, swimming pool, and other outdoor recreational facilities.</a:t>
            </a:r>
          </a:p>
          <a:p>
            <a:r>
              <a:rPr lang="en-US" dirty="0"/>
              <a:t>Open spaces, wooded areas, unused acreage, and areas alongside the club’s perimeter fence.</a:t>
            </a:r>
          </a:p>
          <a:p>
            <a:r>
              <a:rPr lang="en-US" dirty="0"/>
              <a:t>Sod farm and nursery.</a:t>
            </a:r>
          </a:p>
          <a:p>
            <a:r>
              <a:rPr lang="en-US" dirty="0"/>
              <a:t>Other properties.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48</a:t>
            </a:fld>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sz="3600" dirty="0"/>
              <a:t>Responsibilities of Golf Course Superintendent</a:t>
            </a:r>
          </a:p>
        </p:txBody>
      </p:sp>
      <p:sp>
        <p:nvSpPr>
          <p:cNvPr id="3" name="Content Placeholder 2"/>
          <p:cNvSpPr>
            <a:spLocks noGrp="1"/>
          </p:cNvSpPr>
          <p:nvPr>
            <p:ph idx="1"/>
          </p:nvPr>
        </p:nvSpPr>
        <p:spPr>
          <a:xfrm>
            <a:off x="457200" y="1524000"/>
            <a:ext cx="8229600" cy="4876800"/>
          </a:xfrm>
        </p:spPr>
        <p:txBody>
          <a:bodyPr>
            <a:normAutofit fontScale="92500" lnSpcReduction="20000"/>
          </a:bodyPr>
          <a:lstStyle/>
          <a:p>
            <a:r>
              <a:rPr lang="en-US" dirty="0"/>
              <a:t>Construction, renovation, and/or reconstruction of the club’s golf courses and other outdoor areas, whether performed by maintenance staff or outside contractors.</a:t>
            </a:r>
          </a:p>
          <a:p>
            <a:r>
              <a:rPr lang="en-US" dirty="0"/>
              <a:t>Prepares the annual budgets for the maintenance and capital improvement of the club’s golf course(s).</a:t>
            </a:r>
          </a:p>
          <a:p>
            <a:r>
              <a:rPr lang="en-US" dirty="0"/>
              <a:t>Interviews, hires, trains, directs, and supervises employees who maintain the club’s properties.</a:t>
            </a:r>
          </a:p>
          <a:p>
            <a:r>
              <a:rPr lang="en-US" dirty="0"/>
              <a:t>Plans all maintenance and project work to achieve the department’s maintenance standards and long-range goals.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49</a:t>
            </a:fld>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sz="3600" dirty="0"/>
              <a:t>More About Responsibilities of Golf Course Superintendent</a:t>
            </a:r>
          </a:p>
        </p:txBody>
      </p:sp>
      <p:sp>
        <p:nvSpPr>
          <p:cNvPr id="3" name="Content Placeholder 2"/>
          <p:cNvSpPr>
            <a:spLocks noGrp="1"/>
          </p:cNvSpPr>
          <p:nvPr>
            <p:ph idx="1"/>
          </p:nvPr>
        </p:nvSpPr>
        <p:spPr>
          <a:xfrm>
            <a:off x="457200" y="1524000"/>
            <a:ext cx="8229600" cy="4876800"/>
          </a:xfrm>
        </p:spPr>
        <p:txBody>
          <a:bodyPr>
            <a:normAutofit fontScale="92500" lnSpcReduction="20000"/>
          </a:bodyPr>
          <a:lstStyle/>
          <a:p>
            <a:r>
              <a:rPr lang="en-US" dirty="0"/>
              <a:t>Oversees the scheduling and routing of personnel and equipment to accomplish the work.</a:t>
            </a:r>
          </a:p>
          <a:p>
            <a:r>
              <a:rPr lang="en-US" dirty="0"/>
              <a:t>Acquires equipment and purchases necessary supplies to maintain the golf course(s) and other properties.</a:t>
            </a:r>
          </a:p>
          <a:p>
            <a:r>
              <a:rPr lang="en-US" dirty="0"/>
              <a:t>Keeps accurate and complete records on payroll, inventory, weather data, maintenance procedures, pesticide application, etc.</a:t>
            </a:r>
          </a:p>
          <a:p>
            <a:r>
              <a:rPr lang="en-US" dirty="0"/>
              <a:t>Communicates regularly with other members of the club’s top management group to discuss activities, goals, plans, and member/customer feedback.</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50</a:t>
            </a:fld>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Golf Course Superintendent: </a:t>
            </a:r>
            <a:br>
              <a:rPr lang="en-US" sz="3600" dirty="0"/>
            </a:br>
            <a:r>
              <a:rPr lang="en-US" sz="3600" dirty="0"/>
              <a:t>Certification and Education</a:t>
            </a:r>
          </a:p>
        </p:txBody>
      </p:sp>
      <p:sp>
        <p:nvSpPr>
          <p:cNvPr id="3" name="Content Placeholder 2"/>
          <p:cNvSpPr>
            <a:spLocks noGrp="1"/>
          </p:cNvSpPr>
          <p:nvPr>
            <p:ph idx="1"/>
          </p:nvPr>
        </p:nvSpPr>
        <p:spPr/>
        <p:txBody>
          <a:bodyPr>
            <a:normAutofit fontScale="92500" lnSpcReduction="10000"/>
          </a:bodyPr>
          <a:lstStyle/>
          <a:p>
            <a:r>
              <a:rPr lang="en-US" dirty="0"/>
              <a:t>The Golf Course Superintendents Association of America (GCSAA) sets the standards for golf course superintendents and is also the certifying body of the industry.  </a:t>
            </a:r>
          </a:p>
          <a:p>
            <a:endParaRPr lang="en-US" sz="900" dirty="0"/>
          </a:p>
          <a:p>
            <a:r>
              <a:rPr lang="en-US" dirty="0"/>
              <a:t>To become a Class A member of GCSAA, golf course superintendents must complete entry-level and on-going requirements for continuing education and service, earn tenure as a superintendent, and possess pesticide application credentials.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51</a:t>
            </a:fld>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fontScale="90000"/>
          </a:bodyPr>
          <a:lstStyle/>
          <a:p>
            <a:r>
              <a:rPr lang="en-US" dirty="0"/>
              <a:t>Core Competencies of GCSAA Continuing Education Program</a:t>
            </a:r>
          </a:p>
        </p:txBody>
      </p:sp>
      <p:sp>
        <p:nvSpPr>
          <p:cNvPr id="3" name="Content Placeholder 2"/>
          <p:cNvSpPr>
            <a:spLocks noGrp="1"/>
          </p:cNvSpPr>
          <p:nvPr>
            <p:ph idx="1"/>
          </p:nvPr>
        </p:nvSpPr>
        <p:spPr>
          <a:xfrm>
            <a:off x="1981200" y="1981200"/>
            <a:ext cx="6705600" cy="4144963"/>
          </a:xfrm>
        </p:spPr>
        <p:txBody>
          <a:bodyPr/>
          <a:lstStyle/>
          <a:p>
            <a:r>
              <a:rPr lang="en-US" dirty="0"/>
              <a:t>Communication  </a:t>
            </a:r>
          </a:p>
          <a:p>
            <a:r>
              <a:rPr lang="en-US" dirty="0"/>
              <a:t>Leadership </a:t>
            </a:r>
          </a:p>
          <a:p>
            <a:r>
              <a:rPr lang="en-US" dirty="0"/>
              <a:t>Operations management</a:t>
            </a:r>
          </a:p>
          <a:p>
            <a:r>
              <a:rPr lang="en-US" dirty="0"/>
              <a:t>Personal skills</a:t>
            </a:r>
          </a:p>
          <a:p>
            <a:r>
              <a:rPr lang="en-US" dirty="0"/>
              <a:t>Resource use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52</a:t>
            </a:fld>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GCSAA Certification Requirements</a:t>
            </a:r>
          </a:p>
        </p:txBody>
      </p:sp>
      <p:sp>
        <p:nvSpPr>
          <p:cNvPr id="3" name="Content Placeholder 2"/>
          <p:cNvSpPr>
            <a:spLocks noGrp="1"/>
          </p:cNvSpPr>
          <p:nvPr>
            <p:ph idx="1"/>
          </p:nvPr>
        </p:nvSpPr>
        <p:spPr>
          <a:xfrm>
            <a:off x="457200" y="1447800"/>
            <a:ext cx="8229600" cy="5105400"/>
          </a:xfrm>
        </p:spPr>
        <p:txBody>
          <a:bodyPr>
            <a:normAutofit fontScale="77500" lnSpcReduction="20000"/>
          </a:bodyPr>
          <a:lstStyle/>
          <a:p>
            <a:r>
              <a:rPr lang="en-US" dirty="0"/>
              <a:t>Certification requirements for golf course superintendents are more extensive than those for Class A membership.</a:t>
            </a:r>
          </a:p>
          <a:p>
            <a:endParaRPr lang="en-US" sz="1400" dirty="0"/>
          </a:p>
          <a:p>
            <a:r>
              <a:rPr lang="en-US" dirty="0"/>
              <a:t>Members must be eligible for certification, which means that they have:</a:t>
            </a:r>
          </a:p>
          <a:p>
            <a:pPr lvl="1"/>
            <a:r>
              <a:rPr lang="en-US" dirty="0"/>
              <a:t>Attained Class A membership status and maintained it for three years</a:t>
            </a:r>
          </a:p>
          <a:p>
            <a:pPr lvl="1"/>
            <a:r>
              <a:rPr lang="en-US" dirty="0"/>
              <a:t>Earned five additional education points after attaining Class A</a:t>
            </a:r>
          </a:p>
          <a:p>
            <a:pPr lvl="1"/>
            <a:r>
              <a:rPr lang="en-US" dirty="0"/>
              <a:t>Self-assessed their competencies</a:t>
            </a:r>
          </a:p>
          <a:p>
            <a:pPr lvl="1"/>
            <a:r>
              <a:rPr lang="en-US" dirty="0"/>
              <a:t>Created a development action plan</a:t>
            </a:r>
          </a:p>
          <a:p>
            <a:pPr lvl="1"/>
            <a:endParaRPr lang="en-US" sz="1400" dirty="0"/>
          </a:p>
          <a:p>
            <a:r>
              <a:rPr lang="en-US" dirty="0"/>
              <a:t>Certified superintendents must submit a portfolio of work samples, skill statements, and case studies; pass a six-hour exam; and have their golf courses evaluated by two other certified golf course superintendents.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53</a:t>
            </a:fld>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dirty="0"/>
              <a:t>Assistant Golf Course Superintendent</a:t>
            </a:r>
          </a:p>
        </p:txBody>
      </p:sp>
      <p:sp>
        <p:nvSpPr>
          <p:cNvPr id="3" name="Content Placeholder 2"/>
          <p:cNvSpPr>
            <a:spLocks noGrp="1"/>
          </p:cNvSpPr>
          <p:nvPr>
            <p:ph idx="1"/>
          </p:nvPr>
        </p:nvSpPr>
        <p:spPr>
          <a:xfrm>
            <a:off x="457200" y="1219200"/>
            <a:ext cx="8382000" cy="5257800"/>
          </a:xfrm>
        </p:spPr>
        <p:txBody>
          <a:bodyPr>
            <a:normAutofit fontScale="85000" lnSpcReduction="20000"/>
          </a:bodyPr>
          <a:lstStyle/>
          <a:p>
            <a:pPr marL="0" indent="0">
              <a:buNone/>
            </a:pPr>
            <a:r>
              <a:rPr lang="en-US" b="1" dirty="0"/>
              <a:t>The assistant golf course superintendent is supervised by the golf course superintendent.  Typical tasks include:</a:t>
            </a:r>
          </a:p>
          <a:p>
            <a:r>
              <a:rPr lang="en-US" dirty="0"/>
              <a:t>Assisting the golf course superintendent in planning and supervising the construction and maintenance of golf course greens, tees, fairways, and paths.</a:t>
            </a:r>
          </a:p>
          <a:p>
            <a:r>
              <a:rPr lang="en-US" dirty="0"/>
              <a:t>Planning for the use of equipment and material in building greens, fairways, roads, and paths.</a:t>
            </a:r>
          </a:p>
          <a:p>
            <a:r>
              <a:rPr lang="en-US" dirty="0"/>
              <a:t>Directing construction work involving equipment.</a:t>
            </a:r>
          </a:p>
          <a:p>
            <a:r>
              <a:rPr lang="en-US" dirty="0"/>
              <a:t>Supervising the repair and maintenance of all mechanical and motorized equipment.</a:t>
            </a:r>
          </a:p>
          <a:p>
            <a:r>
              <a:rPr lang="en-US" dirty="0"/>
              <a:t>Instructing equipment operators in the operation and care of equipment.</a:t>
            </a:r>
          </a:p>
          <a:p>
            <a:r>
              <a:rPr lang="en-US" dirty="0"/>
              <a:t>Supervising operation and maintenance of pumps and irrigation and drainage systems.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54</a:t>
            </a:fld>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Other Golf Course Positions </a:t>
            </a:r>
          </a:p>
        </p:txBody>
      </p:sp>
      <p:sp>
        <p:nvSpPr>
          <p:cNvPr id="3" name="Content Placeholder 2"/>
          <p:cNvSpPr>
            <a:spLocks noGrp="1"/>
          </p:cNvSpPr>
          <p:nvPr>
            <p:ph idx="1"/>
          </p:nvPr>
        </p:nvSpPr>
        <p:spPr>
          <a:xfrm>
            <a:off x="457200" y="1371600"/>
            <a:ext cx="8305800" cy="5105400"/>
          </a:xfrm>
        </p:spPr>
        <p:txBody>
          <a:bodyPr>
            <a:noAutofit/>
          </a:bodyPr>
          <a:lstStyle/>
          <a:p>
            <a:r>
              <a:rPr lang="en-US" sz="2100" b="1" i="1" dirty="0"/>
              <a:t>Golf course maintenance foreman </a:t>
            </a:r>
            <a:r>
              <a:rPr lang="en-US" sz="2100" dirty="0"/>
              <a:t>– Assists in directing and participating in the construction and maintenance of the golf course and overseeing its watering program.</a:t>
            </a:r>
          </a:p>
          <a:p>
            <a:r>
              <a:rPr lang="en-US" sz="2100" b="1" i="1" dirty="0"/>
              <a:t>Equipment mechanic </a:t>
            </a:r>
            <a:r>
              <a:rPr lang="en-US" sz="2100" dirty="0"/>
              <a:t>– The greens and grounds department is often responsible for several hundred thousand dollars in equipment inventory.  The mechanic’s ability to maintain the equipment in good repair impacts the equipment’s length of service.</a:t>
            </a:r>
          </a:p>
          <a:p>
            <a:r>
              <a:rPr lang="en-US" sz="2100" b="1" i="1" dirty="0"/>
              <a:t>Equipment operator </a:t>
            </a:r>
            <a:r>
              <a:rPr lang="en-US" sz="2100" dirty="0"/>
              <a:t>– Operate the light motorized equipment and trucks on the golf course including gang mowers, tractor-drawn mowers, loaders, dump trucks, and portable pumps.</a:t>
            </a:r>
          </a:p>
          <a:p>
            <a:r>
              <a:rPr lang="en-US" sz="2100" b="1" i="1" dirty="0"/>
              <a:t>Groundsperson</a:t>
            </a:r>
            <a:r>
              <a:rPr lang="en-US" sz="2100" dirty="0"/>
              <a:t> – Responsible for the care and maintenance of several designated holes on the golf course.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55</a:t>
            </a:fld>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Golf Course Budget</a:t>
            </a:r>
          </a:p>
        </p:txBody>
      </p:sp>
      <p:sp>
        <p:nvSpPr>
          <p:cNvPr id="3" name="Content Placeholder 2"/>
          <p:cNvSpPr>
            <a:spLocks noGrp="1"/>
          </p:cNvSpPr>
          <p:nvPr>
            <p:ph idx="1"/>
          </p:nvPr>
        </p:nvSpPr>
        <p:spPr>
          <a:xfrm>
            <a:off x="457200" y="1295400"/>
            <a:ext cx="8382000" cy="5105400"/>
          </a:xfrm>
        </p:spPr>
        <p:txBody>
          <a:bodyPr>
            <a:normAutofit fontScale="77500" lnSpcReduction="20000"/>
          </a:bodyPr>
          <a:lstStyle/>
          <a:p>
            <a:r>
              <a:rPr lang="en-US" dirty="0"/>
              <a:t>Average maintenance cost per hole of golf is approximately $70,000.</a:t>
            </a:r>
          </a:p>
          <a:p>
            <a:endParaRPr lang="en-US" sz="1400" dirty="0"/>
          </a:p>
          <a:p>
            <a:r>
              <a:rPr lang="en-US" dirty="0"/>
              <a:t>The first step to develop a golf course budget is to develop a standards policy that indicates how the golf course will be maintained.  (Example: is the club striving to be the best country club course in the region?)</a:t>
            </a:r>
          </a:p>
          <a:p>
            <a:endParaRPr lang="en-US" sz="1400" dirty="0"/>
          </a:p>
          <a:p>
            <a:r>
              <a:rPr lang="en-US" dirty="0"/>
              <a:t>The standards policy should include input from the club’s GM/COO, golf professional, golf course superintendent, and greens and grounds committee chairperson.</a:t>
            </a:r>
          </a:p>
          <a:p>
            <a:endParaRPr lang="en-US" sz="1400" dirty="0"/>
          </a:p>
          <a:p>
            <a:r>
              <a:rPr lang="en-US" dirty="0"/>
              <a:t>Step two is to develop the maintenance plan by addressing items as:</a:t>
            </a:r>
          </a:p>
          <a:p>
            <a:pPr lvl="1"/>
            <a:r>
              <a:rPr lang="en-US" dirty="0"/>
              <a:t>Desired green speed, frequency of changing cups, and indicating how pests will be controlled.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56</a:t>
            </a:fld>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More Steps in Development of </a:t>
            </a:r>
            <a:br>
              <a:rPr lang="en-US" sz="3600" dirty="0"/>
            </a:br>
            <a:r>
              <a:rPr lang="en-US" sz="3600" dirty="0"/>
              <a:t>Course Budget</a:t>
            </a:r>
          </a:p>
        </p:txBody>
      </p:sp>
      <p:sp>
        <p:nvSpPr>
          <p:cNvPr id="3" name="Content Placeholder 2"/>
          <p:cNvSpPr>
            <a:spLocks noGrp="1"/>
          </p:cNvSpPr>
          <p:nvPr>
            <p:ph idx="1"/>
          </p:nvPr>
        </p:nvSpPr>
        <p:spPr>
          <a:xfrm>
            <a:off x="457200" y="1524000"/>
            <a:ext cx="8229600" cy="4876800"/>
          </a:xfrm>
        </p:spPr>
        <p:txBody>
          <a:bodyPr>
            <a:normAutofit fontScale="85000" lnSpcReduction="10000"/>
          </a:bodyPr>
          <a:lstStyle/>
          <a:p>
            <a:r>
              <a:rPr lang="en-US" dirty="0"/>
              <a:t>After the maintenance plan is in place, the actual budgeting process begins.  Budget tools consist of:</a:t>
            </a:r>
          </a:p>
          <a:p>
            <a:pPr lvl="1"/>
            <a:r>
              <a:rPr lang="en-US" dirty="0"/>
              <a:t>Written maintenance plan based on the standards policy</a:t>
            </a:r>
          </a:p>
          <a:p>
            <a:pPr lvl="1"/>
            <a:r>
              <a:rPr lang="en-US" dirty="0"/>
              <a:t>Maintenance department organization chart</a:t>
            </a:r>
          </a:p>
          <a:p>
            <a:pPr lvl="1"/>
            <a:r>
              <a:rPr lang="en-US" dirty="0"/>
              <a:t>A staffing chart with job descriptions including the number of staff members and labor hours needed to conduct maintenance activities</a:t>
            </a:r>
          </a:p>
          <a:p>
            <a:pPr lvl="1"/>
            <a:r>
              <a:rPr lang="en-US" dirty="0"/>
              <a:t>Descriptions of budget expenses</a:t>
            </a:r>
          </a:p>
          <a:p>
            <a:pPr lvl="1"/>
            <a:r>
              <a:rPr lang="en-US" dirty="0"/>
              <a:t>A spreadsheet chart of category items down the X axis and months down the Y axis.</a:t>
            </a:r>
          </a:p>
          <a:p>
            <a:pPr lvl="1"/>
            <a:r>
              <a:rPr lang="en-US" dirty="0"/>
              <a:t>Capital equipment purchases and repairs</a:t>
            </a:r>
          </a:p>
          <a:p>
            <a:pPr lvl="1"/>
            <a:r>
              <a:rPr lang="en-US" dirty="0"/>
              <a:t>Capital or special improvement projects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57</a:t>
            </a:fld>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Golf Course Equipment</a:t>
            </a:r>
          </a:p>
        </p:txBody>
      </p:sp>
      <p:sp>
        <p:nvSpPr>
          <p:cNvPr id="3" name="Content Placeholder 2"/>
          <p:cNvSpPr>
            <a:spLocks noGrp="1"/>
          </p:cNvSpPr>
          <p:nvPr>
            <p:ph idx="1"/>
          </p:nvPr>
        </p:nvSpPr>
        <p:spPr>
          <a:xfrm>
            <a:off x="457200" y="1295400"/>
            <a:ext cx="8229600" cy="5029200"/>
          </a:xfrm>
        </p:spPr>
        <p:txBody>
          <a:bodyPr>
            <a:normAutofit/>
          </a:bodyPr>
          <a:lstStyle/>
          <a:p>
            <a:r>
              <a:rPr lang="en-US" sz="2400" dirty="0"/>
              <a:t>Mowing equipment including riding mowers for fairways/ greens, various walking mowers, and special rough or trimming mowers.</a:t>
            </a:r>
          </a:p>
          <a:p>
            <a:r>
              <a:rPr lang="en-US" sz="2400" dirty="0"/>
              <a:t>Tractors and trucks including utility trucks, pickup trucks, backhoes, dump trucks, and jeeps or trucks for snow plowing.</a:t>
            </a:r>
          </a:p>
          <a:p>
            <a:r>
              <a:rPr lang="en-US" sz="2400" dirty="0"/>
              <a:t>Sprayers and spreaders including high-volume tractor-mounted sprayers, drop spreaders, mist sprayers, and foggers.</a:t>
            </a:r>
          </a:p>
          <a:p>
            <a:r>
              <a:rPr lang="en-US" sz="2400" dirty="0"/>
              <a:t>Hand tools including shovels, spades, post hole diggers, rakes, edgers, weedeaters, shears, sickles, and brooms.</a:t>
            </a:r>
          </a:p>
          <a:p>
            <a:r>
              <a:rPr lang="en-US" sz="2400" dirty="0"/>
              <a:t>General maintenance equipment including verticutters, rotary tillers, pumps, aerators, blowers, power leaf sweepers, snowplows, power rakes, and top-dressing machines.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58</a:t>
            </a:fld>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Basics of Turfgrasses</a:t>
            </a:r>
          </a:p>
        </p:txBody>
      </p:sp>
      <p:sp>
        <p:nvSpPr>
          <p:cNvPr id="3" name="Content Placeholder 2"/>
          <p:cNvSpPr>
            <a:spLocks noGrp="1"/>
          </p:cNvSpPr>
          <p:nvPr>
            <p:ph idx="1"/>
          </p:nvPr>
        </p:nvSpPr>
        <p:spPr/>
        <p:txBody>
          <a:bodyPr>
            <a:normAutofit lnSpcReduction="10000"/>
          </a:bodyPr>
          <a:lstStyle/>
          <a:p>
            <a:pPr marL="0" indent="0">
              <a:buNone/>
            </a:pPr>
            <a:r>
              <a:rPr lang="en-US" dirty="0"/>
              <a:t>Three factors set turfgrass apart from other grasses:</a:t>
            </a:r>
          </a:p>
          <a:p>
            <a:pPr marL="0" indent="0">
              <a:buNone/>
            </a:pPr>
            <a:endParaRPr lang="en-US" sz="800" dirty="0"/>
          </a:p>
          <a:p>
            <a:r>
              <a:rPr lang="en-US" dirty="0"/>
              <a:t>Turfgrass tolerates frequent, close mowing.</a:t>
            </a:r>
          </a:p>
          <a:p>
            <a:endParaRPr lang="en-US" sz="1300" dirty="0"/>
          </a:p>
          <a:p>
            <a:r>
              <a:rPr lang="en-US" dirty="0"/>
              <a:t>Turfgrass forms a contiguous or dense surface that allows golfers to play golf from the tees and fairways and to have putts roll smoothly on greens.</a:t>
            </a:r>
          </a:p>
          <a:p>
            <a:endParaRPr lang="en-US" sz="1300" dirty="0"/>
          </a:p>
          <a:p>
            <a:r>
              <a:rPr lang="en-US" dirty="0"/>
              <a:t>Turfgrass can withstand a great deal of traffic.</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59</a:t>
            </a:fld>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Categories of Turfgrass</a:t>
            </a:r>
          </a:p>
        </p:txBody>
      </p:sp>
      <p:sp>
        <p:nvSpPr>
          <p:cNvPr id="3" name="Content Placeholder 2"/>
          <p:cNvSpPr>
            <a:spLocks noGrp="1"/>
          </p:cNvSpPr>
          <p:nvPr>
            <p:ph idx="1"/>
          </p:nvPr>
        </p:nvSpPr>
        <p:spPr>
          <a:xfrm>
            <a:off x="457200" y="1447800"/>
            <a:ext cx="8229600" cy="4953000"/>
          </a:xfrm>
        </p:spPr>
        <p:txBody>
          <a:bodyPr>
            <a:normAutofit fontScale="85000" lnSpcReduction="20000"/>
          </a:bodyPr>
          <a:lstStyle/>
          <a:p>
            <a:r>
              <a:rPr lang="en-US" dirty="0"/>
              <a:t>Grasses are typically divided into two categories: cool season grasses and warm season grasses.</a:t>
            </a:r>
          </a:p>
          <a:p>
            <a:r>
              <a:rPr lang="en-US" dirty="0"/>
              <a:t>Cool season grasses thrive at air temperatures of 65</a:t>
            </a:r>
            <a:r>
              <a:rPr lang="en-US" baseline="30000" dirty="0"/>
              <a:t>0</a:t>
            </a:r>
            <a:r>
              <a:rPr lang="en-US" dirty="0"/>
              <a:t>F to 75</a:t>
            </a:r>
            <a:r>
              <a:rPr lang="en-US" baseline="30000" dirty="0"/>
              <a:t>0</a:t>
            </a:r>
            <a:r>
              <a:rPr lang="en-US" dirty="0"/>
              <a:t>C (16</a:t>
            </a:r>
            <a:r>
              <a:rPr lang="en-US" baseline="30000" dirty="0"/>
              <a:t>0</a:t>
            </a:r>
            <a:r>
              <a:rPr lang="en-US" dirty="0"/>
              <a:t>F to 24</a:t>
            </a:r>
            <a:r>
              <a:rPr lang="en-US" baseline="30000" dirty="0"/>
              <a:t>0</a:t>
            </a:r>
            <a:r>
              <a:rPr lang="en-US" dirty="0"/>
              <a:t>C).</a:t>
            </a:r>
          </a:p>
          <a:p>
            <a:r>
              <a:rPr lang="en-US" dirty="0"/>
              <a:t>Warm season grasses prefer 80</a:t>
            </a:r>
            <a:r>
              <a:rPr lang="en-US" baseline="30000" dirty="0"/>
              <a:t>0</a:t>
            </a:r>
            <a:r>
              <a:rPr lang="en-US" dirty="0"/>
              <a:t>F to 95</a:t>
            </a:r>
            <a:r>
              <a:rPr lang="en-US" baseline="30000" dirty="0"/>
              <a:t>0</a:t>
            </a:r>
            <a:r>
              <a:rPr lang="en-US" dirty="0"/>
              <a:t>C (27</a:t>
            </a:r>
            <a:r>
              <a:rPr lang="en-US" baseline="30000" dirty="0"/>
              <a:t>0</a:t>
            </a:r>
            <a:r>
              <a:rPr lang="en-US" dirty="0"/>
              <a:t>F to 35</a:t>
            </a:r>
            <a:r>
              <a:rPr lang="en-US" baseline="30000" dirty="0"/>
              <a:t>0</a:t>
            </a:r>
            <a:r>
              <a:rPr lang="en-US" dirty="0"/>
              <a:t>C).</a:t>
            </a:r>
          </a:p>
          <a:p>
            <a:r>
              <a:rPr lang="en-US" dirty="0"/>
              <a:t>Both cool and warm season grasses grow outside of these temperature ranges, but these are the temperatures where they grow best.</a:t>
            </a:r>
          </a:p>
          <a:p>
            <a:r>
              <a:rPr lang="en-US" dirty="0"/>
              <a:t>It is possible to grow both cool and warm season grasses in the transition zone.  The northern edge will probably have cool season grasses while the southern edge will have warm season grasses.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60</a:t>
            </a:fld>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Cool Season Grasses</a:t>
            </a:r>
          </a:p>
        </p:txBody>
      </p:sp>
      <p:sp>
        <p:nvSpPr>
          <p:cNvPr id="3" name="Content Placeholder 2"/>
          <p:cNvSpPr>
            <a:spLocks noGrp="1"/>
          </p:cNvSpPr>
          <p:nvPr>
            <p:ph idx="1"/>
          </p:nvPr>
        </p:nvSpPr>
        <p:spPr>
          <a:xfrm>
            <a:off x="457200" y="1447800"/>
            <a:ext cx="8229600" cy="4876800"/>
          </a:xfrm>
        </p:spPr>
        <p:txBody>
          <a:bodyPr>
            <a:normAutofit fontScale="92500" lnSpcReduction="10000"/>
          </a:bodyPr>
          <a:lstStyle/>
          <a:p>
            <a:r>
              <a:rPr lang="en-US" dirty="0"/>
              <a:t>Cool season grasses grow rapidly in the spring, are somewhat intolerant of summer stresses, and often enter dormancy when water becomes deficient.</a:t>
            </a:r>
          </a:p>
          <a:p>
            <a:endParaRPr lang="en-US" sz="1300" dirty="0"/>
          </a:p>
          <a:p>
            <a:r>
              <a:rPr lang="en-US" dirty="0"/>
              <a:t>Their growth increases again in the fall, and they may even stay green throughout the winter.</a:t>
            </a:r>
          </a:p>
          <a:p>
            <a:endParaRPr lang="en-US" sz="1300" dirty="0"/>
          </a:p>
          <a:p>
            <a:r>
              <a:rPr lang="en-US" dirty="0"/>
              <a:t>Common cool season turfgrasses include Kentucky bluegrass, creeping bentgrass, Poa annua (annual bluegrass), tall fescue, fine fescue, and perennial ryegrass.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61</a:t>
            </a:fld>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Common Cool Season Grasses</a:t>
            </a:r>
          </a:p>
        </p:txBody>
      </p:sp>
      <p:sp>
        <p:nvSpPr>
          <p:cNvPr id="3" name="Content Placeholder 2"/>
          <p:cNvSpPr>
            <a:spLocks noGrp="1"/>
          </p:cNvSpPr>
          <p:nvPr>
            <p:ph idx="1"/>
          </p:nvPr>
        </p:nvSpPr>
        <p:spPr>
          <a:xfrm>
            <a:off x="457200" y="1295400"/>
            <a:ext cx="8229600" cy="5257800"/>
          </a:xfrm>
        </p:spPr>
        <p:txBody>
          <a:bodyPr>
            <a:normAutofit fontScale="92500" lnSpcReduction="10000"/>
          </a:bodyPr>
          <a:lstStyle/>
          <a:p>
            <a:r>
              <a:rPr lang="en-US" dirty="0"/>
              <a:t>Kentucky bluegrass has been used on fairways in dry, northern climates.  It can tolerate low mowing with mowing height usually set at from ½ inch to an inch.</a:t>
            </a:r>
          </a:p>
          <a:p>
            <a:endParaRPr lang="en-US" sz="1400" dirty="0"/>
          </a:p>
          <a:p>
            <a:r>
              <a:rPr lang="en-US" dirty="0"/>
              <a:t>Creeping bentgrass is a superior-quality playing surface used on greens, tees, and fairways.  It can tolerate very low mowing heights on  greens (less than ⅛ of an inch) and fairways (less than ¼ inch).</a:t>
            </a:r>
          </a:p>
          <a:p>
            <a:pPr lvl="1"/>
            <a:r>
              <a:rPr lang="en-US" dirty="0"/>
              <a:t>One common problem is its tendency to become infected with annual bluegrass (Poa annua) which dominates older golf courses in northern regions.</a:t>
            </a:r>
          </a:p>
          <a:p>
            <a:pPr lvl="1">
              <a:buNone/>
            </a:pPr>
            <a:endParaRPr lang="en-US" sz="1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62</a:t>
            </a:fld>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Warm Season Grasses</a:t>
            </a:r>
          </a:p>
        </p:txBody>
      </p:sp>
      <p:sp>
        <p:nvSpPr>
          <p:cNvPr id="3" name="Content Placeholder 2"/>
          <p:cNvSpPr>
            <a:spLocks noGrp="1"/>
          </p:cNvSpPr>
          <p:nvPr>
            <p:ph idx="1"/>
          </p:nvPr>
        </p:nvSpPr>
        <p:spPr>
          <a:xfrm>
            <a:off x="533400" y="1295400"/>
            <a:ext cx="8229600" cy="5257800"/>
          </a:xfrm>
        </p:spPr>
        <p:txBody>
          <a:bodyPr>
            <a:normAutofit fontScale="77500" lnSpcReduction="20000"/>
          </a:bodyPr>
          <a:lstStyle/>
          <a:p>
            <a:r>
              <a:rPr lang="en-US" dirty="0"/>
              <a:t>Plant growth regulators can suppress </a:t>
            </a:r>
            <a:r>
              <a:rPr lang="en-US" dirty="0" err="1"/>
              <a:t>seedhead,s</a:t>
            </a:r>
            <a:r>
              <a:rPr lang="en-US" dirty="0"/>
              <a:t> and new herbicides are being developed to remove annual bluegrass from creeping bentgrass.</a:t>
            </a:r>
          </a:p>
          <a:p>
            <a:r>
              <a:rPr lang="en-US" dirty="0"/>
              <a:t>Warm season grasses typically grow more vigorously than cool season grasses as they are deeper-rooted.</a:t>
            </a:r>
          </a:p>
          <a:p>
            <a:r>
              <a:rPr lang="en-US" dirty="0"/>
              <a:t>They are more tolerant than cool season grasses to drought, heat, and wear.</a:t>
            </a:r>
          </a:p>
          <a:p>
            <a:r>
              <a:rPr lang="en-US" dirty="0"/>
              <a:t>While most cool season grasses are seeded, warm season grasses tend to establish vegetatively through sod or sprigging.</a:t>
            </a:r>
          </a:p>
          <a:p>
            <a:r>
              <a:rPr lang="en-US" dirty="0"/>
              <a:t>When temperatures get low, warm season grasses aren’t as hardy and tend to discolor.</a:t>
            </a:r>
          </a:p>
          <a:p>
            <a:r>
              <a:rPr lang="en-US" dirty="0"/>
              <a:t>Common warm season grasses include </a:t>
            </a:r>
            <a:r>
              <a:rPr lang="en-US" dirty="0" err="1"/>
              <a:t>bermuda</a:t>
            </a:r>
            <a:r>
              <a:rPr lang="en-US" dirty="0"/>
              <a:t> grass, zoysiagrass, centipedegrass, St. Augustine grass, seashore paspalum, and kikuyugrass.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63</a:t>
            </a:fld>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Bermuda Grass</a:t>
            </a:r>
          </a:p>
        </p:txBody>
      </p:sp>
      <p:sp>
        <p:nvSpPr>
          <p:cNvPr id="3" name="Content Placeholder 2"/>
          <p:cNvSpPr>
            <a:spLocks noGrp="1"/>
          </p:cNvSpPr>
          <p:nvPr>
            <p:ph idx="1"/>
          </p:nvPr>
        </p:nvSpPr>
        <p:spPr>
          <a:xfrm>
            <a:off x="457200" y="1371600"/>
            <a:ext cx="8229600" cy="5029200"/>
          </a:xfrm>
        </p:spPr>
        <p:txBody>
          <a:bodyPr>
            <a:normAutofit fontScale="92500" lnSpcReduction="20000"/>
          </a:bodyPr>
          <a:lstStyle/>
          <a:p>
            <a:r>
              <a:rPr lang="en-US" dirty="0"/>
              <a:t>Bermudagrass is aggressive and the most common grass in warm zones.  It can be mowed from greens height (⅛ inch) to rough height (3 inches) and has excellent drought and wear tolerance.</a:t>
            </a:r>
          </a:p>
          <a:p>
            <a:r>
              <a:rPr lang="en-US" dirty="0"/>
              <a:t>Its growth stops when temperatures drop below 60</a:t>
            </a:r>
            <a:r>
              <a:rPr lang="en-US" baseline="30000" dirty="0"/>
              <a:t>0</a:t>
            </a:r>
            <a:r>
              <a:rPr lang="en-US" dirty="0"/>
              <a:t>F (16</a:t>
            </a:r>
            <a:r>
              <a:rPr lang="en-US" baseline="30000" dirty="0"/>
              <a:t>0</a:t>
            </a:r>
            <a:r>
              <a:rPr lang="en-US" dirty="0"/>
              <a:t>C).</a:t>
            </a:r>
          </a:p>
          <a:p>
            <a:r>
              <a:rPr lang="en-US" dirty="0"/>
              <a:t>During this dormant phase, it shouldn’t be watered.</a:t>
            </a:r>
          </a:p>
          <a:p>
            <a:r>
              <a:rPr lang="en-US" dirty="0"/>
              <a:t>Discoloration occurs when temperatures drop below 50</a:t>
            </a:r>
            <a:r>
              <a:rPr lang="en-US" baseline="30000" dirty="0"/>
              <a:t>0</a:t>
            </a:r>
            <a:r>
              <a:rPr lang="en-US" dirty="0"/>
              <a:t>F (10</a:t>
            </a:r>
            <a:r>
              <a:rPr lang="en-US" baseline="30000" dirty="0"/>
              <a:t>0</a:t>
            </a:r>
            <a:r>
              <a:rPr lang="en-US" dirty="0"/>
              <a:t>C) and it does not tolerate shade well.</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64</a:t>
            </a:fld>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About Bermuda Grass</a:t>
            </a:r>
          </a:p>
        </p:txBody>
      </p:sp>
      <p:sp>
        <p:nvSpPr>
          <p:cNvPr id="3" name="Content Placeholder 2"/>
          <p:cNvSpPr>
            <a:spLocks noGrp="1"/>
          </p:cNvSpPr>
          <p:nvPr>
            <p:ph idx="1"/>
          </p:nvPr>
        </p:nvSpPr>
        <p:spPr>
          <a:xfrm>
            <a:off x="457200" y="1447800"/>
            <a:ext cx="8229600" cy="4678363"/>
          </a:xfrm>
        </p:spPr>
        <p:txBody>
          <a:bodyPr>
            <a:normAutofit fontScale="92500" lnSpcReduction="20000"/>
          </a:bodyPr>
          <a:lstStyle/>
          <a:p>
            <a:r>
              <a:rPr lang="en-US" dirty="0"/>
              <a:t>In warm climates with cool winters, Bermuda grass goes dormant.</a:t>
            </a:r>
          </a:p>
          <a:p>
            <a:r>
              <a:rPr lang="en-US" dirty="0"/>
              <a:t>Overseeding provides winter color and improves winter and spring playing conditions.</a:t>
            </a:r>
          </a:p>
          <a:p>
            <a:r>
              <a:rPr lang="en-US" dirty="0"/>
              <a:t>Overseeding concerns:</a:t>
            </a:r>
          </a:p>
          <a:p>
            <a:pPr lvl="1"/>
            <a:r>
              <a:rPr lang="en-US" dirty="0"/>
              <a:t>Costs</a:t>
            </a:r>
          </a:p>
          <a:p>
            <a:pPr lvl="1"/>
            <a:r>
              <a:rPr lang="en-US" dirty="0"/>
              <a:t>Uniform establishment problems</a:t>
            </a:r>
          </a:p>
          <a:p>
            <a:pPr lvl="1"/>
            <a:r>
              <a:rPr lang="en-US" dirty="0"/>
              <a:t>Broadleaf weeds, ryegrass, and Poa annua</a:t>
            </a:r>
          </a:p>
          <a:p>
            <a:pPr lvl="1"/>
            <a:r>
              <a:rPr lang="en-US" dirty="0"/>
              <a:t>Spring transition problems</a:t>
            </a:r>
          </a:p>
          <a:p>
            <a:pPr lvl="1"/>
            <a:r>
              <a:rPr lang="en-US" dirty="0"/>
              <a:t>Disruption of play</a:t>
            </a:r>
          </a:p>
          <a:p>
            <a:pPr lvl="1"/>
            <a:r>
              <a:rPr lang="en-US" dirty="0"/>
              <a:t>Need for good irrigation system</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65</a:t>
            </a:fld>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Zoysiagrass </a:t>
            </a:r>
          </a:p>
        </p:txBody>
      </p:sp>
      <p:sp>
        <p:nvSpPr>
          <p:cNvPr id="3" name="Content Placeholder 2"/>
          <p:cNvSpPr>
            <a:spLocks noGrp="1"/>
          </p:cNvSpPr>
          <p:nvPr>
            <p:ph idx="1"/>
          </p:nvPr>
        </p:nvSpPr>
        <p:spPr>
          <a:xfrm>
            <a:off x="457200" y="1447800"/>
            <a:ext cx="8229600" cy="4876800"/>
          </a:xfrm>
        </p:spPr>
        <p:txBody>
          <a:bodyPr>
            <a:normAutofit fontScale="92500" lnSpcReduction="10000"/>
          </a:bodyPr>
          <a:lstStyle/>
          <a:p>
            <a:r>
              <a:rPr lang="en-US" dirty="0"/>
              <a:t>Zoysiagrass is often used in the northern parts of the warm zone.</a:t>
            </a:r>
          </a:p>
          <a:p>
            <a:r>
              <a:rPr lang="en-US" dirty="0"/>
              <a:t>It is now producing outstanding turfgrass quality.</a:t>
            </a:r>
          </a:p>
          <a:p>
            <a:r>
              <a:rPr lang="en-US" dirty="0"/>
              <a:t>It has a very low cutting height and forms an excellent playing surface.</a:t>
            </a:r>
          </a:p>
          <a:p>
            <a:r>
              <a:rPr lang="en-US" dirty="0"/>
              <a:t>It adapts well to a variety of soil and climate conditions and tolerates cold temperatures, shade, and salt spray fairly well.</a:t>
            </a:r>
          </a:p>
          <a:p>
            <a:r>
              <a:rPr lang="en-US" dirty="0"/>
              <a:t>It grows slowly but is dense and chokes out weeds.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66</a:t>
            </a:fld>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r>
              <a:rPr lang="en-US" sz="3200" dirty="0"/>
              <a:t>Cutting and Treatment of Golf Course Sections</a:t>
            </a:r>
          </a:p>
        </p:txBody>
      </p:sp>
      <p:sp>
        <p:nvSpPr>
          <p:cNvPr id="3" name="Content Placeholder 2"/>
          <p:cNvSpPr>
            <a:spLocks noGrp="1"/>
          </p:cNvSpPr>
          <p:nvPr>
            <p:ph idx="1"/>
          </p:nvPr>
        </p:nvSpPr>
        <p:spPr>
          <a:xfrm>
            <a:off x="304800" y="1371600"/>
            <a:ext cx="8534400" cy="5257800"/>
          </a:xfrm>
        </p:spPr>
        <p:txBody>
          <a:bodyPr>
            <a:normAutofit fontScale="85000" lnSpcReduction="10000"/>
          </a:bodyPr>
          <a:lstStyle/>
          <a:p>
            <a:r>
              <a:rPr lang="en-US" b="1" i="1" dirty="0"/>
              <a:t>Greens</a:t>
            </a:r>
            <a:r>
              <a:rPr lang="en-US" dirty="0"/>
              <a:t> – The greens contain the hole, flagstick, and cup.</a:t>
            </a:r>
          </a:p>
          <a:p>
            <a:pPr lvl="1"/>
            <a:r>
              <a:rPr lang="en-US" dirty="0"/>
              <a:t>Golfers are usually most concerned about the greens.  They require frequent mowing, and golfers generally want them to be very smooth and fast.</a:t>
            </a:r>
          </a:p>
          <a:p>
            <a:endParaRPr lang="en-US" sz="1200" dirty="0"/>
          </a:p>
          <a:p>
            <a:r>
              <a:rPr lang="en-US" b="1" i="1" dirty="0"/>
              <a:t>Fairways</a:t>
            </a:r>
            <a:r>
              <a:rPr lang="en-US" dirty="0"/>
              <a:t> – Fairways should be mowed between ½ and 1 ¼ inches depending, in part, on the grass species.</a:t>
            </a:r>
          </a:p>
          <a:p>
            <a:pPr lvl="1"/>
            <a:r>
              <a:rPr lang="en-US" dirty="0"/>
              <a:t>Fairways normally are about fifty yards wide but very from about thirty-three yards to more than sixty yards, depending on the course involved and architecture of terrain limitations</a:t>
            </a:r>
          </a:p>
          <a:p>
            <a:pPr lvl="1">
              <a:buNone/>
            </a:pPr>
            <a:r>
              <a:rPr lang="en-US" dirty="0"/>
              <a:t> </a:t>
            </a:r>
          </a:p>
          <a:p>
            <a:r>
              <a:rPr lang="en-US" b="1" i="1" dirty="0"/>
              <a:t>Tees</a:t>
            </a:r>
            <a:r>
              <a:rPr lang="en-US" dirty="0"/>
              <a:t> – Tees are rectangular areas two club lengths in depth, the front and the sides of which are defined by the outside limits of two tee markers.</a:t>
            </a:r>
          </a:p>
          <a:p>
            <a:endParaRPr lang="en-US" dirty="0"/>
          </a:p>
          <a:p>
            <a:pPr lvl="1"/>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67</a:t>
            </a:fld>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r>
              <a:rPr lang="en-US" sz="3200" dirty="0"/>
              <a:t>More About Cutting and Treatment of Golf Course Sections</a:t>
            </a:r>
          </a:p>
        </p:txBody>
      </p:sp>
      <p:sp>
        <p:nvSpPr>
          <p:cNvPr id="3" name="Content Placeholder 2"/>
          <p:cNvSpPr>
            <a:spLocks noGrp="1"/>
          </p:cNvSpPr>
          <p:nvPr>
            <p:ph idx="1"/>
          </p:nvPr>
        </p:nvSpPr>
        <p:spPr>
          <a:xfrm>
            <a:off x="304800" y="1371600"/>
            <a:ext cx="8534400" cy="5486400"/>
          </a:xfrm>
        </p:spPr>
        <p:txBody>
          <a:bodyPr>
            <a:normAutofit fontScale="85000" lnSpcReduction="20000"/>
          </a:bodyPr>
          <a:lstStyle/>
          <a:p>
            <a:r>
              <a:rPr lang="en-US" b="1" i="1" dirty="0"/>
              <a:t>Rough</a:t>
            </a:r>
            <a:r>
              <a:rPr lang="en-US" dirty="0"/>
              <a:t> – The rough includes areas outside the fairways where the grass is not cut as low.  Some courses have naturalized roughs mowed very little, if at all.  The rough generally requires far less maintenance than the other areas of the course.</a:t>
            </a:r>
          </a:p>
          <a:p>
            <a:endParaRPr lang="en-US" sz="1200" dirty="0"/>
          </a:p>
          <a:p>
            <a:r>
              <a:rPr lang="en-US" b="1" i="1" dirty="0"/>
              <a:t>Bunkers</a:t>
            </a:r>
            <a:r>
              <a:rPr lang="en-US" dirty="0"/>
              <a:t> – Bunkers are hazards.</a:t>
            </a:r>
          </a:p>
          <a:p>
            <a:pPr lvl="1"/>
            <a:r>
              <a:rPr lang="en-US" dirty="0"/>
              <a:t>Challenges include selecting the correct sand.</a:t>
            </a:r>
          </a:p>
          <a:p>
            <a:pPr lvl="1"/>
            <a:r>
              <a:rPr lang="en-US" dirty="0"/>
              <a:t>Sod-faced pot bunkers are unique and often require rebuilding</a:t>
            </a:r>
          </a:p>
          <a:p>
            <a:pPr lvl="1"/>
            <a:r>
              <a:rPr lang="en-US" dirty="0"/>
              <a:t>Golf course design can create problems if traffic patterns are directed over the edge of a bunker</a:t>
            </a:r>
          </a:p>
          <a:p>
            <a:pPr lvl="1"/>
            <a:r>
              <a:rPr lang="en-US" dirty="0"/>
              <a:t>Designs that dictate the golfers walk near the lip of a bunker cause erosion and throw sand onto the turfgrass bank</a:t>
            </a:r>
          </a:p>
          <a:p>
            <a:pPr lvl="1"/>
            <a:r>
              <a:rPr lang="en-US" dirty="0"/>
              <a:t>Rainfall can wash out bunkers with poor drainage</a:t>
            </a:r>
          </a:p>
          <a:p>
            <a:pPr lvl="1"/>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68</a:t>
            </a:fld>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Turfgrass Management Practices</a:t>
            </a:r>
          </a:p>
        </p:txBody>
      </p:sp>
      <p:sp>
        <p:nvSpPr>
          <p:cNvPr id="3" name="Content Placeholder 2"/>
          <p:cNvSpPr>
            <a:spLocks noGrp="1"/>
          </p:cNvSpPr>
          <p:nvPr>
            <p:ph idx="1"/>
          </p:nvPr>
        </p:nvSpPr>
        <p:spPr>
          <a:xfrm>
            <a:off x="1676400" y="1600200"/>
            <a:ext cx="7010400" cy="4525963"/>
          </a:xfrm>
        </p:spPr>
        <p:txBody>
          <a:bodyPr/>
          <a:lstStyle/>
          <a:p>
            <a:pPr>
              <a:buNone/>
            </a:pPr>
            <a:r>
              <a:rPr lang="en-US" dirty="0"/>
              <a:t>What kills grass?</a:t>
            </a:r>
          </a:p>
          <a:p>
            <a:r>
              <a:rPr lang="en-US" dirty="0"/>
              <a:t>Traffic from golfers</a:t>
            </a:r>
          </a:p>
          <a:p>
            <a:r>
              <a:rPr lang="en-US" dirty="0"/>
              <a:t>Conditioning and environment</a:t>
            </a:r>
          </a:p>
          <a:p>
            <a:r>
              <a:rPr lang="en-US" dirty="0"/>
              <a:t>Budgets</a:t>
            </a:r>
          </a:p>
          <a:p>
            <a:r>
              <a:rPr lang="en-US" dirty="0"/>
              <a:t>Weather stresses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69</a:t>
            </a:fld>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Golf Course Maintenance: Mowing</a:t>
            </a:r>
          </a:p>
        </p:txBody>
      </p:sp>
      <p:sp>
        <p:nvSpPr>
          <p:cNvPr id="3" name="Content Placeholder 2"/>
          <p:cNvSpPr>
            <a:spLocks noGrp="1"/>
          </p:cNvSpPr>
          <p:nvPr>
            <p:ph idx="1"/>
          </p:nvPr>
        </p:nvSpPr>
        <p:spPr>
          <a:xfrm>
            <a:off x="457200" y="1600200"/>
            <a:ext cx="8229600" cy="4724400"/>
          </a:xfrm>
        </p:spPr>
        <p:txBody>
          <a:bodyPr>
            <a:normAutofit fontScale="92500" lnSpcReduction="20000"/>
          </a:bodyPr>
          <a:lstStyle/>
          <a:p>
            <a:r>
              <a:rPr lang="en-US" dirty="0"/>
              <a:t>Cutting height refers to the distance above the soil line that grasses are clipped.</a:t>
            </a:r>
          </a:p>
          <a:p>
            <a:endParaRPr lang="en-US" sz="1200" dirty="0"/>
          </a:p>
          <a:p>
            <a:r>
              <a:rPr lang="en-US" dirty="0"/>
              <a:t>A bench setting is the height at which the bedknife is set above a firm, level surface.  This is generally the accepted measure for determining cutting height.</a:t>
            </a:r>
          </a:p>
          <a:p>
            <a:endParaRPr lang="en-US" sz="1100" dirty="0"/>
          </a:p>
          <a:p>
            <a:r>
              <a:rPr lang="en-US" dirty="0"/>
              <a:t>Effective cutting height is the actual height at which grasses are cut.  It varies from bench setting, depending on the degree of thatch and floatation of the cutting unit.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70</a:t>
            </a:fld>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Golf Course Maintenance: Planting</a:t>
            </a:r>
          </a:p>
        </p:txBody>
      </p:sp>
      <p:sp>
        <p:nvSpPr>
          <p:cNvPr id="3" name="Content Placeholder 2"/>
          <p:cNvSpPr>
            <a:spLocks noGrp="1"/>
          </p:cNvSpPr>
          <p:nvPr>
            <p:ph idx="1"/>
          </p:nvPr>
        </p:nvSpPr>
        <p:spPr/>
        <p:txBody>
          <a:bodyPr>
            <a:normAutofit fontScale="92500" lnSpcReduction="20000"/>
          </a:bodyPr>
          <a:lstStyle/>
          <a:p>
            <a:r>
              <a:rPr lang="en-US" dirty="0"/>
              <a:t>Seeding, sodding, and sprigging refer to how grass is introduced and grown.</a:t>
            </a:r>
          </a:p>
          <a:p>
            <a:r>
              <a:rPr lang="en-US" dirty="0"/>
              <a:t>A seedling is a plant grown from seed and usually refers to a young plant.  They are planted in seed beds: an area of soil prepared for seeding.</a:t>
            </a:r>
          </a:p>
          <a:p>
            <a:r>
              <a:rPr lang="en-US" dirty="0"/>
              <a:t>Sodding is the process of laying down sod: already grown grasses that are rolled out with their root systems like carpet.</a:t>
            </a:r>
          </a:p>
          <a:p>
            <a:r>
              <a:rPr lang="en-US" dirty="0"/>
              <a:t>Sprigging is the process of planting runners, rhizomes, stolons, or vegetative segments of plants.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71</a:t>
            </a:fld>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Autofit/>
          </a:bodyPr>
          <a:lstStyle/>
          <a:p>
            <a:r>
              <a:rPr lang="en-US" sz="3600" dirty="0"/>
              <a:t>Golf Course Maintenance:</a:t>
            </a:r>
            <a:br>
              <a:rPr lang="en-US" sz="3600" dirty="0"/>
            </a:br>
            <a:r>
              <a:rPr lang="en-US" sz="3600" dirty="0"/>
              <a:t>Irrigation and Discharge</a:t>
            </a:r>
          </a:p>
        </p:txBody>
      </p:sp>
      <p:sp>
        <p:nvSpPr>
          <p:cNvPr id="3" name="Content Placeholder 2"/>
          <p:cNvSpPr>
            <a:spLocks noGrp="1"/>
          </p:cNvSpPr>
          <p:nvPr>
            <p:ph idx="1"/>
          </p:nvPr>
        </p:nvSpPr>
        <p:spPr>
          <a:xfrm>
            <a:off x="457200" y="1524000"/>
            <a:ext cx="8534400" cy="5105400"/>
          </a:xfrm>
        </p:spPr>
        <p:txBody>
          <a:bodyPr>
            <a:normAutofit fontScale="85000" lnSpcReduction="10000"/>
          </a:bodyPr>
          <a:lstStyle/>
          <a:p>
            <a:r>
              <a:rPr lang="en-US" dirty="0"/>
              <a:t>The ability to deliver and remove water from golf courses is crucial to producing excellent turfgrass conditions.</a:t>
            </a:r>
          </a:p>
          <a:p>
            <a:r>
              <a:rPr lang="en-US" dirty="0"/>
              <a:t>The living plants that make up a golf course require the appropriate balance of water, sunlight, and food to flourish.</a:t>
            </a:r>
          </a:p>
          <a:p>
            <a:r>
              <a:rPr lang="en-US" dirty="0"/>
              <a:t>The amount of water supplied to the course through irrigation systems varies based on the weather.</a:t>
            </a:r>
          </a:p>
          <a:p>
            <a:r>
              <a:rPr lang="en-US" dirty="0"/>
              <a:t>Elaborate irrigation systems, often computer-operated, are becoming standard.</a:t>
            </a:r>
          </a:p>
          <a:p>
            <a:r>
              <a:rPr lang="en-US" dirty="0"/>
              <a:t>Irrigation is especially critical in arid climates prone to droughts.  In northern climates, freeze/thaw cycles can yield burst irrigation lines and increased repair costs.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72</a:t>
            </a:fld>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Golf Course Water </a:t>
            </a:r>
            <a:br>
              <a:rPr lang="en-US" dirty="0"/>
            </a:br>
            <a:r>
              <a:rPr lang="en-US" dirty="0"/>
              <a:t>Conservation </a:t>
            </a:r>
            <a:r>
              <a:rPr lang="en-US" dirty="0" err="1"/>
              <a:t>Tacts</a:t>
            </a:r>
            <a:endParaRPr lang="en-US" dirty="0"/>
          </a:p>
        </p:txBody>
      </p:sp>
      <p:sp>
        <p:nvSpPr>
          <p:cNvPr id="3" name="Content Placeholder 2"/>
          <p:cNvSpPr>
            <a:spLocks noGrp="1"/>
          </p:cNvSpPr>
          <p:nvPr>
            <p:ph idx="1"/>
          </p:nvPr>
        </p:nvSpPr>
        <p:spPr/>
        <p:txBody>
          <a:bodyPr>
            <a:normAutofit lnSpcReduction="10000"/>
          </a:bodyPr>
          <a:lstStyle/>
          <a:p>
            <a:r>
              <a:rPr lang="en-US" dirty="0"/>
              <a:t>Reading water meters monthly to monitor the success of water conservation efforts.</a:t>
            </a:r>
          </a:p>
          <a:p>
            <a:r>
              <a:rPr lang="en-US" dirty="0"/>
              <a:t>Watering at night or in the early morning when wind and evaporation are lowest.</a:t>
            </a:r>
          </a:p>
          <a:p>
            <a:r>
              <a:rPr lang="en-US" dirty="0"/>
              <a:t>Washing all equipment and machinery with a hose having a shut-off nozzle and soap and water from a bucket.</a:t>
            </a:r>
          </a:p>
          <a:p>
            <a:r>
              <a:rPr lang="en-US" dirty="0"/>
              <a:t>Checking for plumbing leaks and malfunctions and turning off any unnecessary water flows.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73</a:t>
            </a:fld>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Irrigation Systems Concerns</a:t>
            </a:r>
          </a:p>
        </p:txBody>
      </p:sp>
      <p:sp>
        <p:nvSpPr>
          <p:cNvPr id="3" name="Content Placeholder 2"/>
          <p:cNvSpPr>
            <a:spLocks noGrp="1"/>
          </p:cNvSpPr>
          <p:nvPr>
            <p:ph idx="1"/>
          </p:nvPr>
        </p:nvSpPr>
        <p:spPr>
          <a:xfrm>
            <a:off x="457200" y="1447800"/>
            <a:ext cx="8229600" cy="4678363"/>
          </a:xfrm>
        </p:spPr>
        <p:txBody>
          <a:bodyPr/>
          <a:lstStyle/>
          <a:p>
            <a:r>
              <a:rPr lang="en-US" dirty="0"/>
              <a:t>Rate of water loss through evaporation.</a:t>
            </a:r>
          </a:p>
          <a:p>
            <a:r>
              <a:rPr lang="en-US" dirty="0"/>
              <a:t>Rate of water infiltration into the soil.</a:t>
            </a:r>
          </a:p>
          <a:p>
            <a:r>
              <a:rPr lang="en-US" dirty="0"/>
              <a:t>Water-absorption capacity of the soil to which the water is applied.</a:t>
            </a:r>
          </a:p>
          <a:p>
            <a:r>
              <a:rPr lang="en-US" dirty="0"/>
              <a:t>Depth of infiltration (usually related to depth of the topsoil).</a:t>
            </a:r>
          </a:p>
          <a:p>
            <a:r>
              <a:rPr lang="en-US" dirty="0"/>
              <a:t>Depth of plant roots.</a:t>
            </a:r>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74</a:t>
            </a:fld>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Sources</a:t>
            </a:r>
          </a:p>
        </p:txBody>
      </p:sp>
      <p:sp>
        <p:nvSpPr>
          <p:cNvPr id="3" name="Content Placeholder 2"/>
          <p:cNvSpPr>
            <a:spLocks noGrp="1"/>
          </p:cNvSpPr>
          <p:nvPr>
            <p:ph idx="1"/>
          </p:nvPr>
        </p:nvSpPr>
        <p:spPr>
          <a:xfrm>
            <a:off x="457200" y="1676400"/>
            <a:ext cx="8229600" cy="4525963"/>
          </a:xfrm>
        </p:spPr>
        <p:txBody>
          <a:bodyPr>
            <a:normAutofit/>
          </a:bodyPr>
          <a:lstStyle/>
          <a:p>
            <a:r>
              <a:rPr lang="en-US" dirty="0"/>
              <a:t>The treated, potable water system of the club.</a:t>
            </a:r>
          </a:p>
          <a:p>
            <a:endParaRPr lang="en-US" sz="1000" dirty="0"/>
          </a:p>
          <a:p>
            <a:r>
              <a:rPr lang="en-US" dirty="0"/>
              <a:t>A stored supply such as in a lake or underground tank.</a:t>
            </a:r>
          </a:p>
          <a:p>
            <a:endParaRPr lang="en-US" sz="1000" dirty="0"/>
          </a:p>
          <a:p>
            <a:r>
              <a:rPr lang="en-US" dirty="0"/>
              <a:t>A near-by stream or river.</a:t>
            </a:r>
          </a:p>
          <a:p>
            <a:endParaRPr lang="en-US" sz="1000" dirty="0"/>
          </a:p>
          <a:p>
            <a:r>
              <a:rPr lang="en-US" dirty="0"/>
              <a:t>Effluent (gray/recycled) water.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75</a:t>
            </a:fld>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Irrigation Systems</a:t>
            </a:r>
          </a:p>
        </p:txBody>
      </p:sp>
      <p:sp>
        <p:nvSpPr>
          <p:cNvPr id="3" name="Content Placeholder 2"/>
          <p:cNvSpPr>
            <a:spLocks noGrp="1"/>
          </p:cNvSpPr>
          <p:nvPr>
            <p:ph idx="1"/>
          </p:nvPr>
        </p:nvSpPr>
        <p:spPr/>
        <p:txBody>
          <a:bodyPr>
            <a:normAutofit lnSpcReduction="10000"/>
          </a:bodyPr>
          <a:lstStyle/>
          <a:p>
            <a:r>
              <a:rPr lang="en-US" dirty="0"/>
              <a:t>Sprinkler heads are located at the terminals of a piping system.  When water pressure reaches a certain point, the heads begin to spray water.  Three common types of sprinkler heads are fixed, pop-up, and pulsating.</a:t>
            </a:r>
          </a:p>
          <a:p>
            <a:endParaRPr lang="en-US" dirty="0"/>
          </a:p>
          <a:p>
            <a:r>
              <a:rPr lang="en-US" dirty="0"/>
              <a:t>Mist applicators differ from sprinkler heads because the nozzle is designed to create a fine mist.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76</a:t>
            </a:fld>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en-US" dirty="0"/>
              <a:t>Golf Course Maintenance: Drainage</a:t>
            </a:r>
          </a:p>
        </p:txBody>
      </p:sp>
      <p:sp>
        <p:nvSpPr>
          <p:cNvPr id="3" name="Content Placeholder 2"/>
          <p:cNvSpPr>
            <a:spLocks noGrp="1"/>
          </p:cNvSpPr>
          <p:nvPr>
            <p:ph idx="1"/>
          </p:nvPr>
        </p:nvSpPr>
        <p:spPr>
          <a:xfrm>
            <a:off x="304800" y="1447800"/>
            <a:ext cx="8534400" cy="5181600"/>
          </a:xfrm>
        </p:spPr>
        <p:txBody>
          <a:bodyPr>
            <a:normAutofit fontScale="77500" lnSpcReduction="20000"/>
          </a:bodyPr>
          <a:lstStyle/>
          <a:p>
            <a:r>
              <a:rPr lang="en-US" dirty="0"/>
              <a:t>Syringing helps cool the turf during hot time by applying small amounts of water to help the turf avoid heat stress.</a:t>
            </a:r>
          </a:p>
          <a:p>
            <a:r>
              <a:rPr lang="en-US" dirty="0"/>
              <a:t>Drainage is critical to golf courses in all regions (especially in areas with heavy rainfall).</a:t>
            </a:r>
          </a:p>
          <a:p>
            <a:r>
              <a:rPr lang="en-US" dirty="0"/>
              <a:t>Tiles, culverts, and catch basins can remove excess water.</a:t>
            </a:r>
          </a:p>
          <a:p>
            <a:r>
              <a:rPr lang="en-US" dirty="0"/>
              <a:t>Excess water and moisture on greens can lead to black layers, while dry areas often occur on elevated areas of greens and can form localized dry spots.</a:t>
            </a:r>
          </a:p>
          <a:p>
            <a:r>
              <a:rPr lang="en-US" dirty="0"/>
              <a:t>Irrigation and drainage systems should be observed daily when in use and inspected monthly.</a:t>
            </a:r>
          </a:p>
          <a:p>
            <a:r>
              <a:rPr lang="en-US" dirty="0"/>
              <a:t>Preventive maintenance, look for:</a:t>
            </a:r>
          </a:p>
          <a:p>
            <a:pPr lvl="1"/>
            <a:r>
              <a:rPr lang="en-US" dirty="0"/>
              <a:t>Pump problems</a:t>
            </a:r>
          </a:p>
          <a:p>
            <a:pPr lvl="1"/>
            <a:r>
              <a:rPr lang="en-US" dirty="0"/>
              <a:t>Leaks in distribution system</a:t>
            </a:r>
          </a:p>
          <a:p>
            <a:pPr lvl="1"/>
            <a:r>
              <a:rPr lang="en-US" dirty="0"/>
              <a:t>Sprinkler heads not functioning</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77</a:t>
            </a:fld>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Golf Course Maintenance: Cultivation</a:t>
            </a:r>
          </a:p>
        </p:txBody>
      </p:sp>
      <p:sp>
        <p:nvSpPr>
          <p:cNvPr id="3" name="Content Placeholder 2"/>
          <p:cNvSpPr>
            <a:spLocks noGrp="1"/>
          </p:cNvSpPr>
          <p:nvPr>
            <p:ph idx="1"/>
          </p:nvPr>
        </p:nvSpPr>
        <p:spPr>
          <a:xfrm>
            <a:off x="457200" y="1219200"/>
            <a:ext cx="8229600" cy="5181600"/>
          </a:xfrm>
        </p:spPr>
        <p:txBody>
          <a:bodyPr>
            <a:normAutofit fontScale="77500" lnSpcReduction="20000"/>
          </a:bodyPr>
          <a:lstStyle/>
          <a:p>
            <a:r>
              <a:rPr lang="en-US" dirty="0"/>
              <a:t>Cultivation is important; the more a course is played, the more compacted the soil becomes.</a:t>
            </a:r>
            <a:endParaRPr lang="en-US" sz="1200" dirty="0"/>
          </a:p>
          <a:p>
            <a:r>
              <a:rPr lang="en-US" dirty="0"/>
              <a:t>Compaction is the compression of soil particles that reduces pore space in the soil and decreases soil aeration.  It occurs when golfers walk the same path and from cart traffic.</a:t>
            </a:r>
            <a:endParaRPr lang="en-US" sz="1200" dirty="0"/>
          </a:p>
          <a:p>
            <a:r>
              <a:rPr lang="en-US" dirty="0"/>
              <a:t>There are three layers of turfgrass: the grass itself, thatch, and soil.  Thatch is living and dead plant material.</a:t>
            </a:r>
          </a:p>
          <a:p>
            <a:r>
              <a:rPr lang="en-US" dirty="0"/>
              <a:t>Core aeration corrects  soil layering problems by removing cores of turf and soil and creating air space to promote deeper roots.</a:t>
            </a:r>
          </a:p>
          <a:p>
            <a:r>
              <a:rPr lang="en-US" dirty="0"/>
              <a:t>Core sizes are usually ¼ inch to one inch in diameter and are two to eight inches long.</a:t>
            </a:r>
          </a:p>
          <a:p>
            <a:r>
              <a:rPr lang="en-US" dirty="0"/>
              <a:t>The process cuts cores of soil from the turf and then replaces them with sand to help dilute the thatch.</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78</a:t>
            </a:fld>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Golf Course Maintenance: Topdressing</a:t>
            </a:r>
          </a:p>
        </p:txBody>
      </p:sp>
      <p:sp>
        <p:nvSpPr>
          <p:cNvPr id="3" name="Content Placeholder 2"/>
          <p:cNvSpPr>
            <a:spLocks noGrp="1"/>
          </p:cNvSpPr>
          <p:nvPr>
            <p:ph idx="1"/>
          </p:nvPr>
        </p:nvSpPr>
        <p:spPr/>
        <p:txBody>
          <a:bodyPr/>
          <a:lstStyle/>
          <a:p>
            <a:r>
              <a:rPr lang="en-US" dirty="0"/>
              <a:t>Topdressing is a prepared root zone mix (usually sand) added to a turf surface and worked in by brushing or irrigation.  It promotes better thatch control and improves putting quality.</a:t>
            </a:r>
          </a:p>
          <a:p>
            <a:endParaRPr lang="en-US" dirty="0"/>
          </a:p>
          <a:p>
            <a:r>
              <a:rPr lang="en-US" dirty="0"/>
              <a:t>Drawbacks are the disruption of play, cost, leaf abrasion, and finding the right material.</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79</a:t>
            </a:fld>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Golf Course Maintenance: Fertilization</a:t>
            </a:r>
          </a:p>
        </p:txBody>
      </p:sp>
      <p:sp>
        <p:nvSpPr>
          <p:cNvPr id="3" name="Content Placeholder 2"/>
          <p:cNvSpPr>
            <a:spLocks noGrp="1"/>
          </p:cNvSpPr>
          <p:nvPr>
            <p:ph idx="1"/>
          </p:nvPr>
        </p:nvSpPr>
        <p:spPr/>
        <p:txBody>
          <a:bodyPr>
            <a:normAutofit fontScale="85000" lnSpcReduction="10000"/>
          </a:bodyPr>
          <a:lstStyle/>
          <a:p>
            <a:r>
              <a:rPr lang="en-US" dirty="0"/>
              <a:t>Fertilization maintains the healthy appearance of a course.</a:t>
            </a:r>
          </a:p>
          <a:p>
            <a:endParaRPr lang="en-US" sz="1200" dirty="0"/>
          </a:p>
          <a:p>
            <a:r>
              <a:rPr lang="en-US" dirty="0"/>
              <a:t>Nitrogen is the most widely used nutrient on golf courses.  It controls growth by affecting shoot and root growth, density, and color.  It decreases susceptibility to disease and increases stress tolerance and recuperative potential/rate.</a:t>
            </a:r>
          </a:p>
          <a:p>
            <a:endParaRPr lang="en-US" sz="1200" dirty="0"/>
          </a:p>
          <a:p>
            <a:r>
              <a:rPr lang="en-US" dirty="0"/>
              <a:t>Some organic fertilizers are lower in nitrogen and less likely to burn the grass.  One popular organic fertilizer is Milorganite, made from sewage sludge.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80</a:t>
            </a:fld>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Green Speed</a:t>
            </a:r>
          </a:p>
        </p:txBody>
      </p:sp>
      <p:sp>
        <p:nvSpPr>
          <p:cNvPr id="3" name="Content Placeholder 2"/>
          <p:cNvSpPr>
            <a:spLocks noGrp="1"/>
          </p:cNvSpPr>
          <p:nvPr>
            <p:ph idx="1"/>
          </p:nvPr>
        </p:nvSpPr>
        <p:spPr>
          <a:xfrm>
            <a:off x="457200" y="1371600"/>
            <a:ext cx="8229600" cy="4953000"/>
          </a:xfrm>
        </p:spPr>
        <p:txBody>
          <a:bodyPr>
            <a:normAutofit lnSpcReduction="10000"/>
          </a:bodyPr>
          <a:lstStyle/>
          <a:p>
            <a:r>
              <a:rPr lang="en-US" dirty="0"/>
              <a:t>Green speed is a topic almost all golfers care about.</a:t>
            </a:r>
          </a:p>
          <a:p>
            <a:r>
              <a:rPr lang="en-US" dirty="0"/>
              <a:t>It indicates the distance of golf ball rolls on a green as measured by a stimpmeter.</a:t>
            </a:r>
          </a:p>
          <a:p>
            <a:r>
              <a:rPr lang="en-US" dirty="0"/>
              <a:t>Many factors affect green speed:</a:t>
            </a:r>
          </a:p>
          <a:p>
            <a:pPr lvl="1"/>
            <a:r>
              <a:rPr lang="en-US" dirty="0"/>
              <a:t>Mowing height</a:t>
            </a:r>
          </a:p>
          <a:p>
            <a:pPr lvl="1"/>
            <a:r>
              <a:rPr lang="en-US" dirty="0"/>
              <a:t>Rolling</a:t>
            </a:r>
          </a:p>
          <a:p>
            <a:pPr lvl="1"/>
            <a:r>
              <a:rPr lang="en-US" dirty="0"/>
              <a:t>Fertilization</a:t>
            </a:r>
          </a:p>
          <a:p>
            <a:pPr lvl="1"/>
            <a:r>
              <a:rPr lang="en-US" dirty="0"/>
              <a:t>Irrigation</a:t>
            </a:r>
          </a:p>
          <a:p>
            <a:pPr lvl="1"/>
            <a:r>
              <a:rPr lang="en-US" dirty="0"/>
              <a:t>Weather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81</a:t>
            </a:fld>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Trees Versus Turf</a:t>
            </a:r>
          </a:p>
        </p:txBody>
      </p:sp>
      <p:sp>
        <p:nvSpPr>
          <p:cNvPr id="3" name="Content Placeholder 2"/>
          <p:cNvSpPr>
            <a:spLocks noGrp="1"/>
          </p:cNvSpPr>
          <p:nvPr>
            <p:ph idx="1"/>
          </p:nvPr>
        </p:nvSpPr>
        <p:spPr>
          <a:xfrm>
            <a:off x="457200" y="1447800"/>
            <a:ext cx="8229600" cy="4678363"/>
          </a:xfrm>
        </p:spPr>
        <p:txBody>
          <a:bodyPr>
            <a:normAutofit fontScale="85000" lnSpcReduction="10000"/>
          </a:bodyPr>
          <a:lstStyle/>
          <a:p>
            <a:r>
              <a:rPr lang="en-US" dirty="0"/>
              <a:t>Most members see trees as a boost to course appearance, filters of dust that lower temperatures by creating shade, and providers of wildlife habitats.</a:t>
            </a:r>
          </a:p>
          <a:p>
            <a:r>
              <a:rPr lang="en-US" dirty="0"/>
              <a:t>In fact, trees compete with turf for oxygen, water, nutrients, and sunlight.</a:t>
            </a:r>
          </a:p>
          <a:p>
            <a:r>
              <a:rPr lang="en-US" dirty="0"/>
              <a:t>Many warm weather grasses have low tolerance for shade.</a:t>
            </a:r>
          </a:p>
          <a:p>
            <a:r>
              <a:rPr lang="en-US" dirty="0"/>
              <a:t>Trees and grasses have competing root systems.</a:t>
            </a:r>
          </a:p>
          <a:p>
            <a:r>
              <a:rPr lang="en-US" dirty="0"/>
              <a:t>Falling tree limbs pose a risk to golfers.</a:t>
            </a:r>
          </a:p>
          <a:p>
            <a:r>
              <a:rPr lang="en-US" dirty="0"/>
              <a:t>Trees can also limit air circulation or movement around greens leading to increased turf disease.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82</a:t>
            </a:fld>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Concerns of Golf</a:t>
            </a:r>
          </a:p>
        </p:txBody>
      </p:sp>
      <p:sp>
        <p:nvSpPr>
          <p:cNvPr id="3" name="Content Placeholder 2"/>
          <p:cNvSpPr>
            <a:spLocks noGrp="1"/>
          </p:cNvSpPr>
          <p:nvPr>
            <p:ph idx="1"/>
          </p:nvPr>
        </p:nvSpPr>
        <p:spPr>
          <a:xfrm>
            <a:off x="457200" y="1447800"/>
            <a:ext cx="8229600" cy="4876800"/>
          </a:xfrm>
        </p:spPr>
        <p:txBody>
          <a:bodyPr>
            <a:normAutofit fontScale="92500" lnSpcReduction="20000"/>
          </a:bodyPr>
          <a:lstStyle/>
          <a:p>
            <a:r>
              <a:rPr lang="en-US" dirty="0"/>
              <a:t>Use of pesticides, the impact on water and soil quality, and irrigation water usage are often cited as public concerns about the golf industry.</a:t>
            </a:r>
          </a:p>
          <a:p>
            <a:r>
              <a:rPr lang="en-US" dirty="0"/>
              <a:t>Sound course environmental practices are important:</a:t>
            </a:r>
          </a:p>
          <a:p>
            <a:pPr lvl="1"/>
            <a:r>
              <a:rPr lang="en-US" dirty="0"/>
              <a:t>Properly applied, pesticides  and fertilizers do not leach into ground water in appreciable amounts.</a:t>
            </a:r>
          </a:p>
          <a:p>
            <a:pPr lvl="1"/>
            <a:r>
              <a:rPr lang="en-US" dirty="0"/>
              <a:t>Modern turfgrass management practices reduce  the potential for leaching or runoff into water supplies</a:t>
            </a:r>
          </a:p>
          <a:p>
            <a:pPr lvl="1"/>
            <a:r>
              <a:rPr lang="en-US" dirty="0"/>
              <a:t>Most superintendents are strongly committed to conservation.</a:t>
            </a:r>
          </a:p>
          <a:p>
            <a:pPr lvl="1"/>
            <a:r>
              <a:rPr lang="en-US" dirty="0"/>
              <a:t>Most golf courses compost grass clippings and leaves which reduces the amount of waste in landfills.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83</a:t>
            </a:fld>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Environmental Benefits of Turfgrass</a:t>
            </a:r>
          </a:p>
        </p:txBody>
      </p:sp>
      <p:sp>
        <p:nvSpPr>
          <p:cNvPr id="3" name="Content Placeholder 2"/>
          <p:cNvSpPr>
            <a:spLocks noGrp="1"/>
          </p:cNvSpPr>
          <p:nvPr>
            <p:ph idx="1"/>
          </p:nvPr>
        </p:nvSpPr>
        <p:spPr>
          <a:xfrm>
            <a:off x="457200" y="1524000"/>
            <a:ext cx="8229600" cy="4602163"/>
          </a:xfrm>
        </p:spPr>
        <p:txBody>
          <a:bodyPr/>
          <a:lstStyle/>
          <a:p>
            <a:pPr>
              <a:buNone/>
            </a:pPr>
            <a:r>
              <a:rPr lang="en-US" b="1" dirty="0"/>
              <a:t>Properly maintained, turf grass can:</a:t>
            </a:r>
          </a:p>
          <a:p>
            <a:r>
              <a:rPr lang="en-US" dirty="0"/>
              <a:t>Produce oxygen and cool the atmosphere.</a:t>
            </a:r>
          </a:p>
          <a:p>
            <a:r>
              <a:rPr lang="en-US" dirty="0"/>
              <a:t>Prevent soil erosion.</a:t>
            </a:r>
          </a:p>
          <a:p>
            <a:r>
              <a:rPr lang="en-US" dirty="0"/>
              <a:t>Filter natural and synthetic contaminants from rainfall and irrigation.</a:t>
            </a:r>
          </a:p>
          <a:p>
            <a:r>
              <a:rPr lang="en-US" dirty="0"/>
              <a:t>Recharge critical groundwater supplies.</a:t>
            </a:r>
          </a:p>
          <a:p>
            <a:r>
              <a:rPr lang="en-US" dirty="0"/>
              <a:t>Provide crucial “green space” in urban settings.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84</a:t>
            </a:fld>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More Environmental Benefits </a:t>
            </a:r>
            <a:br>
              <a:rPr lang="en-US" dirty="0"/>
            </a:br>
            <a:r>
              <a:rPr lang="en-US" dirty="0"/>
              <a:t>of Turfgrass</a:t>
            </a:r>
          </a:p>
        </p:txBody>
      </p:sp>
      <p:sp>
        <p:nvSpPr>
          <p:cNvPr id="3" name="Content Placeholder 2"/>
          <p:cNvSpPr>
            <a:spLocks noGrp="1"/>
          </p:cNvSpPr>
          <p:nvPr>
            <p:ph idx="1"/>
          </p:nvPr>
        </p:nvSpPr>
        <p:spPr/>
        <p:txBody>
          <a:bodyPr>
            <a:normAutofit fontScale="85000" lnSpcReduction="10000"/>
          </a:bodyPr>
          <a:lstStyle/>
          <a:p>
            <a:r>
              <a:rPr lang="en-US" dirty="0"/>
              <a:t>Golf courses are key sanctuaries for birds and other wildlife.</a:t>
            </a:r>
          </a:p>
          <a:p>
            <a:r>
              <a:rPr lang="en-US" dirty="0"/>
              <a:t>They are disposal and treatment sites for wastewater. </a:t>
            </a:r>
          </a:p>
          <a:p>
            <a:r>
              <a:rPr lang="en-US" dirty="0"/>
              <a:t>They are attractive and environmentally sound “covers” for closed landfills and other ecologically damaged sites.</a:t>
            </a:r>
          </a:p>
          <a:p>
            <a:r>
              <a:rPr lang="en-US" dirty="0"/>
              <a:t>Many courses are official wetlands preservation areas.</a:t>
            </a:r>
          </a:p>
          <a:p>
            <a:r>
              <a:rPr lang="en-US" dirty="0"/>
              <a:t>Golf course architects design courses that reduce the need for water, pesticides, and costly maintenance practices while preserving habitat and environmental quality.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85</a:t>
            </a:fld>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dirty="0"/>
              <a:t>Management of Golf Course Water</a:t>
            </a:r>
          </a:p>
        </p:txBody>
      </p:sp>
      <p:sp>
        <p:nvSpPr>
          <p:cNvPr id="3" name="Content Placeholder 2"/>
          <p:cNvSpPr>
            <a:spLocks noGrp="1"/>
          </p:cNvSpPr>
          <p:nvPr>
            <p:ph idx="1"/>
          </p:nvPr>
        </p:nvSpPr>
        <p:spPr>
          <a:xfrm>
            <a:off x="381000" y="1295400"/>
            <a:ext cx="8458200" cy="5334000"/>
          </a:xfrm>
        </p:spPr>
        <p:txBody>
          <a:bodyPr>
            <a:normAutofit fontScale="85000" lnSpcReduction="10000"/>
          </a:bodyPr>
          <a:lstStyle/>
          <a:p>
            <a:pPr>
              <a:buNone/>
            </a:pPr>
            <a:r>
              <a:rPr lang="en-US" b="1" dirty="0"/>
              <a:t>Effluent water </a:t>
            </a:r>
            <a:r>
              <a:rPr lang="en-US" dirty="0"/>
              <a:t>(“gray water,”) is partially treated wastewater from community sewage or industry. It is cleaned of major pollutants but contains trace amounts of salt, minerals, and bacteria to make it undrinkable.</a:t>
            </a:r>
          </a:p>
          <a:p>
            <a:r>
              <a:rPr lang="en-US" dirty="0"/>
              <a:t>Golf courses are environmentally desirable disposal sites for effluent water.</a:t>
            </a:r>
          </a:p>
          <a:p>
            <a:r>
              <a:rPr lang="en-US" dirty="0"/>
              <a:t>Golf courses can serve as effective wastewater treatment facilities for this partially polluted water.</a:t>
            </a:r>
          </a:p>
          <a:p>
            <a:r>
              <a:rPr lang="en-US" dirty="0"/>
              <a:t>Dense, well-managed turfgrass areas are among the best filtration systems available for polluted water.</a:t>
            </a:r>
          </a:p>
          <a:p>
            <a:r>
              <a:rPr lang="en-US" dirty="0"/>
              <a:t>Some wastewater contains E. coli and other bacteria so golfers should heed posted warnings about contact with effluent water in ponds or sprayed through sprinklers.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86</a:t>
            </a:fld>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Golf Course Wetlands</a:t>
            </a:r>
          </a:p>
        </p:txBody>
      </p:sp>
      <p:sp>
        <p:nvSpPr>
          <p:cNvPr id="3" name="Content Placeholder 2"/>
          <p:cNvSpPr>
            <a:spLocks noGrp="1"/>
          </p:cNvSpPr>
          <p:nvPr>
            <p:ph idx="1"/>
          </p:nvPr>
        </p:nvSpPr>
        <p:spPr>
          <a:xfrm>
            <a:off x="457200" y="1371600"/>
            <a:ext cx="8229600" cy="5029200"/>
          </a:xfrm>
        </p:spPr>
        <p:txBody>
          <a:bodyPr>
            <a:normAutofit fontScale="85000" lnSpcReduction="10000"/>
          </a:bodyPr>
          <a:lstStyle/>
          <a:p>
            <a:r>
              <a:rPr lang="en-US" dirty="0"/>
              <a:t>Wetlands contribute to the diversity of landscapes that make a golf course unique and interesting.</a:t>
            </a:r>
          </a:p>
          <a:p>
            <a:r>
              <a:rPr lang="en-US" dirty="0"/>
              <a:t>Many wetlands are regulated and bring special challenges to a club.</a:t>
            </a:r>
          </a:p>
          <a:p>
            <a:r>
              <a:rPr lang="en-US" dirty="0"/>
              <a:t>Wetland consultants can determine exactly where the wetlands begin and end.</a:t>
            </a:r>
          </a:p>
          <a:p>
            <a:r>
              <a:rPr lang="en-US" dirty="0"/>
              <a:t>Three primary ingredients of a wetland survey are:</a:t>
            </a:r>
          </a:p>
          <a:p>
            <a:pPr lvl="1"/>
            <a:r>
              <a:rPr lang="en-US" dirty="0"/>
              <a:t>Vegetation</a:t>
            </a:r>
          </a:p>
          <a:p>
            <a:pPr lvl="1"/>
            <a:r>
              <a:rPr lang="en-US" dirty="0"/>
              <a:t>Soils</a:t>
            </a:r>
          </a:p>
          <a:p>
            <a:pPr lvl="1"/>
            <a:r>
              <a:rPr lang="en-US" dirty="0"/>
              <a:t>Hydrology (depth of surface water, drainage pattern, water marks on vegetation, drift lines, and soil deposits)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87</a:t>
            </a:fld>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Golf Course Chemicals</a:t>
            </a:r>
          </a:p>
        </p:txBody>
      </p:sp>
      <p:sp>
        <p:nvSpPr>
          <p:cNvPr id="3" name="Content Placeholder 2"/>
          <p:cNvSpPr>
            <a:spLocks noGrp="1"/>
          </p:cNvSpPr>
          <p:nvPr>
            <p:ph idx="1"/>
          </p:nvPr>
        </p:nvSpPr>
        <p:spPr>
          <a:xfrm>
            <a:off x="457200" y="1524000"/>
            <a:ext cx="8229600" cy="4876800"/>
          </a:xfrm>
        </p:spPr>
        <p:txBody>
          <a:bodyPr>
            <a:normAutofit fontScale="92500" lnSpcReduction="20000"/>
          </a:bodyPr>
          <a:lstStyle/>
          <a:p>
            <a:r>
              <a:rPr lang="en-US" dirty="0"/>
              <a:t>The Environmental Protection Agency (EPA) and OSHA regulate the application of chemicals.</a:t>
            </a:r>
          </a:p>
          <a:p>
            <a:r>
              <a:rPr lang="en-US" dirty="0"/>
              <a:t>Pesticide production is highly regulated in the United States.  Example: pre-sale testing can take ten years, involve 120 different tests, and cost up to $50 million.</a:t>
            </a:r>
          </a:p>
          <a:p>
            <a:r>
              <a:rPr lang="en-US" dirty="0"/>
              <a:t>Pesticides limit the damage caused by insects, weeds, and plant diseases.</a:t>
            </a:r>
          </a:p>
          <a:p>
            <a:r>
              <a:rPr lang="en-US" dirty="0"/>
              <a:t>Insecticides, herbicides, and fungicides protect the health of turf, trees, and other living things.</a:t>
            </a:r>
          </a:p>
          <a:p>
            <a:r>
              <a:rPr lang="en-US" dirty="0"/>
              <a:t>Fertilizers provide nutrition for plant life.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88</a:t>
            </a:fld>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Golf Course Insects and Animals</a:t>
            </a:r>
          </a:p>
        </p:txBody>
      </p:sp>
      <p:sp>
        <p:nvSpPr>
          <p:cNvPr id="3" name="Content Placeholder 2"/>
          <p:cNvSpPr>
            <a:spLocks noGrp="1"/>
          </p:cNvSpPr>
          <p:nvPr>
            <p:ph idx="1"/>
          </p:nvPr>
        </p:nvSpPr>
        <p:spPr>
          <a:xfrm>
            <a:off x="457200" y="1371600"/>
            <a:ext cx="8229600" cy="5029200"/>
          </a:xfrm>
        </p:spPr>
        <p:txBody>
          <a:bodyPr>
            <a:normAutofit fontScale="77500" lnSpcReduction="20000"/>
          </a:bodyPr>
          <a:lstStyle/>
          <a:p>
            <a:r>
              <a:rPr lang="en-US" dirty="0"/>
              <a:t>Common pests include grubs, sod webworms, cinch bugs, earthworms, gophers, ants, mole, crickets, and crayfish.</a:t>
            </a:r>
          </a:p>
          <a:p>
            <a:r>
              <a:rPr lang="en-US" dirty="0"/>
              <a:t>Integrated pest management (IPM) is away to manage pests with multiple management approaches (cultural practices, pesticides, biological control, and pest scouting).</a:t>
            </a:r>
          </a:p>
          <a:p>
            <a:r>
              <a:rPr lang="en-US" dirty="0"/>
              <a:t>Objectives of IPM are to:</a:t>
            </a:r>
          </a:p>
          <a:p>
            <a:pPr lvl="1"/>
            <a:r>
              <a:rPr lang="en-US" dirty="0"/>
              <a:t>Preserve natural resources</a:t>
            </a:r>
          </a:p>
          <a:p>
            <a:pPr lvl="1"/>
            <a:r>
              <a:rPr lang="en-US" dirty="0"/>
              <a:t>Protect endangered species</a:t>
            </a:r>
          </a:p>
          <a:p>
            <a:pPr lvl="1"/>
            <a:r>
              <a:rPr lang="en-US" dirty="0"/>
              <a:t>Know how actions affect the environment</a:t>
            </a:r>
          </a:p>
          <a:p>
            <a:pPr lvl="1"/>
            <a:r>
              <a:rPr lang="en-US" dirty="0"/>
              <a:t>Properly use pesticides and fertilizers</a:t>
            </a:r>
          </a:p>
          <a:p>
            <a:pPr lvl="1"/>
            <a:r>
              <a:rPr lang="en-US" dirty="0"/>
              <a:t>Know about possible ground water contamination</a:t>
            </a:r>
          </a:p>
          <a:p>
            <a:pPr lvl="1"/>
            <a:r>
              <a:rPr lang="en-US" dirty="0"/>
              <a:t>Enforce licensing of pesticides applicators</a:t>
            </a:r>
          </a:p>
          <a:p>
            <a:pPr lvl="1"/>
            <a:r>
              <a:rPr lang="en-US" dirty="0"/>
              <a:t>Precisely time chemical treatments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89</a:t>
            </a:fld>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Wildlife Concerns</a:t>
            </a:r>
          </a:p>
        </p:txBody>
      </p:sp>
      <p:sp>
        <p:nvSpPr>
          <p:cNvPr id="3" name="Content Placeholder 2"/>
          <p:cNvSpPr>
            <a:spLocks noGrp="1"/>
          </p:cNvSpPr>
          <p:nvPr>
            <p:ph idx="1"/>
          </p:nvPr>
        </p:nvSpPr>
        <p:spPr/>
        <p:txBody>
          <a:bodyPr/>
          <a:lstStyle/>
          <a:p>
            <a:r>
              <a:rPr lang="en-US" dirty="0"/>
              <a:t>Wildlife habitat and conservation concerns range from providing safe passages for birds to naturalizing areas of the golf course.</a:t>
            </a:r>
          </a:p>
          <a:p>
            <a:endParaRPr lang="en-US" dirty="0"/>
          </a:p>
          <a:p>
            <a:r>
              <a:rPr lang="en-US" dirty="0"/>
              <a:t>Naturalization (golf course roughs) maintain diversity in plants and animals, protects ecosystems, improves water quality and minimizes erosion.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90</a:t>
            </a:fld>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a:t>Audubon Cooperative Sanctuary Program</a:t>
            </a:r>
          </a:p>
        </p:txBody>
      </p:sp>
      <p:sp>
        <p:nvSpPr>
          <p:cNvPr id="3" name="Content Placeholder 2"/>
          <p:cNvSpPr>
            <a:spLocks noGrp="1"/>
          </p:cNvSpPr>
          <p:nvPr>
            <p:ph idx="1"/>
          </p:nvPr>
        </p:nvSpPr>
        <p:spPr>
          <a:xfrm>
            <a:off x="304800" y="1371600"/>
            <a:ext cx="8610600" cy="5105400"/>
          </a:xfrm>
        </p:spPr>
        <p:txBody>
          <a:bodyPr>
            <a:normAutofit fontScale="85000" lnSpcReduction="10000"/>
          </a:bodyPr>
          <a:lstStyle/>
          <a:p>
            <a:r>
              <a:rPr lang="en-US" dirty="0"/>
              <a:t>Audubon International grants certificates of achievement for golf course conservation projects.</a:t>
            </a:r>
          </a:p>
          <a:p>
            <a:endParaRPr lang="en-US" sz="1300" dirty="0"/>
          </a:p>
          <a:p>
            <a:r>
              <a:rPr lang="en-US" dirty="0"/>
              <a:t>It designates a golf course as a Certified Audubon Cooperative Sanctuary if it meets standards in five areas:</a:t>
            </a:r>
          </a:p>
          <a:p>
            <a:pPr lvl="1"/>
            <a:r>
              <a:rPr lang="en-US" dirty="0"/>
              <a:t>Wildlife and habitat management</a:t>
            </a:r>
          </a:p>
          <a:p>
            <a:pPr lvl="1"/>
            <a:r>
              <a:rPr lang="en-US" dirty="0"/>
              <a:t>Chemical use reduction and safety</a:t>
            </a:r>
          </a:p>
          <a:p>
            <a:pPr lvl="1"/>
            <a:r>
              <a:rPr lang="en-US" dirty="0"/>
              <a:t>Water conservation</a:t>
            </a:r>
          </a:p>
          <a:p>
            <a:pPr lvl="1"/>
            <a:r>
              <a:rPr lang="en-US" dirty="0"/>
              <a:t>Water quality management</a:t>
            </a:r>
          </a:p>
          <a:p>
            <a:pPr lvl="1"/>
            <a:r>
              <a:rPr lang="en-US" dirty="0"/>
              <a:t>Outreach and education</a:t>
            </a:r>
          </a:p>
          <a:p>
            <a:pPr lvl="1"/>
            <a:endParaRPr lang="en-US" sz="1300" dirty="0"/>
          </a:p>
          <a:p>
            <a:r>
              <a:rPr lang="en-US" dirty="0"/>
              <a:t>Since 1991, more than 2,300 golf courses have become certified as cooperative sanctuaries.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91</a:t>
            </a:fld>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2133600"/>
          </a:xfrm>
        </p:spPr>
        <p:txBody>
          <a:bodyPr>
            <a:normAutofit/>
          </a:bodyPr>
          <a:lstStyle/>
          <a:p>
            <a:r>
              <a:rPr lang="en-US" dirty="0"/>
              <a:t>Club Fitness, Spa, Aquatics, and Tennis Operations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92</a:t>
            </a:fld>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Fitness Operations</a:t>
            </a:r>
          </a:p>
        </p:txBody>
      </p:sp>
      <p:sp>
        <p:nvSpPr>
          <p:cNvPr id="3" name="Content Placeholder 2"/>
          <p:cNvSpPr>
            <a:spLocks noGrp="1"/>
          </p:cNvSpPr>
          <p:nvPr>
            <p:ph idx="1"/>
          </p:nvPr>
        </p:nvSpPr>
        <p:spPr/>
        <p:txBody>
          <a:bodyPr/>
          <a:lstStyle/>
          <a:p>
            <a:r>
              <a:rPr lang="en-US" dirty="0"/>
              <a:t>Fitness operations are conducted in a fitness center (athletic center).</a:t>
            </a:r>
          </a:p>
          <a:p>
            <a:endParaRPr lang="en-US" dirty="0"/>
          </a:p>
          <a:p>
            <a:r>
              <a:rPr lang="en-US" dirty="0"/>
              <a:t>Some clubs have separate fitness areas for men and women; most have coed facilities.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93</a:t>
            </a:fld>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Standards for Fitness Centers</a:t>
            </a:r>
          </a:p>
        </p:txBody>
      </p:sp>
      <p:sp>
        <p:nvSpPr>
          <p:cNvPr id="3" name="Content Placeholder 2"/>
          <p:cNvSpPr>
            <a:spLocks noGrp="1"/>
          </p:cNvSpPr>
          <p:nvPr>
            <p:ph idx="1"/>
          </p:nvPr>
        </p:nvSpPr>
        <p:spPr>
          <a:xfrm>
            <a:off x="457200" y="1371600"/>
            <a:ext cx="8305800" cy="5105400"/>
          </a:xfrm>
        </p:spPr>
        <p:txBody>
          <a:bodyPr>
            <a:normAutofit fontScale="92500" lnSpcReduction="20000"/>
          </a:bodyPr>
          <a:lstStyle/>
          <a:p>
            <a:r>
              <a:rPr lang="en-US" dirty="0"/>
              <a:t>A facility must respond in a timely way to reasonably foreseeable emergency event that threaten health and safety.  This requires an emergency plan that can be executed by qualified personnel in a timely manner.</a:t>
            </a:r>
          </a:p>
          <a:p>
            <a:endParaRPr lang="en-US" sz="1200" dirty="0"/>
          </a:p>
          <a:p>
            <a:r>
              <a:rPr lang="en-US" dirty="0"/>
              <a:t>A facility must offer each adult member a pre-activity screening appropriate to the physical activities to be performed by the member.</a:t>
            </a:r>
          </a:p>
          <a:p>
            <a:endParaRPr lang="en-US" sz="1200" dirty="0"/>
          </a:p>
          <a:p>
            <a:r>
              <a:rPr lang="en-US" dirty="0"/>
              <a:t>Supervisors of a physical activity program/ area must have demonstrable professional competencies in that physical activity program/ area.</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94</a:t>
            </a:fld>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More Standards for Fitness Centers</a:t>
            </a:r>
          </a:p>
        </p:txBody>
      </p:sp>
      <p:sp>
        <p:nvSpPr>
          <p:cNvPr id="3" name="Content Placeholder 2"/>
          <p:cNvSpPr>
            <a:spLocks noGrp="1"/>
          </p:cNvSpPr>
          <p:nvPr>
            <p:ph idx="1"/>
          </p:nvPr>
        </p:nvSpPr>
        <p:spPr/>
        <p:txBody>
          <a:bodyPr>
            <a:normAutofit lnSpcReduction="10000"/>
          </a:bodyPr>
          <a:lstStyle/>
          <a:p>
            <a:r>
              <a:rPr lang="en-US" dirty="0"/>
              <a:t>A facility must post appropriate signs alerting users to risks in the use of areas that present potential increased risks.</a:t>
            </a:r>
          </a:p>
          <a:p>
            <a:endParaRPr lang="en-US" sz="1100" dirty="0"/>
          </a:p>
          <a:p>
            <a:r>
              <a:rPr lang="en-US" dirty="0"/>
              <a:t>A facility that offers youth services or programs must provide appropriate supervision.</a:t>
            </a:r>
          </a:p>
          <a:p>
            <a:endParaRPr lang="en-US" sz="1100" dirty="0"/>
          </a:p>
          <a:p>
            <a:r>
              <a:rPr lang="en-US" dirty="0"/>
              <a:t>A facility must conform to all relevant laws, regulations, and published standards.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95</a:t>
            </a:fld>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Areas In Fitness Centers</a:t>
            </a:r>
          </a:p>
        </p:txBody>
      </p:sp>
      <p:sp>
        <p:nvSpPr>
          <p:cNvPr id="3" name="Content Placeholder 2"/>
          <p:cNvSpPr>
            <a:spLocks noGrp="1"/>
          </p:cNvSpPr>
          <p:nvPr>
            <p:ph idx="1"/>
          </p:nvPr>
        </p:nvSpPr>
        <p:spPr>
          <a:xfrm>
            <a:off x="457200" y="1600200"/>
            <a:ext cx="8382000" cy="4525963"/>
          </a:xfrm>
        </p:spPr>
        <p:txBody>
          <a:bodyPr>
            <a:normAutofit fontScale="92500" lnSpcReduction="10000"/>
          </a:bodyPr>
          <a:lstStyle/>
          <a:p>
            <a:r>
              <a:rPr lang="en-US" dirty="0"/>
              <a:t>Cardiovascular area</a:t>
            </a:r>
          </a:p>
          <a:p>
            <a:r>
              <a:rPr lang="en-US" dirty="0"/>
              <a:t>Machine weight area</a:t>
            </a:r>
          </a:p>
          <a:p>
            <a:r>
              <a:rPr lang="en-US" dirty="0"/>
              <a:t>Free weight area</a:t>
            </a:r>
          </a:p>
          <a:p>
            <a:r>
              <a:rPr lang="en-US" dirty="0"/>
              <a:t>Stretching area</a:t>
            </a:r>
          </a:p>
          <a:p>
            <a:r>
              <a:rPr lang="en-US" dirty="0"/>
              <a:t>Exercise classroom</a:t>
            </a:r>
          </a:p>
          <a:p>
            <a:r>
              <a:rPr lang="en-US" dirty="0"/>
              <a:t>Testing and assessment area</a:t>
            </a:r>
          </a:p>
          <a:p>
            <a:r>
              <a:rPr lang="en-US" dirty="0"/>
              <a:t>Sports area</a:t>
            </a:r>
          </a:p>
          <a:p>
            <a:endParaRPr lang="en-US" dirty="0"/>
          </a:p>
          <a:p>
            <a:pPr marL="0" indent="0" algn="ctr">
              <a:buNone/>
            </a:pPr>
            <a:r>
              <a:rPr lang="en-US" sz="2600" i="1" dirty="0"/>
              <a:t>Areas are commonly grouped together but may be separated.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96</a:t>
            </a:fld>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Cardiovascular Area</a:t>
            </a:r>
          </a:p>
        </p:txBody>
      </p:sp>
      <p:sp>
        <p:nvSpPr>
          <p:cNvPr id="3" name="Content Placeholder 2"/>
          <p:cNvSpPr>
            <a:spLocks noGrp="1"/>
          </p:cNvSpPr>
          <p:nvPr>
            <p:ph idx="1"/>
          </p:nvPr>
        </p:nvSpPr>
        <p:spPr>
          <a:xfrm>
            <a:off x="457200" y="1447800"/>
            <a:ext cx="8229600" cy="4876800"/>
          </a:xfrm>
        </p:spPr>
        <p:txBody>
          <a:bodyPr>
            <a:normAutofit fontScale="85000" lnSpcReduction="10000"/>
          </a:bodyPr>
          <a:lstStyle/>
          <a:p>
            <a:r>
              <a:rPr lang="en-US" dirty="0"/>
              <a:t>This area contains cardiovascular exercise machines such as treadmills, elliptical cross-trainers, ascent trainers, up-right and recumbent bikes, stair-climbers, rowers, adaptive motion cross-trainers, skiers, and upper body ergometers (UBEs).</a:t>
            </a:r>
          </a:p>
          <a:p>
            <a:endParaRPr lang="en-US" sz="1200" dirty="0"/>
          </a:p>
          <a:p>
            <a:r>
              <a:rPr lang="en-US" dirty="0"/>
              <a:t>This area is usually the most used in the fitness center.</a:t>
            </a:r>
          </a:p>
          <a:p>
            <a:endParaRPr lang="en-US" sz="1200" dirty="0"/>
          </a:p>
          <a:p>
            <a:r>
              <a:rPr lang="en-US" dirty="0"/>
              <a:t>Cardiovascular conditioning strengthens the cardiovascular and pulmonary systems by working large muscle groups and elevating the heart rate in a consistent manner for a minimum of twenty minutes.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97</a:t>
            </a:fld>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About Cardiovascular Areas</a:t>
            </a:r>
          </a:p>
        </p:txBody>
      </p:sp>
      <p:sp>
        <p:nvSpPr>
          <p:cNvPr id="3" name="Content Placeholder 2"/>
          <p:cNvSpPr>
            <a:spLocks noGrp="1"/>
          </p:cNvSpPr>
          <p:nvPr>
            <p:ph idx="1"/>
          </p:nvPr>
        </p:nvSpPr>
        <p:spPr/>
        <p:txBody>
          <a:bodyPr/>
          <a:lstStyle/>
          <a:p>
            <a:r>
              <a:rPr lang="en-US" dirty="0"/>
              <a:t>Member preference and usage patterns dictate how many pieces of each type of equipment are needed.  </a:t>
            </a:r>
          </a:p>
          <a:p>
            <a:r>
              <a:rPr lang="en-US" dirty="0"/>
              <a:t>Members do not want to wait a long time to use a piece of equipment.</a:t>
            </a:r>
          </a:p>
          <a:p>
            <a:r>
              <a:rPr lang="en-US" dirty="0"/>
              <a:t>If there is high demand for an equipment item, a time limit should be instituted for peak usage periods.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98</a:t>
            </a:fld>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Machine Weight Area </a:t>
            </a:r>
          </a:p>
        </p:txBody>
      </p:sp>
      <p:sp>
        <p:nvSpPr>
          <p:cNvPr id="3" name="Content Placeholder 2"/>
          <p:cNvSpPr>
            <a:spLocks noGrp="1"/>
          </p:cNvSpPr>
          <p:nvPr>
            <p:ph idx="1"/>
          </p:nvPr>
        </p:nvSpPr>
        <p:spPr/>
        <p:txBody>
          <a:bodyPr>
            <a:normAutofit fontScale="92500" lnSpcReduction="20000"/>
          </a:bodyPr>
          <a:lstStyle/>
          <a:p>
            <a:r>
              <a:rPr lang="en-US" dirty="0"/>
              <a:t>Clubs typically have commercial-quality weight machines.</a:t>
            </a:r>
          </a:p>
          <a:p>
            <a:endParaRPr lang="en-US" sz="1200" dirty="0"/>
          </a:p>
          <a:p>
            <a:r>
              <a:rPr lang="en-US" dirty="0"/>
              <a:t>“Selectorized” or “progressive resistance” machines are similar to free weights but are generally safer to use and are seen as less threatening by members with little exercise experience.</a:t>
            </a:r>
          </a:p>
          <a:p>
            <a:endParaRPr lang="en-US" sz="1200" dirty="0"/>
          </a:p>
          <a:p>
            <a:r>
              <a:rPr lang="en-US" dirty="0"/>
              <a:t>Instructional signs are easily displayed on these machines and workouts are quicker than those with free weights.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99</a:t>
            </a:fld>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More About Machine Weight Areas</a:t>
            </a:r>
          </a:p>
        </p:txBody>
      </p:sp>
      <p:sp>
        <p:nvSpPr>
          <p:cNvPr id="3" name="Content Placeholder 2"/>
          <p:cNvSpPr>
            <a:spLocks noGrp="1"/>
          </p:cNvSpPr>
          <p:nvPr>
            <p:ph idx="1"/>
          </p:nvPr>
        </p:nvSpPr>
        <p:spPr>
          <a:xfrm>
            <a:off x="457200" y="1447800"/>
            <a:ext cx="8229600" cy="4953000"/>
          </a:xfrm>
        </p:spPr>
        <p:txBody>
          <a:bodyPr>
            <a:normAutofit fontScale="85000" lnSpcReduction="20000"/>
          </a:bodyPr>
          <a:lstStyle/>
          <a:p>
            <a:r>
              <a:rPr lang="en-US" dirty="0"/>
              <a:t>Weight machines limit the muscle group(s) used to exercise only desired body areas.</a:t>
            </a:r>
          </a:p>
          <a:p>
            <a:endParaRPr lang="en-US" sz="1300" dirty="0"/>
          </a:p>
          <a:p>
            <a:r>
              <a:rPr lang="en-US" dirty="0"/>
              <a:t>Weight machines are often grouped in a line or circuit that encourages users to begin with the first machine that should work the largest muscle group.  The line should then work on the remaining muscle groups in descending order.</a:t>
            </a:r>
          </a:p>
          <a:p>
            <a:endParaRPr lang="en-US" sz="1300" dirty="0"/>
          </a:p>
          <a:p>
            <a:r>
              <a:rPr lang="en-US" dirty="0"/>
              <a:t>A properly supplied machine weight area typically includes leg press, leg extension, leg curl, calf raise, and hip abduction and adduction equipment.</a:t>
            </a:r>
          </a:p>
          <a:p>
            <a:endParaRPr lang="en-US" sz="1300" dirty="0"/>
          </a:p>
          <a:p>
            <a:r>
              <a:rPr lang="en-US" dirty="0"/>
              <a:t>Many other machines are available.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100</a:t>
            </a:fld>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Free Weight Area</a:t>
            </a:r>
          </a:p>
        </p:txBody>
      </p:sp>
      <p:sp>
        <p:nvSpPr>
          <p:cNvPr id="3" name="Content Placeholder 2"/>
          <p:cNvSpPr>
            <a:spLocks noGrp="1"/>
          </p:cNvSpPr>
          <p:nvPr>
            <p:ph idx="1"/>
          </p:nvPr>
        </p:nvSpPr>
        <p:spPr>
          <a:xfrm>
            <a:off x="457200" y="1447800"/>
            <a:ext cx="8229600" cy="4678363"/>
          </a:xfrm>
        </p:spPr>
        <p:txBody>
          <a:bodyPr>
            <a:normAutofit fontScale="92500" lnSpcReduction="20000"/>
          </a:bodyPr>
          <a:lstStyle/>
          <a:p>
            <a:r>
              <a:rPr lang="en-US" dirty="0"/>
              <a:t>Free weights include dumbbells, weight plates, bars and benches.</a:t>
            </a:r>
          </a:p>
          <a:p>
            <a:r>
              <a:rPr lang="en-US" dirty="0"/>
              <a:t>Free weights require more training, and it is much easier to be injured using them.</a:t>
            </a:r>
          </a:p>
          <a:p>
            <a:r>
              <a:rPr lang="en-US" dirty="0"/>
              <a:t>They take longer to use because weight plates must be added and taken off bars.</a:t>
            </a:r>
          </a:p>
          <a:p>
            <a:r>
              <a:rPr lang="en-US" dirty="0"/>
              <a:t>Fitness center staff should constantly monitor the floor for loose weight plates.</a:t>
            </a:r>
          </a:p>
          <a:p>
            <a:r>
              <a:rPr lang="en-US" dirty="0"/>
              <a:t>Users should wear a wide weight-training belt when lifting heavier weights to prevent back injury and herniation of the abdominal muscle.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101</a:t>
            </a:fld>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About Free Weight Areas</a:t>
            </a:r>
          </a:p>
        </p:txBody>
      </p:sp>
      <p:sp>
        <p:nvSpPr>
          <p:cNvPr id="3" name="Content Placeholder 2"/>
          <p:cNvSpPr>
            <a:spLocks noGrp="1"/>
          </p:cNvSpPr>
          <p:nvPr>
            <p:ph idx="1"/>
          </p:nvPr>
        </p:nvSpPr>
        <p:spPr/>
        <p:txBody>
          <a:bodyPr>
            <a:normAutofit/>
          </a:bodyPr>
          <a:lstStyle/>
          <a:p>
            <a:r>
              <a:rPr lang="en-US" dirty="0"/>
              <a:t>Free weights allow users the most flexibility in  weight training.</a:t>
            </a:r>
          </a:p>
          <a:p>
            <a:endParaRPr lang="en-US" sz="1000" dirty="0"/>
          </a:p>
          <a:p>
            <a:r>
              <a:rPr lang="en-US" dirty="0"/>
              <a:t>Free weights are less expensive than weight machines, but they require more space.</a:t>
            </a:r>
          </a:p>
          <a:p>
            <a:endParaRPr lang="en-US" sz="1000" dirty="0"/>
          </a:p>
          <a:p>
            <a:r>
              <a:rPr lang="en-US" dirty="0"/>
              <a:t>Clubs should provide dumbbells ranging from 3-80+ pounds with multiple pairs of the smaller dumbbells and related equipment.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102</a:t>
            </a:fld>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Stretching Area </a:t>
            </a:r>
          </a:p>
        </p:txBody>
      </p:sp>
      <p:sp>
        <p:nvSpPr>
          <p:cNvPr id="3" name="Content Placeholder 2"/>
          <p:cNvSpPr>
            <a:spLocks noGrp="1"/>
          </p:cNvSpPr>
          <p:nvPr>
            <p:ph idx="1"/>
          </p:nvPr>
        </p:nvSpPr>
        <p:spPr>
          <a:xfrm>
            <a:off x="457200" y="1447800"/>
            <a:ext cx="8229600" cy="4678363"/>
          </a:xfrm>
        </p:spPr>
        <p:txBody>
          <a:bodyPr>
            <a:normAutofit fontScale="92500" lnSpcReduction="20000"/>
          </a:bodyPr>
          <a:lstStyle/>
          <a:p>
            <a:r>
              <a:rPr lang="en-US" dirty="0"/>
              <a:t>The stretching area is where members warm-up and stretch before and after exercise to minimize the chance of injury and to increase flexibility.</a:t>
            </a:r>
          </a:p>
          <a:p>
            <a:endParaRPr lang="en-US" sz="1200" dirty="0"/>
          </a:p>
          <a:p>
            <a:r>
              <a:rPr lang="en-US" dirty="0"/>
              <a:t>It should contain four to six non-absorbent mats for members to lie on to stretch, and a seated stretching machine for those with physical limitations that make it difficult to get on and off the floor.</a:t>
            </a:r>
          </a:p>
          <a:p>
            <a:endParaRPr lang="en-US" sz="1200" dirty="0"/>
          </a:p>
          <a:p>
            <a:r>
              <a:rPr lang="en-US" dirty="0"/>
              <a:t>The area should have antistatic carpet treated with antifungal and antibacterial agents.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103</a:t>
            </a:fld>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Exercise Classroom</a:t>
            </a:r>
          </a:p>
        </p:txBody>
      </p:sp>
      <p:sp>
        <p:nvSpPr>
          <p:cNvPr id="3" name="Content Placeholder 2"/>
          <p:cNvSpPr>
            <a:spLocks noGrp="1"/>
          </p:cNvSpPr>
          <p:nvPr>
            <p:ph idx="1"/>
          </p:nvPr>
        </p:nvSpPr>
        <p:spPr>
          <a:xfrm>
            <a:off x="457200" y="1219200"/>
            <a:ext cx="8229600" cy="5257800"/>
          </a:xfrm>
        </p:spPr>
        <p:txBody>
          <a:bodyPr>
            <a:noAutofit/>
          </a:bodyPr>
          <a:lstStyle/>
          <a:p>
            <a:r>
              <a:rPr lang="en-US" sz="2400" dirty="0"/>
              <a:t>This is usually separate from the fitness floor and is used for classes ranging from advanced exercises to beginners.</a:t>
            </a:r>
          </a:p>
          <a:p>
            <a:r>
              <a:rPr lang="en-US" sz="2400" dirty="0"/>
              <a:t>The number of classes offered is limited  by the equipment and availability of certified instructors.</a:t>
            </a:r>
          </a:p>
          <a:p>
            <a:r>
              <a:rPr lang="en-US" sz="2400" dirty="0"/>
              <a:t>The classroom should provide at least 40 to 45 square feet of space per participant with a maximum of 30 participants.</a:t>
            </a:r>
          </a:p>
          <a:p>
            <a:r>
              <a:rPr lang="en-US" sz="2400" dirty="0"/>
              <a:t>Wood or a comparable low-impact flooring material is recommended to minimize drag, tripping, and ankle or knee injuries.</a:t>
            </a:r>
          </a:p>
          <a:p>
            <a:r>
              <a:rPr lang="en-US" sz="2400" dirty="0"/>
              <a:t>The subfloor should allow the floor to flex each foot contact to help members avoid many common impact injuries associated with some exercises.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104</a:t>
            </a:fld>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More about the Exercise Classroom</a:t>
            </a:r>
          </a:p>
        </p:txBody>
      </p:sp>
      <p:sp>
        <p:nvSpPr>
          <p:cNvPr id="3" name="Content Placeholder 2"/>
          <p:cNvSpPr>
            <a:spLocks noGrp="1"/>
          </p:cNvSpPr>
          <p:nvPr>
            <p:ph idx="1"/>
          </p:nvPr>
        </p:nvSpPr>
        <p:spPr>
          <a:xfrm>
            <a:off x="457200" y="1371600"/>
            <a:ext cx="8229600" cy="4953000"/>
          </a:xfrm>
        </p:spPr>
        <p:txBody>
          <a:bodyPr>
            <a:normAutofit fontScale="85000" lnSpcReduction="20000"/>
          </a:bodyPr>
          <a:lstStyle/>
          <a:p>
            <a:r>
              <a:rPr lang="en-US" dirty="0"/>
              <a:t>It should have a sound system for music and a public address system for the instructor.</a:t>
            </a:r>
          </a:p>
          <a:p>
            <a:pPr lvl="1"/>
            <a:r>
              <a:rPr lang="en-US" dirty="0"/>
              <a:t>Other equipment may include exercise and yoga mats, benches or steps, slide mats and booties, large and small-weighted exercise balls and weight bars.</a:t>
            </a:r>
          </a:p>
          <a:p>
            <a:pPr lvl="1"/>
            <a:endParaRPr lang="en-US" sz="1400" dirty="0"/>
          </a:p>
          <a:p>
            <a:r>
              <a:rPr lang="en-US" dirty="0"/>
              <a:t>Before participation, members should be encouraged to have a fitness center employee create an individual exercise program.</a:t>
            </a:r>
          </a:p>
          <a:p>
            <a:endParaRPr lang="en-US" sz="1400" dirty="0"/>
          </a:p>
          <a:p>
            <a:r>
              <a:rPr lang="en-US" dirty="0"/>
              <a:t>This is developed after the member receives an overall health-risk appraisal addressing strength, endurance, flexibility, cardiovascular health and personal goals, time availability, and attitudes toward exercise.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105</a:t>
            </a:fld>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Testing and Assessment Area</a:t>
            </a:r>
          </a:p>
        </p:txBody>
      </p:sp>
      <p:sp>
        <p:nvSpPr>
          <p:cNvPr id="3" name="Content Placeholder 2"/>
          <p:cNvSpPr>
            <a:spLocks noGrp="1"/>
          </p:cNvSpPr>
          <p:nvPr>
            <p:ph idx="1"/>
          </p:nvPr>
        </p:nvSpPr>
        <p:spPr>
          <a:xfrm>
            <a:off x="457200" y="1371600"/>
            <a:ext cx="8229600" cy="5105400"/>
          </a:xfrm>
        </p:spPr>
        <p:txBody>
          <a:bodyPr>
            <a:normAutofit fontScale="85000" lnSpcReduction="10000"/>
          </a:bodyPr>
          <a:lstStyle/>
          <a:p>
            <a:r>
              <a:rPr lang="en-US" dirty="0"/>
              <a:t>This is used for fitness testing and member assessments to help create specialized programs based on objective measurements of fitness levels.</a:t>
            </a:r>
          </a:p>
          <a:p>
            <a:endParaRPr lang="en-US" sz="1300" dirty="0"/>
          </a:p>
          <a:p>
            <a:r>
              <a:rPr lang="en-US" dirty="0"/>
              <a:t>Two qualified staff members should be present during assessments to protect the members and staff from inappropriate activity or accusations.</a:t>
            </a:r>
          </a:p>
          <a:p>
            <a:endParaRPr lang="en-US" sz="1300" dirty="0"/>
          </a:p>
          <a:p>
            <a:r>
              <a:rPr lang="en-US" dirty="0"/>
              <a:t>Basic tests include percent of body fat, weight, physical dimensions, flexibility, exercising and resting heart rate, and blood pressure.</a:t>
            </a:r>
          </a:p>
          <a:p>
            <a:endParaRPr lang="en-US" sz="1400" dirty="0"/>
          </a:p>
          <a:p>
            <a:r>
              <a:rPr lang="en-US" dirty="0"/>
              <a:t>Staff should record all test data and secure it to ensure the members’ privacy.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106</a:t>
            </a:fld>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Sports Area </a:t>
            </a:r>
          </a:p>
        </p:txBody>
      </p:sp>
      <p:sp>
        <p:nvSpPr>
          <p:cNvPr id="3" name="Content Placeholder 2"/>
          <p:cNvSpPr>
            <a:spLocks noGrp="1"/>
          </p:cNvSpPr>
          <p:nvPr>
            <p:ph idx="1"/>
          </p:nvPr>
        </p:nvSpPr>
        <p:spPr>
          <a:xfrm>
            <a:off x="381000" y="1447800"/>
            <a:ext cx="8534400" cy="4876800"/>
          </a:xfrm>
        </p:spPr>
        <p:txBody>
          <a:bodyPr>
            <a:normAutofit fontScale="92500" lnSpcReduction="20000"/>
          </a:bodyPr>
          <a:lstStyle/>
          <a:p>
            <a:r>
              <a:rPr lang="en-US" dirty="0"/>
              <a:t>Common sports areas include gymnasiums and indoor courts.</a:t>
            </a:r>
          </a:p>
          <a:p>
            <a:r>
              <a:rPr lang="en-US" dirty="0"/>
              <a:t>All gymnasium equipment should be placed in storage areas when not in use.</a:t>
            </a:r>
          </a:p>
          <a:p>
            <a:r>
              <a:rPr lang="en-US" dirty="0"/>
              <a:t>Common indoor-court sports include racquetball, squash, handball, and volleyball.  Scheduled classes, leagues, and tournaments may be offered, and a club’s indoor courts should have unscheduled times available.</a:t>
            </a:r>
          </a:p>
          <a:p>
            <a:r>
              <a:rPr lang="en-US" dirty="0"/>
              <a:t>Protective eyewear and appropriate footwear is needed for playing on indoor courts.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107</a:t>
            </a:fld>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Fitness Center Staff </a:t>
            </a:r>
          </a:p>
        </p:txBody>
      </p:sp>
      <p:sp>
        <p:nvSpPr>
          <p:cNvPr id="3" name="Content Placeholder 2"/>
          <p:cNvSpPr>
            <a:spLocks noGrp="1"/>
          </p:cNvSpPr>
          <p:nvPr>
            <p:ph idx="1"/>
          </p:nvPr>
        </p:nvSpPr>
        <p:spPr/>
        <p:txBody>
          <a:bodyPr>
            <a:normAutofit fontScale="92500" lnSpcReduction="20000"/>
          </a:bodyPr>
          <a:lstStyle/>
          <a:p>
            <a:r>
              <a:rPr lang="en-US" dirty="0"/>
              <a:t>Staff positions typically include a fitness (or athletic) director, assistant fitness director, fitness instructor, class instructor, personal trainer, floor leader, and locker-room attendant and front desk staff).</a:t>
            </a:r>
          </a:p>
          <a:p>
            <a:endParaRPr lang="en-US" sz="1200" dirty="0"/>
          </a:p>
          <a:p>
            <a:r>
              <a:rPr lang="en-US" dirty="0"/>
              <a:t>The fitness director usually reports to the general manager or clubhouse manager.</a:t>
            </a:r>
          </a:p>
          <a:p>
            <a:endParaRPr lang="en-US" sz="1200" dirty="0"/>
          </a:p>
          <a:p>
            <a:r>
              <a:rPr lang="en-US" dirty="0"/>
              <a:t>A club with dedicated spa facilities may include the fitness operations in the spa, and the fitness director is a spa supervisor.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108</a:t>
            </a:fld>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Fitness Director</a:t>
            </a:r>
          </a:p>
        </p:txBody>
      </p:sp>
      <p:sp>
        <p:nvSpPr>
          <p:cNvPr id="3" name="Content Placeholder 2"/>
          <p:cNvSpPr>
            <a:spLocks noGrp="1"/>
          </p:cNvSpPr>
          <p:nvPr>
            <p:ph idx="1"/>
          </p:nvPr>
        </p:nvSpPr>
        <p:spPr>
          <a:xfrm>
            <a:off x="457200" y="1447800"/>
            <a:ext cx="8229600" cy="4800600"/>
          </a:xfrm>
        </p:spPr>
        <p:txBody>
          <a:bodyPr>
            <a:normAutofit fontScale="92500" lnSpcReduction="20000"/>
          </a:bodyPr>
          <a:lstStyle/>
          <a:p>
            <a:r>
              <a:rPr lang="en-US" dirty="0"/>
              <a:t>The fitness director and assistant fitness director should have an undergraduate degree in a health, fitness, or recreation-related field.</a:t>
            </a:r>
          </a:p>
          <a:p>
            <a:endParaRPr lang="en-US" sz="1200" dirty="0"/>
          </a:p>
          <a:p>
            <a:r>
              <a:rPr lang="en-US" dirty="0"/>
              <a:t>They should have experience and knowledge in fitness operations, program development, supervision, and exercise physiology.</a:t>
            </a:r>
          </a:p>
          <a:p>
            <a:endParaRPr lang="en-US" sz="1300" dirty="0"/>
          </a:p>
          <a:p>
            <a:r>
              <a:rPr lang="en-US" dirty="0"/>
              <a:t>They should also have current certifications in cardiopulmonary resuscitation (CPR), Automated External Defibrillation (AED), and first aid and advanced fitness/exercise certifications from nationally recognized organizations.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109</a:t>
            </a:fld>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Fitness Programs</a:t>
            </a:r>
          </a:p>
        </p:txBody>
      </p:sp>
      <p:sp>
        <p:nvSpPr>
          <p:cNvPr id="3" name="Content Placeholder 2"/>
          <p:cNvSpPr>
            <a:spLocks noGrp="1"/>
          </p:cNvSpPr>
          <p:nvPr>
            <p:ph idx="1"/>
          </p:nvPr>
        </p:nvSpPr>
        <p:spPr>
          <a:xfrm>
            <a:off x="457200" y="1371600"/>
            <a:ext cx="8229600" cy="5181600"/>
          </a:xfrm>
        </p:spPr>
        <p:txBody>
          <a:bodyPr>
            <a:noAutofit/>
          </a:bodyPr>
          <a:lstStyle/>
          <a:p>
            <a:r>
              <a:rPr lang="en-US" sz="2300" dirty="0"/>
              <a:t>Programs may include individual lessons, group lessons, and clinics.</a:t>
            </a:r>
          </a:p>
          <a:p>
            <a:r>
              <a:rPr lang="en-US" sz="2300" dirty="0"/>
              <a:t>One-on-one personal trainers are popular.</a:t>
            </a:r>
          </a:p>
          <a:p>
            <a:r>
              <a:rPr lang="en-US" sz="2300" dirty="0"/>
              <a:t>Most clubs offer inclusive fitness assessment, program design, and fitness instructions, but members usually pay an extra fee for classes and personal training.</a:t>
            </a:r>
          </a:p>
          <a:p>
            <a:r>
              <a:rPr lang="en-US" sz="2300" dirty="0"/>
              <a:t>The percentage received by the instructors and trainers differed typically runs from 50 to 80 percent of the fees charged.</a:t>
            </a:r>
          </a:p>
          <a:p>
            <a:r>
              <a:rPr lang="en-US" sz="2300" dirty="0"/>
              <a:t>Clubs may offer wellness programs to its member.  Program topics might include weight management, nutrition, stress management, and smoking cessation.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110</a:t>
            </a:fld>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Risk Management and Liability </a:t>
            </a:r>
          </a:p>
        </p:txBody>
      </p:sp>
      <p:sp>
        <p:nvSpPr>
          <p:cNvPr id="3" name="Content Placeholder 2"/>
          <p:cNvSpPr>
            <a:spLocks noGrp="1"/>
          </p:cNvSpPr>
          <p:nvPr>
            <p:ph idx="1"/>
          </p:nvPr>
        </p:nvSpPr>
        <p:spPr>
          <a:xfrm>
            <a:off x="457200" y="1371600"/>
            <a:ext cx="8229600" cy="5105400"/>
          </a:xfrm>
        </p:spPr>
        <p:txBody>
          <a:bodyPr>
            <a:normAutofit fontScale="85000" lnSpcReduction="20000"/>
          </a:bodyPr>
          <a:lstStyle/>
          <a:p>
            <a:r>
              <a:rPr lang="en-US" dirty="0"/>
              <a:t>Exercising individuals are at a higher risk for a cardiovascular incident or death than when not exercising. </a:t>
            </a:r>
          </a:p>
          <a:p>
            <a:r>
              <a:rPr lang="en-US" dirty="0"/>
              <a:t>Persons should be screened to detect coronary or other medical risk factors.</a:t>
            </a:r>
          </a:p>
          <a:p>
            <a:r>
              <a:rPr lang="en-US" dirty="0"/>
              <a:t>The club’s fitness assessment should follow protocols established by the American College of Sports Medicine.</a:t>
            </a:r>
          </a:p>
          <a:p>
            <a:r>
              <a:rPr lang="en-US" dirty="0"/>
              <a:t>If a person is identified as high-risk, the member should be advised to see a doctor before beginning an exercise program.</a:t>
            </a:r>
          </a:p>
          <a:p>
            <a:r>
              <a:rPr lang="en-US" dirty="0"/>
              <a:t>Ideally, </a:t>
            </a:r>
            <a:r>
              <a:rPr lang="en-US" b="1" dirty="0"/>
              <a:t>all</a:t>
            </a:r>
            <a:r>
              <a:rPr lang="en-US" dirty="0"/>
              <a:t> members should undergo a thorough fitness assessment at their doctor’s office in addition to the basic fitness center assessment.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111</a:t>
            </a:fld>
            <a:endParaRPr lang="en-US"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More About Risk Management</a:t>
            </a:r>
          </a:p>
        </p:txBody>
      </p:sp>
      <p:sp>
        <p:nvSpPr>
          <p:cNvPr id="3" name="Content Placeholder 2"/>
          <p:cNvSpPr>
            <a:spLocks noGrp="1"/>
          </p:cNvSpPr>
          <p:nvPr>
            <p:ph idx="1"/>
          </p:nvPr>
        </p:nvSpPr>
        <p:spPr>
          <a:xfrm>
            <a:off x="457200" y="1371600"/>
            <a:ext cx="8229600" cy="5181600"/>
          </a:xfrm>
        </p:spPr>
        <p:txBody>
          <a:bodyPr>
            <a:normAutofit fontScale="92500" lnSpcReduction="20000"/>
          </a:bodyPr>
          <a:lstStyle/>
          <a:p>
            <a:r>
              <a:rPr lang="en-US" dirty="0"/>
              <a:t>Members who participate in an organized exercise activity should be required to sign an informed consent form.</a:t>
            </a:r>
          </a:p>
          <a:p>
            <a:r>
              <a:rPr lang="en-US" dirty="0"/>
              <a:t>It should list risks, advise members that participation is voluntary, and state that signing the form means they assume the risks identified.</a:t>
            </a:r>
          </a:p>
          <a:p>
            <a:r>
              <a:rPr lang="en-US" dirty="0"/>
              <a:t>Signs should be posted to inform members of fitness center safety policies and procedures.</a:t>
            </a:r>
          </a:p>
          <a:p>
            <a:r>
              <a:rPr lang="en-US" dirty="0"/>
              <a:t>Clubs should have a written emergency and evacuation plan for the fitness center integrated with the club’s overall emergency plan and procedures.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112</a:t>
            </a:fld>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Emergency Plan</a:t>
            </a:r>
          </a:p>
        </p:txBody>
      </p:sp>
      <p:sp>
        <p:nvSpPr>
          <p:cNvPr id="3" name="Content Placeholder 2"/>
          <p:cNvSpPr>
            <a:spLocks noGrp="1"/>
          </p:cNvSpPr>
          <p:nvPr>
            <p:ph idx="1"/>
          </p:nvPr>
        </p:nvSpPr>
        <p:spPr>
          <a:xfrm>
            <a:off x="457200" y="1447800"/>
            <a:ext cx="8229600" cy="4953000"/>
          </a:xfrm>
        </p:spPr>
        <p:txBody>
          <a:bodyPr>
            <a:normAutofit/>
          </a:bodyPr>
          <a:lstStyle/>
          <a:p>
            <a:r>
              <a:rPr lang="en-US" dirty="0"/>
              <a:t>The emergency plan should indicate:</a:t>
            </a:r>
          </a:p>
          <a:p>
            <a:pPr lvl="1"/>
            <a:r>
              <a:rPr lang="en-US" dirty="0"/>
              <a:t>Who is responsible for treating an injured person</a:t>
            </a:r>
          </a:p>
          <a:p>
            <a:pPr lvl="1"/>
            <a:r>
              <a:rPr lang="en-US" dirty="0"/>
              <a:t>Who will notify the club manager on duty</a:t>
            </a:r>
          </a:p>
          <a:p>
            <a:pPr lvl="1"/>
            <a:r>
              <a:rPr lang="en-US" dirty="0"/>
              <a:t>Who will call the emergency medical service</a:t>
            </a:r>
          </a:p>
          <a:p>
            <a:pPr lvl="1"/>
            <a:r>
              <a:rPr lang="en-US" dirty="0"/>
              <a:t>Who will complete the appropriate report</a:t>
            </a:r>
          </a:p>
          <a:p>
            <a:pPr lvl="1">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113</a:t>
            </a:fld>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Payment Policies</a:t>
            </a:r>
          </a:p>
        </p:txBody>
      </p:sp>
      <p:sp>
        <p:nvSpPr>
          <p:cNvPr id="3" name="Content Placeholder 2"/>
          <p:cNvSpPr>
            <a:spLocks noGrp="1"/>
          </p:cNvSpPr>
          <p:nvPr>
            <p:ph idx="1"/>
          </p:nvPr>
        </p:nvSpPr>
        <p:spPr>
          <a:xfrm>
            <a:off x="457200" y="1371600"/>
            <a:ext cx="8229600" cy="4953000"/>
          </a:xfrm>
        </p:spPr>
        <p:txBody>
          <a:bodyPr>
            <a:normAutofit fontScale="92500" lnSpcReduction="10000"/>
          </a:bodyPr>
          <a:lstStyle/>
          <a:p>
            <a:r>
              <a:rPr lang="en-US" dirty="0"/>
              <a:t>Clubs must decide fitness activities that require user fees.</a:t>
            </a:r>
          </a:p>
          <a:p>
            <a:r>
              <a:rPr lang="en-US" dirty="0"/>
              <a:t>Members are generally not charged to participate in unorganized fitness center activities.</a:t>
            </a:r>
          </a:p>
          <a:p>
            <a:r>
              <a:rPr lang="en-US" dirty="0"/>
              <a:t>Most clubs charge user fees </a:t>
            </a:r>
            <a:r>
              <a:rPr lang="en-US" dirty="0" err="1"/>
              <a:t>fo</a:t>
            </a:r>
            <a:r>
              <a:rPr lang="en-US" dirty="0"/>
              <a:t> :</a:t>
            </a:r>
          </a:p>
          <a:p>
            <a:pPr lvl="1"/>
            <a:r>
              <a:rPr lang="en-US" dirty="0"/>
              <a:t>Personal trainers—hourly and half-hourly rates</a:t>
            </a:r>
          </a:p>
          <a:p>
            <a:pPr lvl="1"/>
            <a:r>
              <a:rPr lang="en-US" dirty="0"/>
              <a:t>Lessons (group or individual)—hourly and half-hour rates</a:t>
            </a:r>
          </a:p>
          <a:p>
            <a:pPr lvl="1"/>
            <a:r>
              <a:rPr lang="en-US" dirty="0"/>
              <a:t>Classes</a:t>
            </a:r>
          </a:p>
          <a:p>
            <a:pPr lvl="1"/>
            <a:r>
              <a:rPr lang="en-US" dirty="0"/>
              <a:t>Sports camps, leagues, or tournaments</a:t>
            </a:r>
          </a:p>
          <a:p>
            <a:pPr lvl="1"/>
            <a:r>
              <a:rPr lang="en-US" dirty="0"/>
              <a:t>Indoor-court usage during peak hours—hourly rate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114</a:t>
            </a:fld>
            <a:endParaRPr 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Spa Operations</a:t>
            </a:r>
          </a:p>
        </p:txBody>
      </p:sp>
      <p:sp>
        <p:nvSpPr>
          <p:cNvPr id="3" name="Content Placeholder 2"/>
          <p:cNvSpPr>
            <a:spLocks noGrp="1"/>
          </p:cNvSpPr>
          <p:nvPr>
            <p:ph idx="1"/>
          </p:nvPr>
        </p:nvSpPr>
        <p:spPr>
          <a:xfrm>
            <a:off x="457200" y="1371600"/>
            <a:ext cx="8229600" cy="5105400"/>
          </a:xfrm>
        </p:spPr>
        <p:txBody>
          <a:bodyPr>
            <a:normAutofit fontScale="85000" lnSpcReduction="10000"/>
          </a:bodyPr>
          <a:lstStyle/>
          <a:p>
            <a:r>
              <a:rPr lang="en-US" dirty="0"/>
              <a:t>Club spas are usually housed in locker room areas.</a:t>
            </a:r>
          </a:p>
          <a:p>
            <a:r>
              <a:rPr lang="en-US" dirty="0"/>
              <a:t>They have traditionally been considered part of either the locker room or fitness operation.</a:t>
            </a:r>
          </a:p>
          <a:p>
            <a:r>
              <a:rPr lang="en-US" dirty="0"/>
              <a:t>The explosive growth in spa operations is changing the scale and style of spa operations in clubs.</a:t>
            </a:r>
          </a:p>
          <a:p>
            <a:r>
              <a:rPr lang="en-US" dirty="0"/>
              <a:t>New, purpose-designed spas can be stand-alone with different treatment rooms, areas for beauty- and health-oriented treatments and services, food and beverage options, and a classroom.</a:t>
            </a:r>
          </a:p>
          <a:p>
            <a:r>
              <a:rPr lang="en-US" dirty="0"/>
              <a:t>A major challenge is often to find a design compromise that provides desired facilities and services without duplicating existing facilities.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115</a:t>
            </a:fld>
            <a:endParaRPr lang="en-US"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 Treatments</a:t>
            </a:r>
          </a:p>
        </p:txBody>
      </p:sp>
      <p:sp>
        <p:nvSpPr>
          <p:cNvPr id="3" name="Content Placeholder 2"/>
          <p:cNvSpPr>
            <a:spLocks noGrp="1"/>
          </p:cNvSpPr>
          <p:nvPr>
            <p:ph idx="1"/>
          </p:nvPr>
        </p:nvSpPr>
        <p:spPr>
          <a:xfrm>
            <a:off x="457200" y="1447800"/>
            <a:ext cx="8229600" cy="4800600"/>
          </a:xfrm>
        </p:spPr>
        <p:txBody>
          <a:bodyPr>
            <a:normAutofit/>
          </a:bodyPr>
          <a:lstStyle/>
          <a:p>
            <a:r>
              <a:rPr lang="en-US" dirty="0"/>
              <a:t>Most spa treatments are types of massage, facials, and pedicures.</a:t>
            </a:r>
          </a:p>
          <a:p>
            <a:endParaRPr lang="en-US" sz="1100" dirty="0"/>
          </a:p>
          <a:p>
            <a:r>
              <a:rPr lang="en-US" dirty="0"/>
              <a:t>Other treatments require specially designed and equipped rooms with heat, moisture, sound, and other built-in equipment.</a:t>
            </a:r>
          </a:p>
          <a:p>
            <a:endParaRPr lang="en-US" sz="1100" dirty="0"/>
          </a:p>
          <a:p>
            <a:r>
              <a:rPr lang="en-US" dirty="0"/>
              <a:t>The cost of specialized treatment rooms is high, so members’ demand for these services must be known.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116</a:t>
            </a:fld>
            <a:endParaRPr lang="en-US"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Spa Revenues</a:t>
            </a:r>
          </a:p>
        </p:txBody>
      </p:sp>
      <p:sp>
        <p:nvSpPr>
          <p:cNvPr id="3" name="Content Placeholder 2"/>
          <p:cNvSpPr>
            <a:spLocks noGrp="1"/>
          </p:cNvSpPr>
          <p:nvPr>
            <p:ph idx="1"/>
          </p:nvPr>
        </p:nvSpPr>
        <p:spPr>
          <a:xfrm>
            <a:off x="457200" y="1371600"/>
            <a:ext cx="8229600" cy="4876800"/>
          </a:xfrm>
        </p:spPr>
        <p:txBody>
          <a:bodyPr>
            <a:normAutofit fontScale="85000" lnSpcReduction="20000"/>
          </a:bodyPr>
          <a:lstStyle/>
          <a:p>
            <a:r>
              <a:rPr lang="en-US" dirty="0"/>
              <a:t>Spas can generate significant revenue from retail sales of health and beauty products, clothing, and equipment.</a:t>
            </a:r>
          </a:p>
          <a:p>
            <a:r>
              <a:rPr lang="en-US" dirty="0"/>
              <a:t>A large spa may have a separate retail shop with its own employees.</a:t>
            </a:r>
          </a:p>
          <a:p>
            <a:r>
              <a:rPr lang="en-US" dirty="0"/>
              <a:t>Spa services and classes that require operator services are charged on a fee-for-service basis.</a:t>
            </a:r>
          </a:p>
          <a:p>
            <a:r>
              <a:rPr lang="en-US" dirty="0"/>
              <a:t>Use of facilities such as whirlpool, saunas, or steam rooms is not usually subject to a separate fee.</a:t>
            </a:r>
          </a:p>
          <a:p>
            <a:r>
              <a:rPr lang="en-US" dirty="0"/>
              <a:t>Spa food and beverage varies from vending machines with healthy alternatives to traditional soft drinks and snacks, to juice and health food bars, to full-service restaurants.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117</a:t>
            </a:fld>
            <a:endParaRPr lang="en-US"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a:t>Massage Rooms and Treatment Rooms</a:t>
            </a:r>
          </a:p>
        </p:txBody>
      </p:sp>
      <p:sp>
        <p:nvSpPr>
          <p:cNvPr id="3" name="Content Placeholder 2"/>
          <p:cNvSpPr>
            <a:spLocks noGrp="1"/>
          </p:cNvSpPr>
          <p:nvPr>
            <p:ph idx="1"/>
          </p:nvPr>
        </p:nvSpPr>
        <p:spPr>
          <a:xfrm>
            <a:off x="457200" y="1295400"/>
            <a:ext cx="8229600" cy="5029200"/>
          </a:xfrm>
        </p:spPr>
        <p:txBody>
          <a:bodyPr>
            <a:normAutofit fontScale="85000" lnSpcReduction="10000"/>
          </a:bodyPr>
          <a:lstStyle/>
          <a:p>
            <a:r>
              <a:rPr lang="en-US" dirty="0"/>
              <a:t>These should be located away from noise and vibration and should be private, quiet, and restful.</a:t>
            </a:r>
          </a:p>
          <a:p>
            <a:endParaRPr lang="en-US" sz="1300" dirty="0"/>
          </a:p>
          <a:p>
            <a:r>
              <a:rPr lang="en-US" dirty="0"/>
              <a:t>They should be furnished with treatment equipment and fixtures, including adjustable massage tables with a face cradle and double padding.</a:t>
            </a:r>
          </a:p>
          <a:p>
            <a:endParaRPr lang="en-US" sz="1300" dirty="0"/>
          </a:p>
          <a:p>
            <a:r>
              <a:rPr lang="en-US" dirty="0" err="1"/>
              <a:t>Massagetable</a:t>
            </a:r>
            <a:r>
              <a:rPr lang="en-US" dirty="0"/>
              <a:t> sheets and towels should be changed after each massage.</a:t>
            </a:r>
          </a:p>
          <a:p>
            <a:endParaRPr lang="en-US" sz="1300" dirty="0"/>
          </a:p>
          <a:p>
            <a:r>
              <a:rPr lang="en-US" dirty="0"/>
              <a:t>The room’s lighting should be adjustable: </a:t>
            </a:r>
          </a:p>
          <a:p>
            <a:pPr lvl="1"/>
            <a:r>
              <a:rPr lang="en-US" dirty="0"/>
              <a:t>High illumination before and after a massage and low illumination during it.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118</a:t>
            </a:fld>
            <a:endParaRPr lang="en-US"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More About Massage and </a:t>
            </a:r>
            <a:br>
              <a:rPr lang="en-US" dirty="0"/>
            </a:br>
            <a:r>
              <a:rPr lang="en-US" dirty="0"/>
              <a:t>Treatment Rooms</a:t>
            </a:r>
          </a:p>
        </p:txBody>
      </p:sp>
      <p:sp>
        <p:nvSpPr>
          <p:cNvPr id="3" name="Content Placeholder 2"/>
          <p:cNvSpPr>
            <a:spLocks noGrp="1"/>
          </p:cNvSpPr>
          <p:nvPr>
            <p:ph idx="1"/>
          </p:nvPr>
        </p:nvSpPr>
        <p:spPr>
          <a:xfrm>
            <a:off x="457200" y="1752600"/>
            <a:ext cx="8229600" cy="4373563"/>
          </a:xfrm>
        </p:spPr>
        <p:txBody>
          <a:bodyPr/>
          <a:lstStyle/>
          <a:p>
            <a:r>
              <a:rPr lang="en-US" dirty="0"/>
              <a:t>Rooms should have a minimum of 120 square feet, temperature should be 72</a:t>
            </a:r>
            <a:r>
              <a:rPr lang="en-US" baseline="30000" dirty="0"/>
              <a:t>0</a:t>
            </a:r>
            <a:r>
              <a:rPr lang="en-US" dirty="0"/>
              <a:t>F with a relative humidity of 60 percent or less, and an air exchange of 6-10 times per hour.</a:t>
            </a:r>
          </a:p>
          <a:p>
            <a:endParaRPr lang="en-US" dirty="0"/>
          </a:p>
          <a:p>
            <a:r>
              <a:rPr lang="en-US" dirty="0"/>
              <a:t>In clubs with insufficient space, the locker rooms can be used to change.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119</a:t>
            </a:fld>
            <a:endParaRPr lang="en-US"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 Wet Areas </a:t>
            </a:r>
          </a:p>
        </p:txBody>
      </p:sp>
      <p:sp>
        <p:nvSpPr>
          <p:cNvPr id="3" name="Content Placeholder 2"/>
          <p:cNvSpPr>
            <a:spLocks noGrp="1"/>
          </p:cNvSpPr>
          <p:nvPr>
            <p:ph idx="1"/>
          </p:nvPr>
        </p:nvSpPr>
        <p:spPr>
          <a:xfrm>
            <a:off x="457200" y="1447800"/>
            <a:ext cx="8229600" cy="4678363"/>
          </a:xfrm>
        </p:spPr>
        <p:txBody>
          <a:bodyPr>
            <a:normAutofit/>
          </a:bodyPr>
          <a:lstStyle/>
          <a:p>
            <a:r>
              <a:rPr lang="en-US" dirty="0"/>
              <a:t>Wet areas (steam room and whirlpool) are high-risk areas because of extreme heat and humidity.  </a:t>
            </a:r>
          </a:p>
          <a:p>
            <a:endParaRPr lang="en-US" sz="1100" dirty="0"/>
          </a:p>
          <a:p>
            <a:r>
              <a:rPr lang="en-US" dirty="0"/>
              <a:t>Saunas are dangerous because of their dry heat.</a:t>
            </a:r>
          </a:p>
          <a:p>
            <a:endParaRPr lang="en-US" sz="1100" dirty="0"/>
          </a:p>
          <a:p>
            <a:r>
              <a:rPr lang="en-US" dirty="0"/>
              <a:t>The intense heat may pose a health risk to those with cardiovascular disease, high blood pressure, or diabetes, and others.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120</a:t>
            </a:fld>
            <a:endParaRPr lang="en-US"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About Wet Areas</a:t>
            </a:r>
          </a:p>
        </p:txBody>
      </p:sp>
      <p:sp>
        <p:nvSpPr>
          <p:cNvPr id="3" name="Content Placeholder 2"/>
          <p:cNvSpPr>
            <a:spLocks noGrp="1"/>
          </p:cNvSpPr>
          <p:nvPr>
            <p:ph idx="1"/>
          </p:nvPr>
        </p:nvSpPr>
        <p:spPr>
          <a:xfrm>
            <a:off x="457200" y="1447800"/>
            <a:ext cx="8229600" cy="4678363"/>
          </a:xfrm>
        </p:spPr>
        <p:txBody>
          <a:bodyPr>
            <a:normAutofit fontScale="92500"/>
          </a:bodyPr>
          <a:lstStyle/>
          <a:p>
            <a:r>
              <a:rPr lang="en-US" dirty="0"/>
              <a:t>Signs in wet areas should outline the risks with using these areas and explain applicable policies.  Signage is often dictated by local health boards.</a:t>
            </a:r>
          </a:p>
          <a:p>
            <a:r>
              <a:rPr lang="en-US" dirty="0"/>
              <a:t>Clocks help members stay within recommended time limits.</a:t>
            </a:r>
          </a:p>
          <a:p>
            <a:r>
              <a:rPr lang="en-US" dirty="0"/>
              <a:t>Thermometers should be checked regularly by staff members.</a:t>
            </a:r>
          </a:p>
          <a:p>
            <a:r>
              <a:rPr lang="en-US" dirty="0"/>
              <a:t>Areas should be cleaned and disinfected according to local health codes.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121</a:t>
            </a:fld>
            <a:endParaRPr lang="en-US"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Spa Staff Compensation</a:t>
            </a:r>
          </a:p>
        </p:txBody>
      </p:sp>
      <p:sp>
        <p:nvSpPr>
          <p:cNvPr id="3" name="Content Placeholder 2"/>
          <p:cNvSpPr>
            <a:spLocks noGrp="1"/>
          </p:cNvSpPr>
          <p:nvPr>
            <p:ph idx="1"/>
          </p:nvPr>
        </p:nvSpPr>
        <p:spPr>
          <a:xfrm>
            <a:off x="457200" y="1447800"/>
            <a:ext cx="8229600" cy="4678363"/>
          </a:xfrm>
        </p:spPr>
        <p:txBody>
          <a:bodyPr>
            <a:normAutofit fontScale="77500" lnSpcReduction="20000"/>
          </a:bodyPr>
          <a:lstStyle/>
          <a:p>
            <a:r>
              <a:rPr lang="en-US" dirty="0"/>
              <a:t>Whether spa staff are independent contractors or club employees is a legal concern.</a:t>
            </a:r>
          </a:p>
          <a:p>
            <a:r>
              <a:rPr lang="en-US" dirty="0"/>
              <a:t>Managers should consult the club attorney for liability questions.</a:t>
            </a:r>
          </a:p>
          <a:p>
            <a:r>
              <a:rPr lang="en-US" dirty="0"/>
              <a:t>Most managers would prefer that spa staff to be independent contractors, but member expectations and club by-laws regarding payment may make this difficult.</a:t>
            </a:r>
          </a:p>
          <a:p>
            <a:r>
              <a:rPr lang="en-US" dirty="0"/>
              <a:t>A minimal spa operation may use outside contractors who communicate directly with club members to provide services for them.</a:t>
            </a:r>
          </a:p>
          <a:p>
            <a:r>
              <a:rPr lang="en-US" dirty="0"/>
              <a:t>The service provider usually pays the club either a fixed fee or facility rental or a portion of the service fee.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122</a:t>
            </a:fld>
            <a:endParaRPr 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Spa Staff As Outside Contractors</a:t>
            </a:r>
          </a:p>
        </p:txBody>
      </p:sp>
      <p:sp>
        <p:nvSpPr>
          <p:cNvPr id="3" name="Content Placeholder 2"/>
          <p:cNvSpPr>
            <a:spLocks noGrp="1"/>
          </p:cNvSpPr>
          <p:nvPr>
            <p:ph idx="1"/>
          </p:nvPr>
        </p:nvSpPr>
        <p:spPr>
          <a:xfrm>
            <a:off x="457200" y="1447800"/>
            <a:ext cx="8229600" cy="5029200"/>
          </a:xfrm>
        </p:spPr>
        <p:txBody>
          <a:bodyPr>
            <a:normAutofit fontScale="92500" lnSpcReduction="10000"/>
          </a:bodyPr>
          <a:lstStyle/>
          <a:p>
            <a:r>
              <a:rPr lang="en-US" dirty="0"/>
              <a:t>The most common procedure is to pay the service provider a portion of the fees charged.</a:t>
            </a:r>
          </a:p>
          <a:p>
            <a:endParaRPr lang="en-US" sz="1200" dirty="0"/>
          </a:p>
          <a:p>
            <a:r>
              <a:rPr lang="en-US" dirty="0"/>
              <a:t>Members charge the spa fee to their account, and it is billed as any other purchase.</a:t>
            </a:r>
          </a:p>
          <a:p>
            <a:endParaRPr lang="en-US" sz="1200" dirty="0"/>
          </a:p>
          <a:p>
            <a:r>
              <a:rPr lang="en-US" dirty="0"/>
              <a:t>The accounting department splits the member charge and recognizes that amount charged to the service provider as “spa commission” and generates a check request or accounts payable posting for the amount paid to the service provider.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123</a:t>
            </a:fld>
            <a:endParaRPr lang="en-U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Spa Staff As Employees</a:t>
            </a:r>
          </a:p>
        </p:txBody>
      </p:sp>
      <p:sp>
        <p:nvSpPr>
          <p:cNvPr id="3" name="Content Placeholder 2"/>
          <p:cNvSpPr>
            <a:spLocks noGrp="1"/>
          </p:cNvSpPr>
          <p:nvPr>
            <p:ph idx="1"/>
          </p:nvPr>
        </p:nvSpPr>
        <p:spPr>
          <a:xfrm>
            <a:off x="457200" y="1447800"/>
            <a:ext cx="8229600" cy="4953000"/>
          </a:xfrm>
        </p:spPr>
        <p:txBody>
          <a:bodyPr>
            <a:normAutofit fontScale="85000" lnSpcReduction="10000"/>
          </a:bodyPr>
          <a:lstStyle/>
          <a:p>
            <a:r>
              <a:rPr lang="en-US" dirty="0"/>
              <a:t>Compensation options are a fixed hourly rate or salary, a straight commission on services, or a combination.</a:t>
            </a:r>
          </a:p>
          <a:p>
            <a:r>
              <a:rPr lang="en-US" dirty="0"/>
              <a:t>A problem with fixed pay is that spa activity varies and paying full-time rates is expensive and requires significant spa activity.</a:t>
            </a:r>
          </a:p>
          <a:p>
            <a:r>
              <a:rPr lang="en-US" dirty="0"/>
              <a:t>A problem with paying straight commissions is that affected employees may have to develop outside clientele to maintain their income which creates scheduling problems and possible conflicts in prioritizing club and non-club clientele.</a:t>
            </a:r>
          </a:p>
          <a:p>
            <a:r>
              <a:rPr lang="en-US" dirty="0"/>
              <a:t>Paying straight commission requires staff to perform unpaid preparatory and support tasks.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124</a:t>
            </a:fld>
            <a:endParaRPr 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Aquatics Operations</a:t>
            </a:r>
          </a:p>
        </p:txBody>
      </p:sp>
      <p:sp>
        <p:nvSpPr>
          <p:cNvPr id="3" name="Content Placeholder 2"/>
          <p:cNvSpPr>
            <a:spLocks noGrp="1"/>
          </p:cNvSpPr>
          <p:nvPr>
            <p:ph idx="1"/>
          </p:nvPr>
        </p:nvSpPr>
        <p:spPr>
          <a:xfrm>
            <a:off x="457200" y="1447800"/>
            <a:ext cx="8229600" cy="4876800"/>
          </a:xfrm>
        </p:spPr>
        <p:txBody>
          <a:bodyPr>
            <a:normAutofit fontScale="92500" lnSpcReduction="10000"/>
          </a:bodyPr>
          <a:lstStyle/>
          <a:p>
            <a:r>
              <a:rPr lang="en-US" dirty="0"/>
              <a:t>Aquatics facilities at older clubs usually consist of a main pool and a separate, smaller “baby pool” for infants and toddlers.</a:t>
            </a:r>
          </a:p>
          <a:p>
            <a:endParaRPr lang="en-US" sz="1200" dirty="0"/>
          </a:p>
          <a:p>
            <a:r>
              <a:rPr lang="en-US" dirty="0"/>
              <a:t>Many clubs have additional water slides and interactive water features.</a:t>
            </a:r>
          </a:p>
          <a:p>
            <a:endParaRPr lang="en-US" sz="1200" dirty="0"/>
          </a:p>
          <a:p>
            <a:r>
              <a:rPr lang="en-US" dirty="0"/>
              <a:t>Some clubs have a separate pool for adults and/or a separate diving pool or a diving well in the main pool.  When all share the main pool, ten or fifteen minutes of every hour may designated as adults-only.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125</a:t>
            </a:fld>
            <a:endParaRPr lang="en-US"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lstStyle/>
          <a:p>
            <a:r>
              <a:rPr lang="en-US" dirty="0"/>
              <a:t>Pool Safety</a:t>
            </a:r>
          </a:p>
        </p:txBody>
      </p:sp>
      <p:sp>
        <p:nvSpPr>
          <p:cNvPr id="3" name="Content Placeholder 2"/>
          <p:cNvSpPr>
            <a:spLocks noGrp="1"/>
          </p:cNvSpPr>
          <p:nvPr>
            <p:ph idx="1"/>
          </p:nvPr>
        </p:nvSpPr>
        <p:spPr>
          <a:xfrm>
            <a:off x="457200" y="1524000"/>
            <a:ext cx="8229600" cy="4876800"/>
          </a:xfrm>
        </p:spPr>
        <p:txBody>
          <a:bodyPr>
            <a:normAutofit fontScale="92500" lnSpcReduction="10000"/>
          </a:bodyPr>
          <a:lstStyle/>
          <a:p>
            <a:r>
              <a:rPr lang="en-US" dirty="0"/>
              <a:t>The pool should have lifeguards present at all times it is open.</a:t>
            </a:r>
          </a:p>
          <a:p>
            <a:endParaRPr lang="en-US" sz="1200" dirty="0"/>
          </a:p>
          <a:p>
            <a:r>
              <a:rPr lang="en-US" dirty="0"/>
              <a:t>Members who use the aquatics facilities for physical conditioning may require equipment including goggles, kickboards, pull buoys, leg floats, hand paddles, hand (water exercise), dumbbells, and fins.</a:t>
            </a:r>
          </a:p>
          <a:p>
            <a:endParaRPr lang="en-US" sz="1200" dirty="0"/>
          </a:p>
          <a:p>
            <a:r>
              <a:rPr lang="en-US" dirty="0"/>
              <a:t>Recent national regulations have added the requirements for some clubs to install lifts and ramps to accommodate disabled individuals.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126</a:t>
            </a:fld>
            <a:endParaRPr lang="en-US"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lstStyle/>
          <a:p>
            <a:r>
              <a:rPr lang="en-US" dirty="0"/>
              <a:t>Aquatics Programs</a:t>
            </a:r>
          </a:p>
        </p:txBody>
      </p:sp>
      <p:sp>
        <p:nvSpPr>
          <p:cNvPr id="3" name="Content Placeholder 2"/>
          <p:cNvSpPr>
            <a:spLocks noGrp="1"/>
          </p:cNvSpPr>
          <p:nvPr>
            <p:ph idx="1"/>
          </p:nvPr>
        </p:nvSpPr>
        <p:spPr>
          <a:xfrm>
            <a:off x="457200" y="1447800"/>
            <a:ext cx="8229600" cy="4876800"/>
          </a:xfrm>
        </p:spPr>
        <p:txBody>
          <a:bodyPr>
            <a:normAutofit fontScale="92500"/>
          </a:bodyPr>
          <a:lstStyle/>
          <a:p>
            <a:r>
              <a:rPr lang="en-US" dirty="0"/>
              <a:t>Swim lessons are popular and instructions can include private and semi-private lessons, group classes, and clinics.</a:t>
            </a:r>
          </a:p>
          <a:p>
            <a:endParaRPr lang="en-US" sz="1100" dirty="0"/>
          </a:p>
          <a:p>
            <a:r>
              <a:rPr lang="en-US" dirty="0"/>
              <a:t>Clinics offer advanced instructions in specific areas such as fitness and competitive swimming.</a:t>
            </a:r>
          </a:p>
          <a:p>
            <a:endParaRPr lang="en-US" sz="1100" dirty="0"/>
          </a:p>
          <a:p>
            <a:r>
              <a:rPr lang="en-US" dirty="0"/>
              <a:t>The American Red Cross and the YMCA pioneered swim instruction in the United States and offer detailed guidelines on implementing swim instruction programs.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127</a:t>
            </a:fld>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Swim Teams</a:t>
            </a:r>
          </a:p>
        </p:txBody>
      </p:sp>
      <p:sp>
        <p:nvSpPr>
          <p:cNvPr id="3" name="Content Placeholder 2"/>
          <p:cNvSpPr>
            <a:spLocks noGrp="1"/>
          </p:cNvSpPr>
          <p:nvPr>
            <p:ph idx="1"/>
          </p:nvPr>
        </p:nvSpPr>
        <p:spPr>
          <a:xfrm>
            <a:off x="457200" y="1371600"/>
            <a:ext cx="8229600" cy="5029200"/>
          </a:xfrm>
        </p:spPr>
        <p:txBody>
          <a:bodyPr>
            <a:normAutofit fontScale="85000" lnSpcReduction="10000"/>
          </a:bodyPr>
          <a:lstStyle/>
          <a:p>
            <a:r>
              <a:rPr lang="en-US" dirty="0"/>
              <a:t>Many clubs organize swim teams, usually composed of children under the age of eighteen, divided by gender and age groups.</a:t>
            </a:r>
          </a:p>
          <a:p>
            <a:r>
              <a:rPr lang="en-US" dirty="0"/>
              <a:t>Races are held for specific swim strokes such as freestyle, butterfly, breaststroke, and backstroke.</a:t>
            </a:r>
          </a:p>
          <a:p>
            <a:r>
              <a:rPr lang="en-US" dirty="0"/>
              <a:t>Club swim teams are usually supervised by the club’s aquatics committee.</a:t>
            </a:r>
          </a:p>
          <a:p>
            <a:r>
              <a:rPr lang="en-US" dirty="0"/>
              <a:t>A member of the board of directors usually serves on the aquatics committee.</a:t>
            </a:r>
          </a:p>
          <a:p>
            <a:r>
              <a:rPr lang="en-US" dirty="0"/>
              <a:t>The swim team coach and the aquatics committee is usually responsible for recruiting swim team parents to perform tasks associated with team management.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128</a:t>
            </a:fld>
            <a:endParaRPr 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Aquatics Events</a:t>
            </a:r>
          </a:p>
        </p:txBody>
      </p:sp>
      <p:sp>
        <p:nvSpPr>
          <p:cNvPr id="3" name="Content Placeholder 2"/>
          <p:cNvSpPr>
            <a:spLocks noGrp="1"/>
          </p:cNvSpPr>
          <p:nvPr>
            <p:ph idx="1"/>
          </p:nvPr>
        </p:nvSpPr>
        <p:spPr>
          <a:xfrm>
            <a:off x="457200" y="1524000"/>
            <a:ext cx="8229600" cy="4800600"/>
          </a:xfrm>
        </p:spPr>
        <p:txBody>
          <a:bodyPr>
            <a:normAutofit lnSpcReduction="10000"/>
          </a:bodyPr>
          <a:lstStyle/>
          <a:p>
            <a:r>
              <a:rPr lang="en-US" dirty="0"/>
              <a:t>Events include diving competitions, water volleyball tournaments, coin searches, team relay races involving rafts or inner tubes, water polo matches, inner-tube water polo, underwater hockey, and kickboard games.</a:t>
            </a:r>
          </a:p>
          <a:p>
            <a:endParaRPr lang="en-US" sz="1100" dirty="0"/>
          </a:p>
          <a:p>
            <a:r>
              <a:rPr lang="en-US" dirty="0"/>
              <a:t>Evening events around the pool are also popular with barbecues or Hawaiian luaus.</a:t>
            </a:r>
          </a:p>
          <a:p>
            <a:endParaRPr lang="en-US" sz="1100" dirty="0"/>
          </a:p>
          <a:p>
            <a:r>
              <a:rPr lang="en-US" dirty="0"/>
              <a:t>Team nights at poolside with music and casual dining are popular.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129</a:t>
            </a:fld>
            <a:endParaRPr lang="en-US"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Aquatics Staff</a:t>
            </a:r>
          </a:p>
        </p:txBody>
      </p:sp>
      <p:sp>
        <p:nvSpPr>
          <p:cNvPr id="3" name="Content Placeholder 2"/>
          <p:cNvSpPr>
            <a:spLocks noGrp="1"/>
          </p:cNvSpPr>
          <p:nvPr>
            <p:ph idx="1"/>
          </p:nvPr>
        </p:nvSpPr>
        <p:spPr/>
        <p:txBody>
          <a:bodyPr>
            <a:normAutofit fontScale="92500" lnSpcReduction="10000"/>
          </a:bodyPr>
          <a:lstStyle/>
          <a:p>
            <a:r>
              <a:rPr lang="en-US" dirty="0"/>
              <a:t>Some clubs hire outside providers to staff the pool, run swim lessons and swim teams, and take care of the pool’s chemistry and maintenance issues.</a:t>
            </a:r>
          </a:p>
          <a:p>
            <a:endParaRPr lang="en-US" sz="1100" dirty="0"/>
          </a:p>
          <a:p>
            <a:r>
              <a:rPr lang="en-US" dirty="0"/>
              <a:t>Typical staff positions include aquatics director, assistant aquatics director or head lifeguard, swim instructor, swim team coach and assistant coaches, and lifeguards.  Some positions might overlap; example: swim instructors might also serve as lifeguards.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130</a:t>
            </a:fld>
            <a:endParaRPr 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a:t>Qualifications and Certifications</a:t>
            </a:r>
          </a:p>
        </p:txBody>
      </p:sp>
      <p:sp>
        <p:nvSpPr>
          <p:cNvPr id="3" name="Content Placeholder 2"/>
          <p:cNvSpPr>
            <a:spLocks noGrp="1"/>
          </p:cNvSpPr>
          <p:nvPr>
            <p:ph idx="1"/>
          </p:nvPr>
        </p:nvSpPr>
        <p:spPr>
          <a:xfrm>
            <a:off x="304800" y="1295400"/>
            <a:ext cx="8610600" cy="5334000"/>
          </a:xfrm>
        </p:spPr>
        <p:txBody>
          <a:bodyPr>
            <a:noAutofit/>
          </a:bodyPr>
          <a:lstStyle/>
          <a:p>
            <a:r>
              <a:rPr lang="en-US" sz="2800" dirty="0"/>
              <a:t>An aquatics director should have a pool operator certification and lifeguard, CPR, AED, standard or advanced first-aid, and water-safety instructor certifications.</a:t>
            </a:r>
          </a:p>
          <a:p>
            <a:endParaRPr lang="en-US" sz="800" dirty="0"/>
          </a:p>
          <a:p>
            <a:r>
              <a:rPr lang="en-US" sz="2800" dirty="0"/>
              <a:t>The aquatics director should have experience as an assistant aquatics director, swim instructor, and lifeguard and have administrative and supervisory skills.</a:t>
            </a:r>
          </a:p>
          <a:p>
            <a:endParaRPr lang="en-US" sz="800" dirty="0"/>
          </a:p>
          <a:p>
            <a:r>
              <a:rPr lang="en-US" sz="2800" dirty="0"/>
              <a:t>An assistant aquatics director should have the same certifications as the aquatics director but less on-the-job experience.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131</a:t>
            </a:fld>
            <a:endParaRPr lang="en-US"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sz="3600" dirty="0"/>
              <a:t>More About Qualifications </a:t>
            </a:r>
            <a:br>
              <a:rPr lang="en-US" sz="3600" dirty="0"/>
            </a:br>
            <a:r>
              <a:rPr lang="en-US" sz="3600" dirty="0"/>
              <a:t>and Certifications</a:t>
            </a:r>
          </a:p>
        </p:txBody>
      </p:sp>
      <p:sp>
        <p:nvSpPr>
          <p:cNvPr id="3" name="Content Placeholder 2"/>
          <p:cNvSpPr>
            <a:spLocks noGrp="1"/>
          </p:cNvSpPr>
          <p:nvPr>
            <p:ph idx="1"/>
          </p:nvPr>
        </p:nvSpPr>
        <p:spPr>
          <a:xfrm>
            <a:off x="381000" y="1676400"/>
            <a:ext cx="8458200" cy="4953000"/>
          </a:xfrm>
        </p:spPr>
        <p:txBody>
          <a:bodyPr>
            <a:noAutofit/>
          </a:bodyPr>
          <a:lstStyle/>
          <a:p>
            <a:r>
              <a:rPr lang="en-US" sz="2800" dirty="0"/>
              <a:t>Swim instructor qualifications include lifeguard, CPR, AED, standard first-aid, and water safety instructor certifications.</a:t>
            </a:r>
          </a:p>
          <a:p>
            <a:endParaRPr lang="en-US" sz="1000" dirty="0"/>
          </a:p>
          <a:p>
            <a:r>
              <a:rPr lang="en-US" sz="2800" dirty="0"/>
              <a:t>Swim team coach qualifications are usually the same as those for a swim instructor with the addition of American Red Cross certification in safety training for swim coaches.</a:t>
            </a:r>
          </a:p>
          <a:p>
            <a:endParaRPr lang="en-US" sz="1000" dirty="0"/>
          </a:p>
          <a:p>
            <a:r>
              <a:rPr lang="en-US" sz="2800" dirty="0"/>
              <a:t>Lifeguards should have lifeguard, CPR, AED, and standard first-aid certifications.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132</a:t>
            </a:fld>
            <a:endParaRPr lang="en-US"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Compensation </a:t>
            </a:r>
          </a:p>
        </p:txBody>
      </p:sp>
      <p:sp>
        <p:nvSpPr>
          <p:cNvPr id="3" name="Content Placeholder 2"/>
          <p:cNvSpPr>
            <a:spLocks noGrp="1"/>
          </p:cNvSpPr>
          <p:nvPr>
            <p:ph idx="1"/>
          </p:nvPr>
        </p:nvSpPr>
        <p:spPr>
          <a:xfrm>
            <a:off x="457200" y="1524000"/>
            <a:ext cx="8229600" cy="4876800"/>
          </a:xfrm>
        </p:spPr>
        <p:txBody>
          <a:bodyPr>
            <a:normAutofit fontScale="92500" lnSpcReduction="20000"/>
          </a:bodyPr>
          <a:lstStyle/>
          <a:p>
            <a:r>
              <a:rPr lang="en-US" dirty="0"/>
              <a:t>Lifeguards are paid on an hourly basis, while swim instructors receive a percentage of the fees generated from lessons.</a:t>
            </a:r>
          </a:p>
          <a:p>
            <a:r>
              <a:rPr lang="en-US" dirty="0"/>
              <a:t>The aquatics director, assistant director, and swim coach typically receive salaries.</a:t>
            </a:r>
          </a:p>
          <a:p>
            <a:r>
              <a:rPr lang="en-US" dirty="0"/>
              <a:t>The aquatics director may receive fees from lessons and classes, a percentage of the fees from special swim activities, and all or a percentage of the proceeds from the sale of aquatic products.</a:t>
            </a:r>
          </a:p>
          <a:p>
            <a:r>
              <a:rPr lang="en-US" dirty="0"/>
              <a:t>The swim coach may also receive a percentage of swim team registration fees.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133</a:t>
            </a:fld>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Lifeguard Duties</a:t>
            </a:r>
          </a:p>
        </p:txBody>
      </p:sp>
      <p:sp>
        <p:nvSpPr>
          <p:cNvPr id="3" name="Content Placeholder 2"/>
          <p:cNvSpPr>
            <a:spLocks noGrp="1"/>
          </p:cNvSpPr>
          <p:nvPr>
            <p:ph idx="1"/>
          </p:nvPr>
        </p:nvSpPr>
        <p:spPr>
          <a:xfrm>
            <a:off x="457200" y="1524000"/>
            <a:ext cx="8229600" cy="4602163"/>
          </a:xfrm>
        </p:spPr>
        <p:txBody>
          <a:bodyPr>
            <a:normAutofit fontScale="92500" lnSpcReduction="10000"/>
          </a:bodyPr>
          <a:lstStyle/>
          <a:p>
            <a:r>
              <a:rPr lang="en-US" dirty="0"/>
              <a:t>Conducting pool and pool-deck area surveillance.</a:t>
            </a:r>
          </a:p>
          <a:p>
            <a:r>
              <a:rPr lang="en-US" dirty="0"/>
              <a:t>Enforcing pool rules and regulations.</a:t>
            </a:r>
          </a:p>
          <a:p>
            <a:r>
              <a:rPr lang="en-US" dirty="0"/>
              <a:t>Performing rescue, safety, and emergency procedures.</a:t>
            </a:r>
          </a:p>
          <a:p>
            <a:r>
              <a:rPr lang="en-US" dirty="0"/>
              <a:t>Testing and adjusting water chemistry at regular intervals.</a:t>
            </a:r>
          </a:p>
          <a:p>
            <a:r>
              <a:rPr lang="en-US" dirty="0"/>
              <a:t>Setting-up aquatics and rescue equipment and performing daily opening, closing, preventive maintenance, and trash collection duties in the pool area.</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134</a:t>
            </a:fld>
            <a:endParaRPr lang="en-US"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Swimming Instructors and Coaches</a:t>
            </a:r>
          </a:p>
        </p:txBody>
      </p:sp>
      <p:sp>
        <p:nvSpPr>
          <p:cNvPr id="3" name="Content Placeholder 2"/>
          <p:cNvSpPr>
            <a:spLocks noGrp="1"/>
          </p:cNvSpPr>
          <p:nvPr>
            <p:ph idx="1"/>
          </p:nvPr>
        </p:nvSpPr>
        <p:spPr>
          <a:xfrm>
            <a:off x="457200" y="1447800"/>
            <a:ext cx="8229600" cy="4800600"/>
          </a:xfrm>
        </p:spPr>
        <p:txBody>
          <a:bodyPr>
            <a:normAutofit fontScale="85000" lnSpcReduction="20000"/>
          </a:bodyPr>
          <a:lstStyle/>
          <a:p>
            <a:r>
              <a:rPr lang="en-US" dirty="0"/>
              <a:t>Swim instructors teach classes, private lessons, and clinics and may do their own scheduling.</a:t>
            </a:r>
          </a:p>
          <a:p>
            <a:r>
              <a:rPr lang="en-US" dirty="0"/>
              <a:t>They ensure billing system input is correct and that proper certification cards are issued to participants at course completion.</a:t>
            </a:r>
          </a:p>
          <a:p>
            <a:r>
              <a:rPr lang="en-US" dirty="0"/>
              <a:t>Swim coaches are responsible for all aspects of swim team organization.</a:t>
            </a:r>
          </a:p>
          <a:p>
            <a:r>
              <a:rPr lang="en-US" dirty="0"/>
              <a:t>The aquatics director and assistant aquatics director perform all administrative, supervisory, and training functions for the aquatics facilities.</a:t>
            </a:r>
          </a:p>
          <a:p>
            <a:r>
              <a:rPr lang="en-US" dirty="0"/>
              <a:t>Aquatics directors interact with local boards of health to ensure that the facilities meet all local code and inspection requirements.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135</a:t>
            </a:fld>
            <a:endParaRPr lang="en-US"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Aquatics Safety Policies</a:t>
            </a:r>
          </a:p>
        </p:txBody>
      </p:sp>
      <p:sp>
        <p:nvSpPr>
          <p:cNvPr id="3" name="Content Placeholder 2"/>
          <p:cNvSpPr>
            <a:spLocks noGrp="1"/>
          </p:cNvSpPr>
          <p:nvPr>
            <p:ph idx="1"/>
          </p:nvPr>
        </p:nvSpPr>
        <p:spPr>
          <a:xfrm>
            <a:off x="457200" y="1295400"/>
            <a:ext cx="8382000" cy="5334000"/>
          </a:xfrm>
        </p:spPr>
        <p:txBody>
          <a:bodyPr>
            <a:noAutofit/>
          </a:bodyPr>
          <a:lstStyle/>
          <a:p>
            <a:r>
              <a:rPr lang="en-US" sz="2800" dirty="0"/>
              <a:t>Aquatics staff must have the authority to deal with dangerous or emergency situations and must have a plan for emergencies.</a:t>
            </a:r>
          </a:p>
          <a:p>
            <a:endParaRPr lang="en-US" sz="800" dirty="0"/>
          </a:p>
          <a:p>
            <a:r>
              <a:rPr lang="en-US" sz="2800" dirty="0"/>
              <a:t>Aquatics staff should know who treats injured parties, who ensures the scene is safe, who monitors the pool during the emergency, and who calls the emergency medical service.</a:t>
            </a:r>
          </a:p>
          <a:p>
            <a:endParaRPr lang="en-US" sz="800" dirty="0"/>
          </a:p>
          <a:p>
            <a:r>
              <a:rPr lang="en-US" sz="2800" dirty="0"/>
              <a:t>They must know who meets the EMS personnel at the club’s entrance, who notifies the club manager, and who completes the accident report.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136</a:t>
            </a:fld>
            <a:endParaRPr lang="en-US"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a:t>More About Aquatics Safety Policies</a:t>
            </a:r>
          </a:p>
        </p:txBody>
      </p:sp>
      <p:sp>
        <p:nvSpPr>
          <p:cNvPr id="3" name="Content Placeholder 2"/>
          <p:cNvSpPr>
            <a:spLocks noGrp="1"/>
          </p:cNvSpPr>
          <p:nvPr>
            <p:ph idx="1"/>
          </p:nvPr>
        </p:nvSpPr>
        <p:spPr>
          <a:xfrm>
            <a:off x="457200" y="1219200"/>
            <a:ext cx="8382000" cy="5410200"/>
          </a:xfrm>
        </p:spPr>
        <p:txBody>
          <a:bodyPr>
            <a:noAutofit/>
          </a:bodyPr>
          <a:lstStyle/>
          <a:p>
            <a:r>
              <a:rPr lang="en-US" sz="2700" dirty="0"/>
              <a:t>Lifeguards on duty should constantly monitor the pool and surrounding deck for swimmers who need assistance and others engaging in dangerous activities.</a:t>
            </a:r>
          </a:p>
          <a:p>
            <a:endParaRPr lang="en-US" sz="800" dirty="0"/>
          </a:p>
          <a:p>
            <a:r>
              <a:rPr lang="en-US" sz="2700" dirty="0"/>
              <a:t>Local or state health departments may have pool regulations that must be enforced.</a:t>
            </a:r>
          </a:p>
          <a:p>
            <a:endParaRPr lang="en-US" sz="800" dirty="0"/>
          </a:p>
          <a:p>
            <a:r>
              <a:rPr lang="en-US" sz="2700" dirty="0"/>
              <a:t>Pool safety equipment includes rescue tubes or ring buoys with lifelines or throw bags, shepherd’s crooks or reach poles, a backboard with straps and cervical collars, resuscitation and oxygen equipment, personal (rescuer) protection kits, first aid kits and AEDs, a weather alert radio, and a phone.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137</a:t>
            </a:fld>
            <a:endParaRPr lang="en-US"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Pool Water </a:t>
            </a:r>
            <a:r>
              <a:rPr lang="en-US"/>
              <a:t>Flow Rates</a:t>
            </a:r>
            <a:endParaRPr lang="en-US" dirty="0"/>
          </a:p>
        </p:txBody>
      </p:sp>
      <p:sp>
        <p:nvSpPr>
          <p:cNvPr id="3" name="Content Placeholder 2"/>
          <p:cNvSpPr>
            <a:spLocks noGrp="1"/>
          </p:cNvSpPr>
          <p:nvPr>
            <p:ph idx="1"/>
          </p:nvPr>
        </p:nvSpPr>
        <p:spPr>
          <a:xfrm>
            <a:off x="457200" y="1524000"/>
            <a:ext cx="8229600" cy="4602163"/>
          </a:xfrm>
        </p:spPr>
        <p:txBody>
          <a:bodyPr>
            <a:normAutofit fontScale="92500"/>
          </a:bodyPr>
          <a:lstStyle/>
          <a:p>
            <a:r>
              <a:rPr lang="en-US" dirty="0"/>
              <a:t>Swimming pools—every six hours.</a:t>
            </a:r>
          </a:p>
          <a:p>
            <a:endParaRPr lang="en-US" sz="1200" dirty="0"/>
          </a:p>
          <a:p>
            <a:r>
              <a:rPr lang="en-US" dirty="0"/>
              <a:t>Duel-use pools (with a water feature)—every four hours.</a:t>
            </a:r>
          </a:p>
          <a:p>
            <a:endParaRPr lang="en-US" sz="1200" dirty="0"/>
          </a:p>
          <a:p>
            <a:r>
              <a:rPr lang="en-US" dirty="0"/>
              <a:t>Interactive wading and play pools—every sixty minutes.</a:t>
            </a:r>
          </a:p>
          <a:p>
            <a:endParaRPr lang="en-US" sz="1100" dirty="0"/>
          </a:p>
          <a:p>
            <a:r>
              <a:rPr lang="en-US" dirty="0"/>
              <a:t>Children’s wading pools—every thirty minutes.</a:t>
            </a:r>
          </a:p>
          <a:p>
            <a:endParaRPr lang="en-US" sz="1100" dirty="0"/>
          </a:p>
          <a:p>
            <a:r>
              <a:rPr lang="en-US" dirty="0"/>
              <a:t>Spas and hot tubs—every thirty minutes.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138</a:t>
            </a:fld>
            <a:endParaRPr lang="en-US"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Pool Drains</a:t>
            </a:r>
          </a:p>
        </p:txBody>
      </p:sp>
      <p:sp>
        <p:nvSpPr>
          <p:cNvPr id="3" name="Content Placeholder 2"/>
          <p:cNvSpPr>
            <a:spLocks noGrp="1"/>
          </p:cNvSpPr>
          <p:nvPr>
            <p:ph idx="1"/>
          </p:nvPr>
        </p:nvSpPr>
        <p:spPr>
          <a:xfrm>
            <a:off x="457200" y="1447800"/>
            <a:ext cx="8229600" cy="4953000"/>
          </a:xfrm>
        </p:spPr>
        <p:txBody>
          <a:bodyPr>
            <a:normAutofit fontScale="85000" lnSpcReduction="20000"/>
          </a:bodyPr>
          <a:lstStyle/>
          <a:p>
            <a:r>
              <a:rPr lang="en-US" dirty="0"/>
              <a:t>Water is filtered through the main drains at the pool’s bottom and by skimmers or gutters at the water’s surface.</a:t>
            </a:r>
          </a:p>
          <a:p>
            <a:endParaRPr lang="en-US" sz="1100" dirty="0"/>
          </a:p>
          <a:p>
            <a:r>
              <a:rPr lang="en-US" dirty="0"/>
              <a:t>There should be a minimum of two floor drains with covers that comply with the Virginia Graeme Baker Pool &amp; Spa Safety Act (VGB Act).</a:t>
            </a:r>
          </a:p>
          <a:p>
            <a:endParaRPr lang="en-US" sz="900" dirty="0"/>
          </a:p>
          <a:p>
            <a:r>
              <a:rPr lang="en-US" dirty="0"/>
              <a:t>Skimmers should also be VGB Act-compliant.</a:t>
            </a:r>
          </a:p>
          <a:p>
            <a:endParaRPr lang="en-US" sz="1000" dirty="0"/>
          </a:p>
          <a:p>
            <a:r>
              <a:rPr lang="en-US" dirty="0"/>
              <a:t>A pump draws water through openings into the filter system.  Strainers at the surfaces and in front of the pump collect debris, hair, and other particles to prevent damage to the pumps.</a:t>
            </a:r>
          </a:p>
          <a:p>
            <a:endParaRPr lang="en-US" sz="1000" dirty="0"/>
          </a:p>
          <a:p>
            <a:r>
              <a:rPr lang="en-US" dirty="0"/>
              <a:t>Strainers should be regularly cleaned.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139</a:t>
            </a:fld>
            <a:endParaRPr lang="en-US"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Pool Filters</a:t>
            </a:r>
          </a:p>
        </p:txBody>
      </p:sp>
      <p:sp>
        <p:nvSpPr>
          <p:cNvPr id="3" name="Content Placeholder 2"/>
          <p:cNvSpPr>
            <a:spLocks noGrp="1"/>
          </p:cNvSpPr>
          <p:nvPr>
            <p:ph idx="1"/>
          </p:nvPr>
        </p:nvSpPr>
        <p:spPr/>
        <p:txBody>
          <a:bodyPr>
            <a:normAutofit fontScale="92500" lnSpcReduction="20000"/>
          </a:bodyPr>
          <a:lstStyle/>
          <a:p>
            <a:r>
              <a:rPr lang="en-US" b="1" i="1" dirty="0"/>
              <a:t>Sand </a:t>
            </a:r>
            <a:r>
              <a:rPr lang="en-US" dirty="0"/>
              <a:t>– Simple, effective, low cost, easy to maintain, and very common.</a:t>
            </a:r>
          </a:p>
          <a:p>
            <a:endParaRPr lang="en-US" dirty="0"/>
          </a:p>
          <a:p>
            <a:r>
              <a:rPr lang="en-US" b="1" i="1" dirty="0"/>
              <a:t>Cartridge </a:t>
            </a:r>
            <a:r>
              <a:rPr lang="en-US" dirty="0"/>
              <a:t>– Efficient but expensive to maintain.</a:t>
            </a:r>
          </a:p>
          <a:p>
            <a:endParaRPr lang="en-US" dirty="0"/>
          </a:p>
          <a:p>
            <a:r>
              <a:rPr lang="en-US" b="1" i="1" dirty="0"/>
              <a:t>D.E. (Diatomaceous Earth) </a:t>
            </a:r>
            <a:r>
              <a:rPr lang="en-US" dirty="0"/>
              <a:t>– Very efficient but difficult to maintain.</a:t>
            </a:r>
          </a:p>
          <a:p>
            <a:endParaRPr lang="en-US" dirty="0"/>
          </a:p>
          <a:p>
            <a:r>
              <a:rPr lang="en-US" b="1" i="1" dirty="0"/>
              <a:t>R.M.F. (Regenerative Media Filter) </a:t>
            </a:r>
            <a:r>
              <a:rPr lang="en-US" dirty="0"/>
              <a:t>– The most efficient; found at water parks.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140</a:t>
            </a:fld>
            <a:endParaRPr lang="en-US"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Balance</a:t>
            </a:r>
          </a:p>
        </p:txBody>
      </p:sp>
      <p:sp>
        <p:nvSpPr>
          <p:cNvPr id="3" name="Content Placeholder 2"/>
          <p:cNvSpPr>
            <a:spLocks noGrp="1"/>
          </p:cNvSpPr>
          <p:nvPr>
            <p:ph idx="1"/>
          </p:nvPr>
        </p:nvSpPr>
        <p:spPr>
          <a:xfrm>
            <a:off x="381000" y="1447800"/>
            <a:ext cx="8534400" cy="4800600"/>
          </a:xfrm>
        </p:spPr>
        <p:txBody>
          <a:bodyPr>
            <a:normAutofit fontScale="92500" lnSpcReduction="10000"/>
          </a:bodyPr>
          <a:lstStyle/>
          <a:p>
            <a:r>
              <a:rPr lang="en-US" b="1" dirty="0"/>
              <a:t>Total alkalinity (TA) </a:t>
            </a:r>
            <a:r>
              <a:rPr lang="en-US" dirty="0"/>
              <a:t>– Range 80 – 150 ppm</a:t>
            </a:r>
          </a:p>
          <a:p>
            <a:pPr lvl="1">
              <a:buNone/>
            </a:pPr>
            <a:r>
              <a:rPr lang="en-US" sz="2400" dirty="0"/>
              <a:t>A measure of the water’s ability to resist changes in pH</a:t>
            </a:r>
          </a:p>
          <a:p>
            <a:pPr lvl="1">
              <a:buSzPct val="85000"/>
              <a:buFont typeface="Wingdings" pitchFamily="2" charset="2"/>
              <a:buChar char="Ø"/>
            </a:pPr>
            <a:r>
              <a:rPr lang="en-US" dirty="0"/>
              <a:t>Chemicals that raise TA – sodium bicarbonate</a:t>
            </a:r>
          </a:p>
          <a:p>
            <a:pPr lvl="1">
              <a:buSzPct val="85000"/>
              <a:buFont typeface="Wingdings" pitchFamily="2" charset="2"/>
              <a:buChar char="Ø"/>
            </a:pPr>
            <a:r>
              <a:rPr lang="en-US" dirty="0"/>
              <a:t>Chemicals that lower TA – muriatic acid</a:t>
            </a:r>
          </a:p>
          <a:p>
            <a:pPr lvl="1">
              <a:buNone/>
            </a:pPr>
            <a:endParaRPr lang="en-US" dirty="0"/>
          </a:p>
          <a:p>
            <a:r>
              <a:rPr lang="en-US" b="1" dirty="0"/>
              <a:t>pH</a:t>
            </a:r>
            <a:r>
              <a:rPr lang="en-US" dirty="0"/>
              <a:t> – Range 7.4 – 7.6</a:t>
            </a:r>
          </a:p>
          <a:p>
            <a:pPr lvl="1">
              <a:buNone/>
            </a:pPr>
            <a:r>
              <a:rPr lang="en-US" sz="2200" dirty="0"/>
              <a:t>A measure of ionization of water into hydroxyl-hydrogen ions</a:t>
            </a:r>
          </a:p>
          <a:p>
            <a:pPr lvl="1">
              <a:buSzPct val="85000"/>
              <a:buFont typeface="Wingdings" pitchFamily="2" charset="2"/>
              <a:buChar char="Ø"/>
            </a:pPr>
            <a:r>
              <a:rPr lang="en-US" dirty="0"/>
              <a:t>Chemicals that raise pH – sodium carbonate (soda ash), sodium bicarbonate, and sodium hydroxide</a:t>
            </a:r>
          </a:p>
          <a:p>
            <a:pPr lvl="1">
              <a:buSzPct val="85000"/>
              <a:buFont typeface="Wingdings" pitchFamily="2" charset="2"/>
              <a:buChar char="Ø"/>
            </a:pPr>
            <a:r>
              <a:rPr lang="en-US" dirty="0"/>
              <a:t>Chemicals that lower pH – Muriatic acid, sodium bisulfate, and sulfuric acid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141</a:t>
            </a:fld>
            <a:endParaRPr lang="en-US"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Common Disinfectants</a:t>
            </a:r>
          </a:p>
        </p:txBody>
      </p:sp>
      <p:sp>
        <p:nvSpPr>
          <p:cNvPr id="3" name="Content Placeholder 2"/>
          <p:cNvSpPr>
            <a:spLocks noGrp="1"/>
          </p:cNvSpPr>
          <p:nvPr>
            <p:ph idx="1"/>
          </p:nvPr>
        </p:nvSpPr>
        <p:spPr>
          <a:xfrm>
            <a:off x="381000" y="1600200"/>
            <a:ext cx="8458200" cy="4525963"/>
          </a:xfrm>
        </p:spPr>
        <p:txBody>
          <a:bodyPr>
            <a:normAutofit/>
          </a:bodyPr>
          <a:lstStyle/>
          <a:p>
            <a:pPr>
              <a:buNone/>
            </a:pPr>
            <a:endParaRPr lang="en-US" b="1" dirty="0"/>
          </a:p>
          <a:p>
            <a:pPr>
              <a:buNone/>
            </a:pPr>
            <a:endParaRPr lang="en-US" b="1" dirty="0"/>
          </a:p>
          <a:p>
            <a:pPr>
              <a:buNone/>
            </a:pPr>
            <a:r>
              <a:rPr lang="en-US" b="1" dirty="0"/>
              <a:t>Chlorine</a:t>
            </a:r>
            <a:r>
              <a:rPr lang="en-US" dirty="0"/>
              <a:t> – Range of 3.0 – 5.0 ppm</a:t>
            </a:r>
          </a:p>
          <a:p>
            <a:pPr>
              <a:buNone/>
            </a:pPr>
            <a:endParaRPr lang="en-US" dirty="0"/>
          </a:p>
          <a:p>
            <a:pPr>
              <a:buNone/>
            </a:pPr>
            <a:r>
              <a:rPr lang="en-US" b="1" dirty="0"/>
              <a:t>Bromine</a:t>
            </a:r>
            <a:r>
              <a:rPr lang="en-US" dirty="0"/>
              <a:t> – Range 3.0 – 5.0 ppm</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142</a:t>
            </a:fld>
            <a:endParaRPr lang="en-US"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Calcium</a:t>
            </a:r>
          </a:p>
        </p:txBody>
      </p:sp>
      <p:sp>
        <p:nvSpPr>
          <p:cNvPr id="3" name="Content Placeholder 2"/>
          <p:cNvSpPr>
            <a:spLocks noGrp="1"/>
          </p:cNvSpPr>
          <p:nvPr>
            <p:ph idx="1"/>
          </p:nvPr>
        </p:nvSpPr>
        <p:spPr/>
        <p:txBody>
          <a:bodyPr>
            <a:normAutofit/>
          </a:bodyPr>
          <a:lstStyle/>
          <a:p>
            <a:r>
              <a:rPr lang="en-US" b="1" dirty="0"/>
              <a:t>Calcium hardness </a:t>
            </a:r>
            <a:r>
              <a:rPr lang="en-US" dirty="0"/>
              <a:t>– Range 200 – 400ppm</a:t>
            </a:r>
          </a:p>
          <a:p>
            <a:pPr lvl="1" algn="ctr">
              <a:buNone/>
            </a:pPr>
            <a:r>
              <a:rPr lang="en-US" sz="2400" dirty="0"/>
              <a:t>A measure of dissolved calcium salts.</a:t>
            </a:r>
          </a:p>
          <a:p>
            <a:pPr lvl="1" algn="ctr">
              <a:buNone/>
            </a:pPr>
            <a:endParaRPr lang="en-US" sz="1050" dirty="0"/>
          </a:p>
          <a:p>
            <a:pPr lvl="1" algn="ctr">
              <a:buNone/>
            </a:pPr>
            <a:r>
              <a:rPr lang="en-US" sz="2400" dirty="0"/>
              <a:t>Commonly called water hardness because </a:t>
            </a:r>
          </a:p>
          <a:p>
            <a:pPr lvl="1" algn="ctr">
              <a:buNone/>
            </a:pPr>
            <a:r>
              <a:rPr lang="en-US" sz="2400" dirty="0"/>
              <a:t>the salts make it hard to form suds when cleaning.</a:t>
            </a:r>
          </a:p>
          <a:p>
            <a:pPr lvl="1" algn="ctr">
              <a:buNone/>
            </a:pPr>
            <a:endParaRPr lang="en-US" sz="2400" dirty="0"/>
          </a:p>
          <a:p>
            <a:pPr lvl="1">
              <a:buSzPct val="85000"/>
              <a:buFont typeface="Wingdings" pitchFamily="2" charset="2"/>
              <a:buChar char="Ø"/>
            </a:pPr>
            <a:endParaRPr lang="en-US" dirty="0"/>
          </a:p>
          <a:p>
            <a:pPr lvl="1">
              <a:buSzPct val="85000"/>
              <a:buFont typeface="Wingdings" pitchFamily="2" charset="2"/>
              <a:buChar char="Ø"/>
            </a:pPr>
            <a:endParaRPr lang="en-US" dirty="0"/>
          </a:p>
          <a:p>
            <a:pPr lvl="1">
              <a:buSzPct val="85000"/>
              <a:buFont typeface="Wingdings" pitchFamily="2" charset="2"/>
              <a:buChar char="Ø"/>
            </a:pPr>
            <a:endParaRPr lang="en-US" dirty="0"/>
          </a:p>
          <a:p>
            <a:pPr lvl="1">
              <a:buSzPct val="85000"/>
              <a:buFont typeface="Wingdings" pitchFamily="2" charset="2"/>
              <a:buChar char="Ø"/>
            </a:pPr>
            <a:endParaRPr lang="en-US" dirty="0"/>
          </a:p>
          <a:p>
            <a:pPr lvl="1">
              <a:buSzPct val="85000"/>
              <a:buFont typeface="Wingdings" pitchFamily="2" charset="2"/>
              <a:buChar char="Ø"/>
            </a:pPr>
            <a:endParaRPr lang="en-US" dirty="0"/>
          </a:p>
          <a:p>
            <a:pPr lvl="1">
              <a:buSzPct val="85000"/>
              <a:buFont typeface="Wingdings" pitchFamily="2" charset="2"/>
              <a:buChar char="Ø"/>
            </a:pPr>
            <a:endParaRPr lang="en-US" dirty="0"/>
          </a:p>
          <a:p>
            <a:pPr lvl="1">
              <a:buSzPct val="85000"/>
              <a:buFont typeface="Wingdings" pitchFamily="2" charset="2"/>
              <a:buChar char="Ø"/>
            </a:pPr>
            <a:endParaRPr lang="en-US" dirty="0"/>
          </a:p>
          <a:p>
            <a:pPr lvl="1">
              <a:buSzPct val="85000"/>
              <a:buFont typeface="Wingdings" pitchFamily="2" charset="2"/>
              <a:buChar char="Ø"/>
            </a:pPr>
            <a:endParaRPr lang="en-US" dirty="0"/>
          </a:p>
          <a:p>
            <a:pPr lvl="1">
              <a:buSzPct val="85000"/>
              <a:buFont typeface="Wingdings" pitchFamily="2" charset="2"/>
              <a:buChar char="Ø"/>
            </a:pPr>
            <a:endParaRPr lang="en-US" dirty="0"/>
          </a:p>
          <a:p>
            <a:pPr lvl="1">
              <a:buSzPct val="85000"/>
              <a:buFont typeface="Wingdings" pitchFamily="2" charset="2"/>
              <a:buChar char="Ø"/>
            </a:pPr>
            <a:endParaRPr lang="en-US" dirty="0"/>
          </a:p>
          <a:p>
            <a:pPr lvl="1">
              <a:buSzPct val="85000"/>
              <a:buFont typeface="Wingdings" pitchFamily="2" charset="2"/>
              <a:buChar char="Ø"/>
            </a:pPr>
            <a:endParaRPr lang="en-US" dirty="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143</a:t>
            </a:fld>
            <a:endParaRPr lang="en-US"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ADA Guidelines</a:t>
            </a:r>
          </a:p>
        </p:txBody>
      </p:sp>
      <p:sp>
        <p:nvSpPr>
          <p:cNvPr id="3" name="Content Placeholder 2"/>
          <p:cNvSpPr>
            <a:spLocks noGrp="1"/>
          </p:cNvSpPr>
          <p:nvPr>
            <p:ph idx="1"/>
          </p:nvPr>
        </p:nvSpPr>
        <p:spPr>
          <a:xfrm>
            <a:off x="457200" y="1295400"/>
            <a:ext cx="8382000" cy="5181600"/>
          </a:xfrm>
        </p:spPr>
        <p:txBody>
          <a:bodyPr>
            <a:normAutofit fontScale="85000" lnSpcReduction="20000"/>
          </a:bodyPr>
          <a:lstStyle/>
          <a:p>
            <a:r>
              <a:rPr lang="en-US" dirty="0"/>
              <a:t>In September 2010 the ADA law pertaining to access to pools was updated.  At this time private clubs are currently exempt, </a:t>
            </a:r>
            <a:r>
              <a:rPr lang="en-US" b="1" dirty="0"/>
              <a:t>except where they are open to non-members.</a:t>
            </a:r>
          </a:p>
          <a:p>
            <a:endParaRPr lang="en-US" sz="1300" dirty="0"/>
          </a:p>
          <a:p>
            <a:r>
              <a:rPr lang="en-US" dirty="0"/>
              <a:t>Opening a pool for a private function and charging a fee for “non-member” use does not require private clubs to be compliant.</a:t>
            </a:r>
          </a:p>
          <a:p>
            <a:endParaRPr lang="en-US" sz="1300" dirty="0"/>
          </a:p>
          <a:p>
            <a:r>
              <a:rPr lang="en-US" dirty="0"/>
              <a:t>When clubs allow the pool to be used for swim meets and it is open to “public” use, clubs are required to be compliant.</a:t>
            </a:r>
          </a:p>
          <a:p>
            <a:endParaRPr lang="en-US" sz="1300" dirty="0"/>
          </a:p>
          <a:p>
            <a:r>
              <a:rPr lang="en-US" dirty="0"/>
              <a:t>In this case, clubs are required to install either a handicap ramp or at least one lift in the pool by March 15, 2012.</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144</a:t>
            </a:fld>
            <a:endParaRPr lang="en-US"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Tennis Operations</a:t>
            </a:r>
          </a:p>
        </p:txBody>
      </p:sp>
      <p:sp>
        <p:nvSpPr>
          <p:cNvPr id="3" name="Content Placeholder 2"/>
          <p:cNvSpPr>
            <a:spLocks noGrp="1"/>
          </p:cNvSpPr>
          <p:nvPr>
            <p:ph idx="1"/>
          </p:nvPr>
        </p:nvSpPr>
        <p:spPr>
          <a:xfrm>
            <a:off x="457200" y="1828800"/>
            <a:ext cx="8229600" cy="4297363"/>
          </a:xfrm>
        </p:spPr>
        <p:txBody>
          <a:bodyPr/>
          <a:lstStyle/>
          <a:p>
            <a:pPr>
              <a:buNone/>
            </a:pPr>
            <a:r>
              <a:rPr lang="en-US" dirty="0"/>
              <a:t>	91 percent of country clubs and 29 percent of golf clubs have outdoor tennis courts.  Fourteen percent of all country clubs have indoor tennis courts.*</a:t>
            </a:r>
          </a:p>
          <a:p>
            <a:pPr>
              <a:buNone/>
            </a:pPr>
            <a:endParaRPr lang="en-US" dirty="0"/>
          </a:p>
          <a:p>
            <a:pPr>
              <a:buNone/>
            </a:pPr>
            <a:endParaRPr lang="en-US" dirty="0"/>
          </a:p>
          <a:p>
            <a:pPr>
              <a:buNone/>
            </a:pPr>
            <a:r>
              <a:rPr lang="en-US" dirty="0"/>
              <a:t>* CMAA 2011 Finance and Operations Report </a:t>
            </a:r>
          </a:p>
          <a:p>
            <a:pPr>
              <a:buNone/>
            </a:pPr>
            <a:endParaRPr lang="en-US" dirty="0"/>
          </a:p>
          <a:p>
            <a:pPr>
              <a:buNone/>
            </a:pPr>
            <a:endParaRPr lang="en-US" dirty="0"/>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145</a:t>
            </a:fld>
            <a:endParaRPr lang="en-US"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a:bodyPr>
          <a:lstStyle/>
          <a:p>
            <a:r>
              <a:rPr lang="en-US" sz="4000" dirty="0"/>
              <a:t>Tennis Competitions</a:t>
            </a:r>
          </a:p>
        </p:txBody>
      </p:sp>
      <p:sp>
        <p:nvSpPr>
          <p:cNvPr id="3" name="Content Placeholder 2"/>
          <p:cNvSpPr>
            <a:spLocks noGrp="1"/>
          </p:cNvSpPr>
          <p:nvPr>
            <p:ph idx="1"/>
          </p:nvPr>
        </p:nvSpPr>
        <p:spPr>
          <a:xfrm>
            <a:off x="457200" y="1371600"/>
            <a:ext cx="8458200" cy="5181600"/>
          </a:xfrm>
        </p:spPr>
        <p:txBody>
          <a:bodyPr>
            <a:noAutofit/>
          </a:bodyPr>
          <a:lstStyle/>
          <a:p>
            <a:r>
              <a:rPr lang="en-US" sz="2100" dirty="0"/>
              <a:t>A</a:t>
            </a:r>
            <a:r>
              <a:rPr lang="en-US" sz="2100" i="1" dirty="0"/>
              <a:t> </a:t>
            </a:r>
            <a:r>
              <a:rPr lang="en-US" sz="2100" b="1" dirty="0"/>
              <a:t>ladder</a:t>
            </a:r>
            <a:r>
              <a:rPr lang="en-US" sz="2100" i="1" dirty="0"/>
              <a:t> </a:t>
            </a:r>
            <a:r>
              <a:rPr lang="en-US" sz="2100" dirty="0"/>
              <a:t>or </a:t>
            </a:r>
            <a:r>
              <a:rPr lang="en-US" sz="2100" b="1" dirty="0"/>
              <a:t>pyramid </a:t>
            </a:r>
            <a:r>
              <a:rPr lang="en-US" sz="2100" dirty="0"/>
              <a:t>- an on-going competition in which members’ names are randomly posted in a ladder or pyramid.  The order changes as the members play each other and their standing changes.  Players challenge others who are above them; the ultimate goal is to reach the top of the ladder or pyramid.</a:t>
            </a:r>
          </a:p>
          <a:p>
            <a:r>
              <a:rPr lang="en-US" sz="2100" b="1" dirty="0"/>
              <a:t>Round-robin mixers </a:t>
            </a:r>
            <a:r>
              <a:rPr lang="en-US" sz="2100" dirty="0"/>
              <a:t>allow members to play tennis with other members with similar abilities on one day, over a weekend, or during a week.</a:t>
            </a:r>
          </a:p>
          <a:p>
            <a:r>
              <a:rPr lang="en-US" sz="2100" dirty="0"/>
              <a:t>A club may have a tennis team in a competitive league and play other club or city teams in home and away matches.</a:t>
            </a:r>
          </a:p>
          <a:p>
            <a:r>
              <a:rPr lang="en-US" sz="2100" dirty="0"/>
              <a:t>There are also less competitive, more “fun-oriented” leagues with matches played only among a club’s own teams.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146</a:t>
            </a:fld>
            <a:endParaRPr lang="en-US"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lstStyle/>
          <a:p>
            <a:r>
              <a:rPr lang="en-US" dirty="0"/>
              <a:t>Club Tennis Teams</a:t>
            </a:r>
          </a:p>
        </p:txBody>
      </p:sp>
      <p:sp>
        <p:nvSpPr>
          <p:cNvPr id="3" name="Content Placeholder 2"/>
          <p:cNvSpPr>
            <a:spLocks noGrp="1"/>
          </p:cNvSpPr>
          <p:nvPr>
            <p:ph idx="1"/>
          </p:nvPr>
        </p:nvSpPr>
        <p:spPr>
          <a:xfrm>
            <a:off x="457200" y="1447800"/>
            <a:ext cx="8305800" cy="4678363"/>
          </a:xfrm>
        </p:spPr>
        <p:txBody>
          <a:bodyPr>
            <a:normAutofit fontScale="92500"/>
          </a:bodyPr>
          <a:lstStyle/>
          <a:p>
            <a:r>
              <a:rPr lang="en-US" dirty="0"/>
              <a:t>Clubs typically offer men’s and women’s teams and teams for various ages of junior participants.</a:t>
            </a:r>
          </a:p>
          <a:p>
            <a:endParaRPr lang="en-US" sz="1100" dirty="0"/>
          </a:p>
          <a:p>
            <a:r>
              <a:rPr lang="en-US" dirty="0"/>
              <a:t>The tennis director or an assistant tennis professional serves as tennis team coach.</a:t>
            </a:r>
          </a:p>
          <a:p>
            <a:endParaRPr lang="en-US" sz="1100" dirty="0"/>
          </a:p>
          <a:p>
            <a:r>
              <a:rPr lang="en-US" dirty="0"/>
              <a:t>Most clubs conduct at least a few tennis tournaments each season.</a:t>
            </a:r>
          </a:p>
          <a:p>
            <a:endParaRPr lang="en-US" sz="1100" dirty="0"/>
          </a:p>
          <a:p>
            <a:r>
              <a:rPr lang="en-US" dirty="0"/>
              <a:t>Member-guest events introduce prospective members to the club and its services.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147</a:t>
            </a:fld>
            <a:endParaRPr lang="en-US"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Tennis Lessons</a:t>
            </a:r>
          </a:p>
        </p:txBody>
      </p:sp>
      <p:sp>
        <p:nvSpPr>
          <p:cNvPr id="3" name="Content Placeholder 2"/>
          <p:cNvSpPr>
            <a:spLocks noGrp="1"/>
          </p:cNvSpPr>
          <p:nvPr>
            <p:ph idx="1"/>
          </p:nvPr>
        </p:nvSpPr>
        <p:spPr>
          <a:xfrm>
            <a:off x="457200" y="1600200"/>
            <a:ext cx="8229600" cy="4648200"/>
          </a:xfrm>
        </p:spPr>
        <p:txBody>
          <a:bodyPr>
            <a:normAutofit fontScale="92500" lnSpcReduction="10000"/>
          </a:bodyPr>
          <a:lstStyle/>
          <a:p>
            <a:r>
              <a:rPr lang="en-US" dirty="0"/>
              <a:t>Tennis instruction is the foundation of a club’s overall tennis program.</a:t>
            </a:r>
          </a:p>
          <a:p>
            <a:r>
              <a:rPr lang="en-US" dirty="0"/>
              <a:t>Instruction is the key to getting members to use the tennis courts and visit the club more often.</a:t>
            </a:r>
          </a:p>
          <a:p>
            <a:r>
              <a:rPr lang="en-US" dirty="0"/>
              <a:t>Instructional programs increase participation in other tennis activities such as leagues, round-robin mixers, and tournaments.</a:t>
            </a:r>
          </a:p>
          <a:p>
            <a:r>
              <a:rPr lang="en-US" dirty="0"/>
              <a:t>Lessons must be interesting, challenging, and fun.</a:t>
            </a:r>
          </a:p>
          <a:p>
            <a:r>
              <a:rPr lang="en-US" dirty="0"/>
              <a:t>Tennis lessons can be private or group sessions or in clinics.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148</a:t>
            </a:fld>
            <a:endParaRPr lang="en-US"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Tennis Revenues</a:t>
            </a:r>
          </a:p>
        </p:txBody>
      </p:sp>
      <p:sp>
        <p:nvSpPr>
          <p:cNvPr id="3" name="Content Placeholder 2"/>
          <p:cNvSpPr>
            <a:spLocks noGrp="1"/>
          </p:cNvSpPr>
          <p:nvPr>
            <p:ph idx="1"/>
          </p:nvPr>
        </p:nvSpPr>
        <p:spPr/>
        <p:txBody>
          <a:bodyPr>
            <a:normAutofit fontScale="92500" lnSpcReduction="10000"/>
          </a:bodyPr>
          <a:lstStyle/>
          <a:p>
            <a:r>
              <a:rPr lang="en-US" dirty="0"/>
              <a:t>Club members generally pay a fee for lessons.</a:t>
            </a:r>
          </a:p>
          <a:p>
            <a:endParaRPr lang="en-US" sz="1000" dirty="0"/>
          </a:p>
          <a:p>
            <a:r>
              <a:rPr lang="en-US" dirty="0"/>
              <a:t>Tennis instructors may keep all or a percentage of the fee according to club policies.</a:t>
            </a:r>
          </a:p>
          <a:p>
            <a:endParaRPr lang="en-US" sz="1000" dirty="0"/>
          </a:p>
          <a:p>
            <a:r>
              <a:rPr lang="en-US" dirty="0"/>
              <a:t>The tennis director receives a percentage of the revenue from lessons taught by assistant tennis professionals (the percentage is based on the experience of the assistant tennis professional).</a:t>
            </a:r>
          </a:p>
          <a:p>
            <a:endParaRPr lang="en-US" sz="900" dirty="0"/>
          </a:p>
          <a:p>
            <a:r>
              <a:rPr lang="en-US" dirty="0"/>
              <a:t>Some clubs offer a new member or new player one free private lesson.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149</a:t>
            </a:fld>
            <a:endParaRPr lang="en-US"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Tennis Staff</a:t>
            </a:r>
          </a:p>
        </p:txBody>
      </p:sp>
      <p:sp>
        <p:nvSpPr>
          <p:cNvPr id="3" name="Content Placeholder 2"/>
          <p:cNvSpPr>
            <a:spLocks noGrp="1"/>
          </p:cNvSpPr>
          <p:nvPr>
            <p:ph idx="1"/>
          </p:nvPr>
        </p:nvSpPr>
        <p:spPr>
          <a:xfrm>
            <a:off x="457200" y="1600200"/>
            <a:ext cx="8229600" cy="4648200"/>
          </a:xfrm>
        </p:spPr>
        <p:txBody>
          <a:bodyPr>
            <a:normAutofit fontScale="85000" lnSpcReduction="10000"/>
          </a:bodyPr>
          <a:lstStyle/>
          <a:p>
            <a:r>
              <a:rPr lang="en-US" dirty="0"/>
              <a:t>Typical positions include tennis director (or tennis professional), assistant tennis professional, tennis instructor, pro shop employee, and maintenance staff member.</a:t>
            </a:r>
          </a:p>
          <a:p>
            <a:endParaRPr lang="en-US" sz="900" dirty="0"/>
          </a:p>
          <a:p>
            <a:r>
              <a:rPr lang="en-US" dirty="0"/>
              <a:t>In a small club, all tennis program duties may be performed by the tennis director and assistant professionals.</a:t>
            </a:r>
          </a:p>
          <a:p>
            <a:endParaRPr lang="en-US" sz="1000" dirty="0"/>
          </a:p>
          <a:p>
            <a:r>
              <a:rPr lang="en-US" dirty="0"/>
              <a:t>Larger clubs may have additional staff members who sell pro shop items, handle court reservations and sign-ups for organized tennis events, and perform other duties including daily and weekly court maintenance.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150</a:t>
            </a:fld>
            <a:endParaRPr lang="en-US"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Tennis Director (Professional)</a:t>
            </a:r>
          </a:p>
        </p:txBody>
      </p:sp>
      <p:sp>
        <p:nvSpPr>
          <p:cNvPr id="3" name="Content Placeholder 2"/>
          <p:cNvSpPr>
            <a:spLocks noGrp="1"/>
          </p:cNvSpPr>
          <p:nvPr>
            <p:ph idx="1"/>
          </p:nvPr>
        </p:nvSpPr>
        <p:spPr>
          <a:xfrm>
            <a:off x="457200" y="1600200"/>
            <a:ext cx="8229600" cy="4724400"/>
          </a:xfrm>
        </p:spPr>
        <p:txBody>
          <a:bodyPr>
            <a:normAutofit/>
          </a:bodyPr>
          <a:lstStyle/>
          <a:p>
            <a:r>
              <a:rPr lang="en-US" dirty="0"/>
              <a:t>He or she administers the overall tennis program and is also in charge of the pro shop’s administration and ball machines.</a:t>
            </a:r>
          </a:p>
          <a:p>
            <a:endParaRPr lang="en-US" sz="900" dirty="0"/>
          </a:p>
          <a:p>
            <a:r>
              <a:rPr lang="en-US" dirty="0"/>
              <a:t>The tennis director is responsible for the fiscal success of the tennis program and the preparation and maintenance of its budget.  The director hires, supervises, trains, and evaluates the tennis staff.</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151</a:t>
            </a:fld>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Tennis Director Compensation</a:t>
            </a:r>
          </a:p>
        </p:txBody>
      </p:sp>
      <p:sp>
        <p:nvSpPr>
          <p:cNvPr id="3" name="Content Placeholder 2"/>
          <p:cNvSpPr>
            <a:spLocks noGrp="1"/>
          </p:cNvSpPr>
          <p:nvPr>
            <p:ph idx="1"/>
          </p:nvPr>
        </p:nvSpPr>
        <p:spPr>
          <a:xfrm>
            <a:off x="457200" y="1524000"/>
            <a:ext cx="8229600" cy="4724400"/>
          </a:xfrm>
        </p:spPr>
        <p:txBody>
          <a:bodyPr>
            <a:normAutofit fontScale="92500" lnSpcReduction="20000"/>
          </a:bodyPr>
          <a:lstStyle/>
          <a:p>
            <a:r>
              <a:rPr lang="en-US" dirty="0"/>
              <a:t>The tennis director may receive any of the following as part of compensation package:</a:t>
            </a:r>
          </a:p>
          <a:p>
            <a:pPr lvl="1"/>
            <a:r>
              <a:rPr lang="en-US" dirty="0"/>
              <a:t>Salary</a:t>
            </a:r>
          </a:p>
          <a:p>
            <a:pPr lvl="1"/>
            <a:r>
              <a:rPr lang="en-US" dirty="0"/>
              <a:t>Ownership rights to the pro shop merchandise or percentage of the revenue</a:t>
            </a:r>
          </a:p>
          <a:p>
            <a:pPr lvl="1"/>
            <a:r>
              <a:rPr lang="en-US" dirty="0"/>
              <a:t>Income from lessons and/or ball machine rentals</a:t>
            </a:r>
          </a:p>
          <a:p>
            <a:pPr lvl="1"/>
            <a:r>
              <a:rPr lang="en-US" dirty="0"/>
              <a:t>A benefits package that includes insurance, vacation time, and a retirement plan</a:t>
            </a:r>
          </a:p>
          <a:p>
            <a:pPr lvl="1"/>
            <a:r>
              <a:rPr lang="en-US" dirty="0"/>
              <a:t>A bonus for meeting operational goals</a:t>
            </a:r>
          </a:p>
          <a:p>
            <a:pPr lvl="1"/>
            <a:r>
              <a:rPr lang="en-US" dirty="0"/>
              <a:t>Reimbursement for professional expenses; comp time to play in tennis tournaments</a:t>
            </a:r>
          </a:p>
          <a:p>
            <a:pPr lvl="1"/>
            <a:r>
              <a:rPr lang="en-US" dirty="0"/>
              <a:t>Cub usage privileges and free meals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152</a:t>
            </a:fld>
            <a:endParaRPr lang="en-US"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Qualifications for Tennis Professionals</a:t>
            </a:r>
          </a:p>
        </p:txBody>
      </p:sp>
      <p:sp>
        <p:nvSpPr>
          <p:cNvPr id="3" name="Content Placeholder 2"/>
          <p:cNvSpPr>
            <a:spLocks noGrp="1"/>
          </p:cNvSpPr>
          <p:nvPr>
            <p:ph idx="1"/>
          </p:nvPr>
        </p:nvSpPr>
        <p:spPr/>
        <p:txBody>
          <a:bodyPr>
            <a:normAutofit lnSpcReduction="10000"/>
          </a:bodyPr>
          <a:lstStyle/>
          <a:p>
            <a:r>
              <a:rPr lang="en-US" dirty="0"/>
              <a:t>Qualifications for tennis director, assistant tennis professional, or a tennis instructor include United States Professional Tennis Association (USPTA) certification.</a:t>
            </a:r>
          </a:p>
          <a:p>
            <a:endParaRPr lang="en-US" dirty="0"/>
          </a:p>
          <a:p>
            <a:r>
              <a:rPr lang="en-US" dirty="0"/>
              <a:t>Qualifications should also include competitive tennis experience and preferably some teaching and work experience at a tennis facility.</a:t>
            </a:r>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153</a:t>
            </a:fld>
            <a:endParaRPr 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a:t>Are Tennis Professionals Club Employees?</a:t>
            </a:r>
          </a:p>
        </p:txBody>
      </p:sp>
      <p:sp>
        <p:nvSpPr>
          <p:cNvPr id="3" name="Content Placeholder 2"/>
          <p:cNvSpPr>
            <a:spLocks noGrp="1"/>
          </p:cNvSpPr>
          <p:nvPr>
            <p:ph idx="1"/>
          </p:nvPr>
        </p:nvSpPr>
        <p:spPr>
          <a:xfrm>
            <a:off x="457200" y="1524000"/>
            <a:ext cx="8229600" cy="4953000"/>
          </a:xfrm>
        </p:spPr>
        <p:txBody>
          <a:bodyPr>
            <a:normAutofit fontScale="92500" lnSpcReduction="20000"/>
          </a:bodyPr>
          <a:lstStyle/>
          <a:p>
            <a:r>
              <a:rPr lang="en-US" dirty="0"/>
              <a:t>A tennis pro is likely to be considered a club employee if one or more of the following conditions apply:</a:t>
            </a:r>
          </a:p>
          <a:p>
            <a:pPr lvl="1"/>
            <a:r>
              <a:rPr lang="en-US" dirty="0"/>
              <a:t>He or she has signed an employment agreement with the club</a:t>
            </a:r>
          </a:p>
          <a:p>
            <a:pPr lvl="1"/>
            <a:r>
              <a:rPr lang="en-US" dirty="0"/>
              <a:t>The tennis facility’s hours of operation are specified by the club</a:t>
            </a:r>
          </a:p>
          <a:p>
            <a:pPr lvl="1"/>
            <a:r>
              <a:rPr lang="en-US" dirty="0"/>
              <a:t>The club provides the professional with pro shop space, utilities, telephone service, and meals at no charge</a:t>
            </a:r>
          </a:p>
          <a:p>
            <a:pPr lvl="1"/>
            <a:r>
              <a:rPr lang="en-US" dirty="0"/>
              <a:t>The club bills members for tennis services, collects revenue from members, and pays the revenue due to the professional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154</a:t>
            </a:fld>
            <a:endParaRPr lang="en-US"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Tennis Pro Shops</a:t>
            </a:r>
          </a:p>
        </p:txBody>
      </p:sp>
      <p:sp>
        <p:nvSpPr>
          <p:cNvPr id="3" name="Content Placeholder 2"/>
          <p:cNvSpPr>
            <a:spLocks noGrp="1"/>
          </p:cNvSpPr>
          <p:nvPr>
            <p:ph idx="1"/>
          </p:nvPr>
        </p:nvSpPr>
        <p:spPr>
          <a:xfrm>
            <a:off x="457200" y="1447800"/>
            <a:ext cx="8229600" cy="4953000"/>
          </a:xfrm>
        </p:spPr>
        <p:txBody>
          <a:bodyPr>
            <a:normAutofit fontScale="92500" lnSpcReduction="20000"/>
          </a:bodyPr>
          <a:lstStyle/>
          <a:p>
            <a:r>
              <a:rPr lang="en-US" dirty="0"/>
              <a:t>Products and services offered for sale typically include racquets, balls, apparel, shoes, and racquet stringing and re-gripping.</a:t>
            </a:r>
          </a:p>
          <a:p>
            <a:endParaRPr lang="en-US" sz="1000" dirty="0"/>
          </a:p>
          <a:p>
            <a:r>
              <a:rPr lang="en-US" dirty="0"/>
              <a:t>Merchandise should be of high quality and include items not available in local shops.</a:t>
            </a:r>
          </a:p>
          <a:p>
            <a:endParaRPr lang="en-US" sz="900" dirty="0"/>
          </a:p>
          <a:p>
            <a:r>
              <a:rPr lang="en-US" dirty="0"/>
              <a:t>Pro shops usually offer a discount on uniforms and supplies to members in a tennis league.</a:t>
            </a:r>
          </a:p>
          <a:p>
            <a:endParaRPr lang="en-US" sz="900" dirty="0"/>
          </a:p>
          <a:p>
            <a:r>
              <a:rPr lang="en-US" dirty="0"/>
              <a:t>The pro shop may use a cost-plus program: members pay a fee to join the program and then can purchase merchandise for cost plus a set percentage (usually ten percent).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155</a:t>
            </a:fld>
            <a:endParaRPr lang="en-US"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About Tennis Pro Shop</a:t>
            </a:r>
          </a:p>
        </p:txBody>
      </p:sp>
      <p:sp>
        <p:nvSpPr>
          <p:cNvPr id="3" name="Content Placeholder 2"/>
          <p:cNvSpPr>
            <a:spLocks noGrp="1"/>
          </p:cNvSpPr>
          <p:nvPr>
            <p:ph idx="1"/>
          </p:nvPr>
        </p:nvSpPr>
        <p:spPr>
          <a:xfrm>
            <a:off x="457200" y="1600200"/>
            <a:ext cx="8229600" cy="4876800"/>
          </a:xfrm>
        </p:spPr>
        <p:txBody>
          <a:bodyPr>
            <a:normAutofit fontScale="85000" lnSpcReduction="20000"/>
          </a:bodyPr>
          <a:lstStyle/>
          <a:p>
            <a:r>
              <a:rPr lang="en-US" dirty="0"/>
              <a:t>Merchandise may be owned by the tennis director or by the club.</a:t>
            </a:r>
          </a:p>
          <a:p>
            <a:r>
              <a:rPr lang="en-US" dirty="0"/>
              <a:t>Some tennis directors negotiate only for the pro shop’s racquet-stringing operation.</a:t>
            </a:r>
          </a:p>
          <a:p>
            <a:r>
              <a:rPr lang="en-US" dirty="0"/>
              <a:t>Tennis directors who own the pro shop’s merchandise usually secure their own credit for inventory, fixtures, and displays.</a:t>
            </a:r>
          </a:p>
          <a:p>
            <a:r>
              <a:rPr lang="en-US" dirty="0"/>
              <a:t>In many clubs, the tennis director owns the pro shop’s merchandise but does not pay rent for the space.</a:t>
            </a:r>
          </a:p>
          <a:p>
            <a:r>
              <a:rPr lang="en-US" dirty="0"/>
              <a:t>In some clubs, the club receives a percentage of the profits from the pro shop in lieu of rent.</a:t>
            </a:r>
          </a:p>
          <a:p>
            <a:r>
              <a:rPr lang="en-US" dirty="0"/>
              <a:t>The trend: club operation of the pro shop and the tennis pro to be a club employee.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156</a:t>
            </a:fld>
            <a:endParaRPr lang="en-US"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Maintenance of Tennis Areas </a:t>
            </a:r>
          </a:p>
        </p:txBody>
      </p:sp>
      <p:sp>
        <p:nvSpPr>
          <p:cNvPr id="3" name="Content Placeholder 2"/>
          <p:cNvSpPr>
            <a:spLocks noGrp="1"/>
          </p:cNvSpPr>
          <p:nvPr>
            <p:ph idx="1"/>
          </p:nvPr>
        </p:nvSpPr>
        <p:spPr/>
        <p:txBody>
          <a:bodyPr/>
          <a:lstStyle/>
          <a:p>
            <a:r>
              <a:rPr lang="en-US" dirty="0"/>
              <a:t>The grounds around the tennis courts including grass areas, landscaped terrain, and sitting areas, are often maintained by the club’s grounds crew or gardeners.</a:t>
            </a:r>
          </a:p>
          <a:p>
            <a:endParaRPr lang="en-US" dirty="0"/>
          </a:p>
          <a:p>
            <a:r>
              <a:rPr lang="en-US" dirty="0"/>
              <a:t>Pro shop cleaning is usually done by pro shop employees or the club’s maintenance staff.</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157</a:t>
            </a:fld>
            <a:endParaRPr lang="en-US"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Tennis Courts </a:t>
            </a:r>
          </a:p>
        </p:txBody>
      </p:sp>
      <p:sp>
        <p:nvSpPr>
          <p:cNvPr id="3" name="Content Placeholder 2"/>
          <p:cNvSpPr>
            <a:spLocks noGrp="1"/>
          </p:cNvSpPr>
          <p:nvPr>
            <p:ph idx="1"/>
          </p:nvPr>
        </p:nvSpPr>
        <p:spPr>
          <a:xfrm>
            <a:off x="304800" y="1371600"/>
            <a:ext cx="8610600" cy="5257800"/>
          </a:xfrm>
        </p:spPr>
        <p:txBody>
          <a:bodyPr>
            <a:normAutofit fontScale="92500" lnSpcReduction="20000"/>
          </a:bodyPr>
          <a:lstStyle/>
          <a:p>
            <a:r>
              <a:rPr lang="en-US" dirty="0"/>
              <a:t>Hard-surface tennis courts are relatively easy to maintain.</a:t>
            </a:r>
          </a:p>
          <a:p>
            <a:r>
              <a:rPr lang="en-US" dirty="0"/>
              <a:t>As hard courts age, small cracks develop and these must be filled in and the courts resurfaced annually.</a:t>
            </a:r>
          </a:p>
          <a:p>
            <a:r>
              <a:rPr lang="en-US" dirty="0"/>
              <a:t>Soft-surface courts, such as those made of red clay or synthetic clay, are harder to maintain. </a:t>
            </a:r>
          </a:p>
          <a:p>
            <a:r>
              <a:rPr lang="en-US" dirty="0"/>
              <a:t>There are few U.S. soft-surface courts; the majority of soft-surface courts are synthetic clay.</a:t>
            </a:r>
          </a:p>
          <a:p>
            <a:r>
              <a:rPr lang="en-US" dirty="0"/>
              <a:t>Most tennis players prefer soft-surface courts because they are easier on the lower body, the feet slide or give on the soft surfaces, and balls travel slower on soft surfaces (players return more shots).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158</a:t>
            </a:fld>
            <a:endParaRPr lang="en-US"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Tennis Associations</a:t>
            </a:r>
          </a:p>
        </p:txBody>
      </p:sp>
      <p:sp>
        <p:nvSpPr>
          <p:cNvPr id="3" name="Content Placeholder 2"/>
          <p:cNvSpPr>
            <a:spLocks noGrp="1"/>
          </p:cNvSpPr>
          <p:nvPr>
            <p:ph idx="1"/>
          </p:nvPr>
        </p:nvSpPr>
        <p:spPr>
          <a:xfrm>
            <a:off x="381000" y="1219200"/>
            <a:ext cx="8534400" cy="5257800"/>
          </a:xfrm>
        </p:spPr>
        <p:txBody>
          <a:bodyPr>
            <a:normAutofit fontScale="85000" lnSpcReduction="20000"/>
          </a:bodyPr>
          <a:lstStyle/>
          <a:p>
            <a:r>
              <a:rPr lang="en-US" dirty="0"/>
              <a:t>The two largest U.S. tennis associations that assist clubs are the United States Professional Tennis Association (USPTA) and the United States Tennis Association (USTA).</a:t>
            </a:r>
          </a:p>
          <a:p>
            <a:r>
              <a:rPr lang="en-US" dirty="0"/>
              <a:t>The USPTA is the primary association for tennis professionals who teach.</a:t>
            </a:r>
          </a:p>
          <a:p>
            <a:r>
              <a:rPr lang="en-US" dirty="0"/>
              <a:t>The USPTA offers three standard levels of certification:</a:t>
            </a:r>
          </a:p>
          <a:p>
            <a:pPr lvl="1"/>
            <a:r>
              <a:rPr lang="en-US" dirty="0"/>
              <a:t>Professional 1 (the highest rating)</a:t>
            </a:r>
          </a:p>
          <a:p>
            <a:pPr lvl="1"/>
            <a:r>
              <a:rPr lang="en-US" dirty="0"/>
              <a:t>Professional 2</a:t>
            </a:r>
          </a:p>
          <a:p>
            <a:pPr lvl="1"/>
            <a:r>
              <a:rPr lang="en-US" dirty="0"/>
              <a:t>Professional 3</a:t>
            </a:r>
          </a:p>
          <a:p>
            <a:r>
              <a:rPr lang="en-US" dirty="0"/>
              <a:t>USTPA also has a Master’s Professional level whereby masters can test and score.</a:t>
            </a:r>
          </a:p>
          <a:p>
            <a:r>
              <a:rPr lang="en-US" dirty="0"/>
              <a:t>The USTA is the governing body of U.S. tennis.  It develops and modifies most rules that govern U.S. tennis play and tournaments.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159</a:t>
            </a:fld>
            <a:endParaRPr lang="en-US"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Other Tennis Associations</a:t>
            </a:r>
          </a:p>
        </p:txBody>
      </p:sp>
      <p:sp>
        <p:nvSpPr>
          <p:cNvPr id="3" name="Content Placeholder 2"/>
          <p:cNvSpPr>
            <a:spLocks noGrp="1"/>
          </p:cNvSpPr>
          <p:nvPr>
            <p:ph idx="1"/>
          </p:nvPr>
        </p:nvSpPr>
        <p:spPr/>
        <p:txBody>
          <a:bodyPr/>
          <a:lstStyle/>
          <a:p>
            <a:r>
              <a:rPr lang="en-US" dirty="0"/>
              <a:t>The Association of Tennis Professionals (ATP) is the association for the nation’s top male professional tennis players.</a:t>
            </a:r>
          </a:p>
          <a:p>
            <a:r>
              <a:rPr lang="en-US" dirty="0"/>
              <a:t>The Women’s Tennis Association (WTA) is the association for female professional players.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160</a:t>
            </a:fld>
            <a:endParaRPr lang="en-US" dirty="0"/>
          </a:p>
        </p:txBody>
      </p:sp>
    </p:spTree>
    <p:extLst>
      <p:ext uri="{BB962C8B-B14F-4D97-AF65-F5344CB8AC3E}">
        <p14:creationId xmlns:p14="http://schemas.microsoft.com/office/powerpoint/2010/main" val="263787978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1200"/>
            <a:ext cx="8229600" cy="1295400"/>
          </a:xfrm>
        </p:spPr>
        <p:txBody>
          <a:bodyPr>
            <a:normAutofit/>
          </a:bodyPr>
          <a:lstStyle/>
          <a:p>
            <a:r>
              <a:rPr lang="en-US" sz="4800" dirty="0"/>
              <a:t>Questions?  Questions?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161</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1361</TotalTime>
  <Words>12345</Words>
  <Application>Microsoft Office PowerPoint</Application>
  <PresentationFormat>On-screen Show (4:3)</PresentationFormat>
  <Paragraphs>1191</Paragraphs>
  <Slides>161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161</vt:i4>
      </vt:variant>
    </vt:vector>
  </HeadingPairs>
  <TitlesOfParts>
    <vt:vector size="165" baseType="lpstr">
      <vt:lpstr>Arial</vt:lpstr>
      <vt:lpstr>Calibri</vt:lpstr>
      <vt:lpstr>Wingdings</vt:lpstr>
      <vt:lpstr>Office Theme</vt:lpstr>
      <vt:lpstr>Sports &amp; Recreation</vt:lpstr>
      <vt:lpstr>Session Objectives</vt:lpstr>
      <vt:lpstr>History of Golf</vt:lpstr>
      <vt:lpstr>Golf Organizations:  United States Golf Association  </vt:lpstr>
      <vt:lpstr>Golf Organizations: Professional Golfers’ Association of America</vt:lpstr>
      <vt:lpstr>PGA Education</vt:lpstr>
      <vt:lpstr>PGA Certification</vt:lpstr>
      <vt:lpstr>PGA Certification (Club Related)</vt:lpstr>
      <vt:lpstr>Private Club Golf Courses</vt:lpstr>
      <vt:lpstr>Practice Facility (Range)</vt:lpstr>
      <vt:lpstr>Golf Shop</vt:lpstr>
      <vt:lpstr>Golf Shop Cost-Plus Program</vt:lpstr>
      <vt:lpstr>Bag Room</vt:lpstr>
      <vt:lpstr>Golf Car Storage Facility</vt:lpstr>
      <vt:lpstr>Golf Programs and Services</vt:lpstr>
      <vt:lpstr>Golf Standards</vt:lpstr>
      <vt:lpstr>Tee Sheet Management</vt:lpstr>
      <vt:lpstr>Handicap Systems</vt:lpstr>
      <vt:lpstr>Golf Tournaments</vt:lpstr>
      <vt:lpstr>Golf Tournaments Can Be a Plus</vt:lpstr>
      <vt:lpstr>Examples of Basic Golf-Event Formats</vt:lpstr>
      <vt:lpstr>Outside Golf Tournaments</vt:lpstr>
      <vt:lpstr>Golf Instructional Programs</vt:lpstr>
      <vt:lpstr>Instruction Fees</vt:lpstr>
      <vt:lpstr>Junior Golf Programs</vt:lpstr>
      <vt:lpstr>Caddie Programs</vt:lpstr>
      <vt:lpstr>Three Types of Caddy Programs</vt:lpstr>
      <vt:lpstr>Golf Car Rentals</vt:lpstr>
      <vt:lpstr>More About Golf Cars</vt:lpstr>
      <vt:lpstr>Number of Golf Cars</vt:lpstr>
      <vt:lpstr>Golf Car Maintenance </vt:lpstr>
      <vt:lpstr>Leasing or Purchasing Golf Cars</vt:lpstr>
      <vt:lpstr>Lease or Purchase Decisions</vt:lpstr>
      <vt:lpstr>Electric or Gasoline-Powered  Golf Cars</vt:lpstr>
      <vt:lpstr>Golf Staff: Golf Pros</vt:lpstr>
      <vt:lpstr>Head Golf Professional</vt:lpstr>
      <vt:lpstr>More About the Head Golf Professional</vt:lpstr>
      <vt:lpstr>Compensation for Head Golf Pro</vt:lpstr>
      <vt:lpstr>Golf Pro: More Compensation Alternatives</vt:lpstr>
      <vt:lpstr>Golf Pro: Still More Compensation Alternatives</vt:lpstr>
      <vt:lpstr>Golf Pro: Employee or Independent Contractor</vt:lpstr>
      <vt:lpstr>Golf Staff: Assistant Golf Professionals</vt:lpstr>
      <vt:lpstr>Golf Staff: Other Employees</vt:lpstr>
      <vt:lpstr>Golf Course Maintenance</vt:lpstr>
      <vt:lpstr>The GM and Golf Course</vt:lpstr>
      <vt:lpstr>More GM Concerns About the  Golf Course</vt:lpstr>
      <vt:lpstr>Golf Course Superintendent</vt:lpstr>
      <vt:lpstr>Functions of Golf Course Superintendent</vt:lpstr>
      <vt:lpstr>Responsibilities of Golf Course Superintendent</vt:lpstr>
      <vt:lpstr>More About Responsibilities of Golf Course Superintendent</vt:lpstr>
      <vt:lpstr>Golf Course Superintendent:  Certification and Education</vt:lpstr>
      <vt:lpstr>Core Competencies of GCSAA Continuing Education Program</vt:lpstr>
      <vt:lpstr>GCSAA Certification Requirements</vt:lpstr>
      <vt:lpstr>Assistant Golf Course Superintendent</vt:lpstr>
      <vt:lpstr>Other Golf Course Positions </vt:lpstr>
      <vt:lpstr>Golf Course Budget</vt:lpstr>
      <vt:lpstr>More Steps in Development of  Course Budget</vt:lpstr>
      <vt:lpstr>Golf Course Equipment</vt:lpstr>
      <vt:lpstr>Basics of Turfgrasses</vt:lpstr>
      <vt:lpstr>Two Categories of Turfgrass</vt:lpstr>
      <vt:lpstr>Cool Season Grasses</vt:lpstr>
      <vt:lpstr>Common Cool Season Grasses</vt:lpstr>
      <vt:lpstr>Warm Season Grasses</vt:lpstr>
      <vt:lpstr>Bermuda Grass</vt:lpstr>
      <vt:lpstr>More About Bermuda Grass</vt:lpstr>
      <vt:lpstr>Zoysiagrass </vt:lpstr>
      <vt:lpstr>Cutting and Treatment of Golf Course Sections</vt:lpstr>
      <vt:lpstr>More About Cutting and Treatment of Golf Course Sections</vt:lpstr>
      <vt:lpstr>Turfgrass Management Practices</vt:lpstr>
      <vt:lpstr>Golf Course Maintenance: Mowing</vt:lpstr>
      <vt:lpstr>Golf Course Maintenance: Planting</vt:lpstr>
      <vt:lpstr>Golf Course Maintenance: Irrigation and Discharge</vt:lpstr>
      <vt:lpstr>Golf Course Water  Conservation Tacts</vt:lpstr>
      <vt:lpstr>Irrigation Systems Concerns</vt:lpstr>
      <vt:lpstr>Water Sources</vt:lpstr>
      <vt:lpstr>Irrigation Systems</vt:lpstr>
      <vt:lpstr>Golf Course Maintenance: Drainage</vt:lpstr>
      <vt:lpstr>Golf Course Maintenance: Cultivation</vt:lpstr>
      <vt:lpstr>Golf Course Maintenance: Topdressing</vt:lpstr>
      <vt:lpstr>Golf Course Maintenance: Fertilization</vt:lpstr>
      <vt:lpstr>Green Speed</vt:lpstr>
      <vt:lpstr>Trees Versus Turf</vt:lpstr>
      <vt:lpstr>Environmental Concerns of Golf</vt:lpstr>
      <vt:lpstr>Environmental Benefits of Turfgrass</vt:lpstr>
      <vt:lpstr>More Environmental Benefits  of Turfgrass</vt:lpstr>
      <vt:lpstr>Management of Golf Course Water</vt:lpstr>
      <vt:lpstr>Golf Course Wetlands</vt:lpstr>
      <vt:lpstr>Golf Course Chemicals</vt:lpstr>
      <vt:lpstr>Golf Course Insects and Animals</vt:lpstr>
      <vt:lpstr>Wildlife Concerns</vt:lpstr>
      <vt:lpstr>Audubon Cooperative Sanctuary Program</vt:lpstr>
      <vt:lpstr>Club Fitness, Spa, Aquatics, and Tennis Operations</vt:lpstr>
      <vt:lpstr>Fitness Operations</vt:lpstr>
      <vt:lpstr>Standards for Fitness Centers</vt:lpstr>
      <vt:lpstr>More Standards for Fitness Centers</vt:lpstr>
      <vt:lpstr>Areas In Fitness Centers</vt:lpstr>
      <vt:lpstr>Cardiovascular Area</vt:lpstr>
      <vt:lpstr>More About Cardiovascular Areas</vt:lpstr>
      <vt:lpstr>Machine Weight Area </vt:lpstr>
      <vt:lpstr>More About Machine Weight Areas</vt:lpstr>
      <vt:lpstr>Free Weight Area</vt:lpstr>
      <vt:lpstr>More About Free Weight Areas</vt:lpstr>
      <vt:lpstr>Stretching Area </vt:lpstr>
      <vt:lpstr>Exercise Classroom</vt:lpstr>
      <vt:lpstr>More about the Exercise Classroom</vt:lpstr>
      <vt:lpstr>Testing and Assessment Area</vt:lpstr>
      <vt:lpstr>Sports Area </vt:lpstr>
      <vt:lpstr>Fitness Center Staff </vt:lpstr>
      <vt:lpstr>Fitness Director</vt:lpstr>
      <vt:lpstr>Fitness Programs</vt:lpstr>
      <vt:lpstr>Risk Management and Liability </vt:lpstr>
      <vt:lpstr>More About Risk Management</vt:lpstr>
      <vt:lpstr>Emergency Plan</vt:lpstr>
      <vt:lpstr>Payment Policies</vt:lpstr>
      <vt:lpstr>Spa Operations</vt:lpstr>
      <vt:lpstr>Spa Treatments</vt:lpstr>
      <vt:lpstr>Spa Revenues</vt:lpstr>
      <vt:lpstr>Massage Rooms and Treatment Rooms</vt:lpstr>
      <vt:lpstr>More About Massage and  Treatment Rooms</vt:lpstr>
      <vt:lpstr>Spa Wet Areas </vt:lpstr>
      <vt:lpstr>More About Wet Areas</vt:lpstr>
      <vt:lpstr>Spa Staff Compensation</vt:lpstr>
      <vt:lpstr>Spa Staff As Outside Contractors</vt:lpstr>
      <vt:lpstr>Spa Staff As Employees</vt:lpstr>
      <vt:lpstr>Aquatics Operations</vt:lpstr>
      <vt:lpstr>Pool Safety</vt:lpstr>
      <vt:lpstr>Aquatics Programs</vt:lpstr>
      <vt:lpstr>Swim Teams</vt:lpstr>
      <vt:lpstr>Special Aquatics Events</vt:lpstr>
      <vt:lpstr>Aquatics Staff</vt:lpstr>
      <vt:lpstr>Qualifications and Certifications</vt:lpstr>
      <vt:lpstr>More About Qualifications  and Certifications</vt:lpstr>
      <vt:lpstr>Compensation </vt:lpstr>
      <vt:lpstr>Lifeguard Duties</vt:lpstr>
      <vt:lpstr>Swimming Instructors and Coaches</vt:lpstr>
      <vt:lpstr>Aquatics Safety Policies</vt:lpstr>
      <vt:lpstr>More About Aquatics Safety Policies</vt:lpstr>
      <vt:lpstr>Pool Water Flow Rates</vt:lpstr>
      <vt:lpstr>Pool Drains</vt:lpstr>
      <vt:lpstr>Pool Filters</vt:lpstr>
      <vt:lpstr>Water Balance</vt:lpstr>
      <vt:lpstr>Two Common Disinfectants</vt:lpstr>
      <vt:lpstr>Calcium</vt:lpstr>
      <vt:lpstr>ADA Guidelines</vt:lpstr>
      <vt:lpstr>Tennis Operations</vt:lpstr>
      <vt:lpstr>Tennis Competitions</vt:lpstr>
      <vt:lpstr>Club Tennis Teams</vt:lpstr>
      <vt:lpstr>Tennis Lessons</vt:lpstr>
      <vt:lpstr>Tennis Revenues</vt:lpstr>
      <vt:lpstr>Tennis Staff</vt:lpstr>
      <vt:lpstr>Tennis Director (Professional)</vt:lpstr>
      <vt:lpstr>Tennis Director Compensation</vt:lpstr>
      <vt:lpstr>Qualifications for Tennis Professionals</vt:lpstr>
      <vt:lpstr>Are Tennis Professionals Club Employees?</vt:lpstr>
      <vt:lpstr>Tennis Pro Shops</vt:lpstr>
      <vt:lpstr>More About Tennis Pro Shop</vt:lpstr>
      <vt:lpstr>Maintenance of Tennis Areas </vt:lpstr>
      <vt:lpstr>Tennis Courts </vt:lpstr>
      <vt:lpstr>Tennis Associations</vt:lpstr>
      <vt:lpstr>Two Other Tennis Associations</vt:lpstr>
      <vt:lpstr>Questions?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Sports &amp; Recreation</dc:title>
  <dc:creator>Leilani</dc:creator>
  <cp:lastModifiedBy>Managing.Director</cp:lastModifiedBy>
  <cp:revision>192</cp:revision>
  <dcterms:created xsi:type="dcterms:W3CDTF">2006-08-16T00:00:00Z</dcterms:created>
  <dcterms:modified xsi:type="dcterms:W3CDTF">2017-09-18T02:05:04Z</dcterms:modified>
</cp:coreProperties>
</file>