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35" r:id="rId9"/>
    <p:sldId id="263" r:id="rId10"/>
    <p:sldId id="336" r:id="rId11"/>
    <p:sldId id="264" r:id="rId12"/>
    <p:sldId id="266" r:id="rId13"/>
    <p:sldId id="265" r:id="rId14"/>
    <p:sldId id="267" r:id="rId15"/>
    <p:sldId id="268" r:id="rId16"/>
    <p:sldId id="269" r:id="rId17"/>
    <p:sldId id="270" r:id="rId18"/>
    <p:sldId id="271" r:id="rId19"/>
    <p:sldId id="337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4" r:id="rId50"/>
    <p:sldId id="302" r:id="rId51"/>
    <p:sldId id="303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7" r:id="rId74"/>
    <p:sldId id="326" r:id="rId75"/>
    <p:sldId id="328" r:id="rId76"/>
    <p:sldId id="329" r:id="rId77"/>
    <p:sldId id="330" r:id="rId78"/>
    <p:sldId id="338" r:id="rId79"/>
    <p:sldId id="331" r:id="rId80"/>
    <p:sldId id="332" r:id="rId81"/>
    <p:sldId id="333" r:id="rId82"/>
    <p:sldId id="334" r:id="rId8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89" Type="http://schemas.microsoft.com/office/2015/10/relationships/revisionInfo" Target="revisionInfo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4F74BC-2688-4A8E-B8E3-4C5F1752CB89}" type="datetimeFigureOut">
              <a:rPr lang="en-US" smtClean="0"/>
              <a:pPr/>
              <a:t>9/17/2017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E6818-1864-408F-B84C-890A5697A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066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E6818-1864-408F-B84C-890A5697A6B6}" type="slidenum">
              <a:rPr lang="en-US" smtClean="0"/>
              <a:pPr/>
              <a:t>60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1B7FA-FE72-475A-8C7E-E9A919466127}" type="datetime1">
              <a:rPr lang="en-US" smtClean="0"/>
              <a:pPr/>
              <a:t>9/17/2017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EB09E-C0F4-428F-954A-4D1B9CA2AAE6}" type="datetime1">
              <a:rPr lang="en-US" smtClean="0"/>
              <a:pPr/>
              <a:t>9/17/2017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BD002-F000-4BD6-92F1-85558FBED6DE}" type="datetime1">
              <a:rPr lang="en-US" smtClean="0"/>
              <a:pPr/>
              <a:t>9/17/2017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5AB2B-9FEF-4039-B706-A05FFFBCD4AD}" type="datetime1">
              <a:rPr lang="en-US" smtClean="0"/>
              <a:pPr/>
              <a:t>9/17/2017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3B3C4-2763-4E6E-A066-EB7B5030842F}" type="datetime1">
              <a:rPr lang="en-US" smtClean="0"/>
              <a:pPr/>
              <a:t>9/17/2017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3431D-5B56-4F70-BD2E-5353BC98EAB5}" type="datetime1">
              <a:rPr lang="en-US" smtClean="0"/>
              <a:pPr/>
              <a:t>9/17/2017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25241-6F4E-42CF-8CDE-8C2A0602638E}" type="datetime1">
              <a:rPr lang="en-US" smtClean="0"/>
              <a:pPr/>
              <a:t>9/17/2017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DE2C3-4275-44A7-B216-248A437D4615}" type="datetime1">
              <a:rPr lang="en-US" smtClean="0"/>
              <a:pPr/>
              <a:t>9/17/2017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D8149-9ABF-462E-941A-6A9AB2A606D1}" type="datetime1">
              <a:rPr lang="en-US" smtClean="0"/>
              <a:pPr/>
              <a:t>9/17/2017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63809-569F-4A48-9B4F-206B94564D3B}" type="datetime1">
              <a:rPr lang="en-US" smtClean="0"/>
              <a:pPr/>
              <a:t>9/17/2017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EEC91-1C20-4881-99BF-8E284556E44A}" type="datetime1">
              <a:rPr lang="en-US" smtClean="0"/>
              <a:pPr/>
              <a:t>9/17/2017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EA8A6-5F46-4A9E-8FAC-64354D9626A0}" type="datetime1">
              <a:rPr lang="en-US" smtClean="0"/>
              <a:pPr/>
              <a:t>9/17/2017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7772400" cy="1470025"/>
          </a:xfrm>
        </p:spPr>
        <p:txBody>
          <a:bodyPr>
            <a:normAutofit/>
          </a:bodyPr>
          <a:lstStyle/>
          <a:p>
            <a:r>
              <a:rPr lang="en-US" sz="6600" dirty="0"/>
              <a:t>Communication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Certified Club Manager (CCM) Review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tabLst>
                <a:tab pos="60325" algn="l"/>
                <a:tab pos="122238" algn="l"/>
              </a:tabLst>
            </a:pPr>
            <a:r>
              <a:rPr lang="en-US" b="1" dirty="0"/>
              <a:t>To provide competency-based information about:</a:t>
            </a:r>
          </a:p>
          <a:p>
            <a:r>
              <a:rPr lang="en-US" dirty="0"/>
              <a:t>An overview of the communication process</a:t>
            </a:r>
          </a:p>
          <a:p>
            <a:r>
              <a:rPr lang="en-US" dirty="0"/>
              <a:t>Communication challenges</a:t>
            </a:r>
          </a:p>
          <a:p>
            <a:r>
              <a:rPr lang="en-US" dirty="0"/>
              <a:t>Basic skills for speaking, listening, and writing</a:t>
            </a:r>
          </a:p>
          <a:p>
            <a:r>
              <a:rPr lang="en-US" dirty="0"/>
              <a:t>Nonverbal communication (body language)</a:t>
            </a:r>
          </a:p>
          <a:p>
            <a:r>
              <a:rPr lang="en-US" dirty="0"/>
              <a:t>Several workplace communication issues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Business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i="1" dirty="0"/>
              <a:t>Downward communication </a:t>
            </a:r>
            <a:r>
              <a:rPr lang="en-US" dirty="0"/>
              <a:t>– The passing of information from a club’s higher levels to its lower levels.</a:t>
            </a:r>
          </a:p>
          <a:p>
            <a:endParaRPr lang="en-US" dirty="0"/>
          </a:p>
          <a:p>
            <a:r>
              <a:rPr lang="en-US" b="1" i="1" dirty="0"/>
              <a:t>Upward communication </a:t>
            </a:r>
            <a:r>
              <a:rPr lang="en-US" dirty="0"/>
              <a:t>–The passing of information from a club’s lower levels to its higher levels.</a:t>
            </a:r>
          </a:p>
          <a:p>
            <a:endParaRPr lang="en-US" dirty="0"/>
          </a:p>
          <a:p>
            <a:r>
              <a:rPr lang="en-US" b="1" i="1" dirty="0"/>
              <a:t>Lateral communication </a:t>
            </a:r>
            <a:r>
              <a:rPr lang="en-US" dirty="0"/>
              <a:t>– The passing of information between persons at the same level in the club.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/>
              <a:t>Linking Pins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9530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Club managers and employees are joined together in a network of communication “linking pins.”</a:t>
            </a:r>
          </a:p>
          <a:p>
            <a:pPr marL="0" indent="0">
              <a:buNone/>
            </a:pPr>
            <a:endParaRPr lang="en-US" sz="1100" dirty="0"/>
          </a:p>
          <a:p>
            <a:r>
              <a:rPr lang="en-US" dirty="0"/>
              <a:t>Line employees are linked to other employees, their supervisors, and through their supervisors to other club managers.</a:t>
            </a:r>
          </a:p>
          <a:p>
            <a:endParaRPr lang="en-US" dirty="0"/>
          </a:p>
          <a:p>
            <a:r>
              <a:rPr lang="en-US" dirty="0"/>
              <a:t>Department heads serve as linking pins between other club managers in their department and the club’s general manager.</a:t>
            </a:r>
          </a:p>
          <a:p>
            <a:endParaRPr lang="en-US" dirty="0"/>
          </a:p>
          <a:p>
            <a:r>
              <a:rPr lang="en-US" dirty="0"/>
              <a:t>Peers across the organization are linked to each other.  These links are strengthened through good communication, and they are weakened if communication is poor.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/>
              <a:t>Sender-Receiver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1050" name="Group 26"/>
          <p:cNvGrpSpPr>
            <a:grpSpLocks/>
          </p:cNvGrpSpPr>
          <p:nvPr/>
        </p:nvGrpSpPr>
        <p:grpSpPr bwMode="auto">
          <a:xfrm>
            <a:off x="685800" y="1295400"/>
            <a:ext cx="7772105" cy="4038771"/>
            <a:chOff x="2076" y="2244"/>
            <a:chExt cx="8783" cy="3928"/>
          </a:xfrm>
        </p:grpSpPr>
        <p:sp>
          <p:nvSpPr>
            <p:cNvPr id="1051" name="Text Box 27"/>
            <p:cNvSpPr txBox="1">
              <a:spLocks noChangeArrowheads="1"/>
            </p:cNvSpPr>
            <p:nvPr/>
          </p:nvSpPr>
          <p:spPr bwMode="auto">
            <a:xfrm>
              <a:off x="2318" y="2244"/>
              <a:ext cx="1983" cy="29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Sender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2" name="Text Box 28"/>
            <p:cNvSpPr txBox="1">
              <a:spLocks noChangeArrowheads="1"/>
            </p:cNvSpPr>
            <p:nvPr/>
          </p:nvSpPr>
          <p:spPr bwMode="auto">
            <a:xfrm>
              <a:off x="2076" y="2824"/>
              <a:ext cx="2756" cy="334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en-US" sz="800" dirty="0"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Thoughts/feelings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Encoding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Decoding 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3" name="Text Box 29"/>
            <p:cNvSpPr txBox="1">
              <a:spLocks noChangeArrowheads="1"/>
            </p:cNvSpPr>
            <p:nvPr/>
          </p:nvSpPr>
          <p:spPr bwMode="auto">
            <a:xfrm>
              <a:off x="7932" y="2824"/>
              <a:ext cx="2927" cy="334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  Decoding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latin typeface="Calibri" pitchFamily="34" charset="0"/>
                  <a:cs typeface="Arial" pitchFamily="34" charset="0"/>
                </a:rPr>
                <a:t>    </a:t>
              </a: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Thoughts/feelings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en-US" sz="2000" dirty="0"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  </a:t>
              </a: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Encoding  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4" name="Text Box 30"/>
            <p:cNvSpPr txBox="1">
              <a:spLocks noChangeArrowheads="1"/>
            </p:cNvSpPr>
            <p:nvPr/>
          </p:nvSpPr>
          <p:spPr bwMode="auto">
            <a:xfrm>
              <a:off x="8337" y="2244"/>
              <a:ext cx="1986" cy="29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Receiver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" name="Text Box 31"/>
            <p:cNvSpPr txBox="1">
              <a:spLocks noChangeArrowheads="1"/>
            </p:cNvSpPr>
            <p:nvPr/>
          </p:nvSpPr>
          <p:spPr bwMode="auto">
            <a:xfrm>
              <a:off x="5030" y="3965"/>
              <a:ext cx="2151" cy="79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Message transmission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056" name="AutoShape 32"/>
            <p:cNvCxnSpPr>
              <a:cxnSpLocks noChangeShapeType="1"/>
            </p:cNvCxnSpPr>
            <p:nvPr/>
          </p:nvCxnSpPr>
          <p:spPr bwMode="auto">
            <a:xfrm>
              <a:off x="3626" y="4171"/>
              <a:ext cx="159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057" name="AutoShape 33"/>
            <p:cNvCxnSpPr>
              <a:cxnSpLocks noChangeShapeType="1"/>
            </p:cNvCxnSpPr>
            <p:nvPr/>
          </p:nvCxnSpPr>
          <p:spPr bwMode="auto">
            <a:xfrm flipV="1">
              <a:off x="6950" y="4171"/>
              <a:ext cx="124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1058" name="Text Box 34"/>
            <p:cNvSpPr txBox="1">
              <a:spLocks noChangeArrowheads="1"/>
            </p:cNvSpPr>
            <p:nvPr/>
          </p:nvSpPr>
          <p:spPr bwMode="auto">
            <a:xfrm>
              <a:off x="5262" y="5579"/>
              <a:ext cx="1550" cy="51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Feedback 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059" name="AutoShape 35"/>
            <p:cNvCxnSpPr>
              <a:cxnSpLocks noChangeShapeType="1"/>
            </p:cNvCxnSpPr>
            <p:nvPr/>
          </p:nvCxnSpPr>
          <p:spPr bwMode="auto">
            <a:xfrm flipH="1" flipV="1">
              <a:off x="6898" y="5801"/>
              <a:ext cx="1206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060" name="AutoShape 36"/>
            <p:cNvCxnSpPr>
              <a:cxnSpLocks noChangeShapeType="1"/>
            </p:cNvCxnSpPr>
            <p:nvPr/>
          </p:nvCxnSpPr>
          <p:spPr bwMode="auto">
            <a:xfrm flipH="1">
              <a:off x="3626" y="5801"/>
              <a:ext cx="155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061" name="AutoShape 37"/>
            <p:cNvCxnSpPr>
              <a:cxnSpLocks noChangeShapeType="1"/>
            </p:cNvCxnSpPr>
            <p:nvPr/>
          </p:nvCxnSpPr>
          <p:spPr bwMode="auto">
            <a:xfrm>
              <a:off x="2812" y="3430"/>
              <a:ext cx="0" cy="51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062" name="AutoShape 38"/>
            <p:cNvCxnSpPr>
              <a:cxnSpLocks noChangeShapeType="1"/>
            </p:cNvCxnSpPr>
            <p:nvPr/>
          </p:nvCxnSpPr>
          <p:spPr bwMode="auto">
            <a:xfrm>
              <a:off x="8620" y="4319"/>
              <a:ext cx="0" cy="46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063" name="AutoShape 39"/>
            <p:cNvCxnSpPr>
              <a:cxnSpLocks noChangeShapeType="1"/>
            </p:cNvCxnSpPr>
            <p:nvPr/>
          </p:nvCxnSpPr>
          <p:spPr bwMode="auto">
            <a:xfrm flipH="1">
              <a:off x="8620" y="5134"/>
              <a:ext cx="0" cy="44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</p:grpSp>
      <p:sp>
        <p:nvSpPr>
          <p:cNvPr id="1064" name="Text Box 40"/>
          <p:cNvSpPr txBox="1">
            <a:spLocks noChangeArrowheads="1"/>
          </p:cNvSpPr>
          <p:nvPr/>
        </p:nvSpPr>
        <p:spPr bwMode="auto">
          <a:xfrm>
            <a:off x="685800" y="5562600"/>
            <a:ext cx="7924800" cy="990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One key to communication is to connect with the other person psychologically.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Myths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We communicate only when we want to.</a:t>
            </a:r>
          </a:p>
          <a:p>
            <a:r>
              <a:rPr lang="en-US" dirty="0"/>
              <a:t>Words mean the same to everyone.</a:t>
            </a:r>
          </a:p>
          <a:p>
            <a:r>
              <a:rPr lang="en-US" dirty="0"/>
              <a:t>We communicate chiefly with words.</a:t>
            </a:r>
          </a:p>
          <a:p>
            <a:r>
              <a:rPr lang="en-US" dirty="0"/>
              <a:t>The best communication is a one-way message from me to you.</a:t>
            </a:r>
          </a:p>
          <a:p>
            <a:r>
              <a:rPr lang="en-US" dirty="0"/>
              <a:t>The message communicated is the message received.</a:t>
            </a:r>
          </a:p>
          <a:p>
            <a:r>
              <a:rPr lang="en-US" dirty="0"/>
              <a:t>There is no such thing as too much information.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/>
              <a:t>Communication Barriers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534400" cy="5181600"/>
          </a:xfrm>
        </p:spPr>
        <p:txBody>
          <a:bodyPr>
            <a:normAutofit lnSpcReduction="10000"/>
          </a:bodyPr>
          <a:lstStyle/>
          <a:p>
            <a:r>
              <a:rPr lang="en-US" b="1" i="1" dirty="0"/>
              <a:t>Distractions</a:t>
            </a:r>
            <a:r>
              <a:rPr lang="en-US" dirty="0"/>
              <a:t> – Workplace distractions include too much noise, excessive heat or cold, interruptions, and physical discomfort.</a:t>
            </a:r>
          </a:p>
          <a:p>
            <a:endParaRPr lang="en-US" dirty="0"/>
          </a:p>
          <a:p>
            <a:r>
              <a:rPr lang="en-US" b="1" i="1" dirty="0"/>
              <a:t>Differences in background </a:t>
            </a:r>
            <a:r>
              <a:rPr lang="en-US" dirty="0"/>
              <a:t>– Message senders and receivers have different educational, experience, and knowledge backgrounds.</a:t>
            </a:r>
          </a:p>
          <a:p>
            <a:endParaRPr lang="en-US" dirty="0"/>
          </a:p>
          <a:p>
            <a:r>
              <a:rPr lang="en-US" b="1" i="1" dirty="0"/>
              <a:t>Poor timing</a:t>
            </a:r>
            <a:r>
              <a:rPr lang="en-US" dirty="0"/>
              <a:t> – Poor timing may cause both parties to say things they do not mean.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/>
              <a:t>More Communication Barriers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534400" cy="5181600"/>
          </a:xfrm>
        </p:spPr>
        <p:txBody>
          <a:bodyPr>
            <a:normAutofit fontScale="77500" lnSpcReduction="20000"/>
          </a:bodyPr>
          <a:lstStyle/>
          <a:p>
            <a:r>
              <a:rPr lang="en-US" b="1" i="1" dirty="0"/>
              <a:t>Personality differences – </a:t>
            </a:r>
            <a:r>
              <a:rPr lang="en-US" dirty="0"/>
              <a:t>The personalities of those who are communicating can pose communication obstacles.</a:t>
            </a:r>
          </a:p>
          <a:p>
            <a:endParaRPr lang="en-US" dirty="0"/>
          </a:p>
          <a:p>
            <a:r>
              <a:rPr lang="en-US" b="1" i="1" dirty="0"/>
              <a:t>Prejudice </a:t>
            </a:r>
            <a:r>
              <a:rPr lang="en-US" dirty="0"/>
              <a:t> - Examples: A club manager may want a report completed in a specific way because “that’s the way we’ve always done it” and she is positively prejudiced toward that process.</a:t>
            </a:r>
          </a:p>
          <a:p>
            <a:endParaRPr lang="en-US" dirty="0"/>
          </a:p>
          <a:p>
            <a:r>
              <a:rPr lang="en-US" b="1" i="1" dirty="0"/>
              <a:t>Differences in knowledge and assumptions</a:t>
            </a:r>
            <a:r>
              <a:rPr lang="en-US" dirty="0"/>
              <a:t> – Communication may be hampered if the receiver lacks the knowledge or experience required to understand the message but the sender assumes that he does.</a:t>
            </a:r>
          </a:p>
          <a:p>
            <a:endParaRPr lang="en-US" dirty="0"/>
          </a:p>
          <a:p>
            <a:r>
              <a:rPr lang="en-US" b="1" i="1" dirty="0"/>
              <a:t>Stress</a:t>
            </a:r>
            <a:r>
              <a:rPr lang="en-US" dirty="0"/>
              <a:t> – Given the nature of the private club industry, the need to communicate under stress occurs frequently.</a:t>
            </a:r>
            <a:endParaRPr lang="en-US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Biases and Communication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 fontScale="85000" lnSpcReduction="10000"/>
          </a:bodyPr>
          <a:lstStyle/>
          <a:p>
            <a:r>
              <a:rPr lang="en-US" b="1" i="1" dirty="0"/>
              <a:t>First impression </a:t>
            </a:r>
            <a:r>
              <a:rPr lang="en-US" dirty="0"/>
              <a:t>– When club managers meet someone, they sometimes make immediate judgments about the person based on external factors such as appearance, accent, and age.</a:t>
            </a:r>
          </a:p>
          <a:p>
            <a:endParaRPr lang="en-US" dirty="0"/>
          </a:p>
          <a:p>
            <a:r>
              <a:rPr lang="en-US" b="1" i="1" dirty="0"/>
              <a:t>Stereotypes </a:t>
            </a:r>
            <a:r>
              <a:rPr lang="en-US" dirty="0"/>
              <a:t>– Club managers may form general opinions about certain groups and then apply predetermined beliefs to individuals in those groups.</a:t>
            </a:r>
          </a:p>
          <a:p>
            <a:endParaRPr lang="en-US" dirty="0"/>
          </a:p>
          <a:p>
            <a:r>
              <a:rPr lang="en-US" b="1" i="1" dirty="0"/>
              <a:t>Just-like-me </a:t>
            </a:r>
            <a:r>
              <a:rPr lang="en-US" dirty="0"/>
              <a:t>–  Club managers may like those who behave or think as they do or who have similar backgrounds and characteristics.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Personal Biases and Communication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b="1" i="1" dirty="0"/>
              <a:t>Halo or pitchfork effects </a:t>
            </a:r>
            <a:r>
              <a:rPr lang="en-US" dirty="0"/>
              <a:t>–</a:t>
            </a:r>
            <a:r>
              <a:rPr lang="en-US" b="1" i="1" dirty="0"/>
              <a:t> </a:t>
            </a:r>
            <a:r>
              <a:rPr lang="en-US" dirty="0"/>
              <a:t>Club managers may favor someone for one positive characteristic and overlook the person’s other traits (the halo effect).  Conversely, they may dislike someone because of a single characteristic that they see as negative (the pitchfork effect).</a:t>
            </a:r>
          </a:p>
          <a:p>
            <a:endParaRPr lang="en-US" dirty="0"/>
          </a:p>
          <a:p>
            <a:r>
              <a:rPr lang="en-US" b="1" i="1" dirty="0"/>
              <a:t>Contrast effect </a:t>
            </a:r>
            <a:r>
              <a:rPr lang="en-US" dirty="0"/>
              <a:t>–</a:t>
            </a:r>
            <a:r>
              <a:rPr lang="en-US" b="1" i="1" dirty="0"/>
              <a:t> </a:t>
            </a:r>
            <a:r>
              <a:rPr lang="en-US" dirty="0"/>
              <a:t>Club managers sometimes compare employees with others and rank them according to their perceptions of “best performance.”</a:t>
            </a:r>
          </a:p>
          <a:p>
            <a:endParaRPr lang="en-US" dirty="0"/>
          </a:p>
          <a:p>
            <a:r>
              <a:rPr lang="en-US" b="1" i="1" dirty="0"/>
              <a:t>Leniency/Severity effect </a:t>
            </a:r>
            <a:r>
              <a:rPr lang="en-US" dirty="0"/>
              <a:t>– Some club managers view the world positively, while others are clouded by negativity.</a:t>
            </a:r>
            <a:endParaRPr lang="en-US" b="1" i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Speaking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/>
              <a:t>Effective speaking involves:</a:t>
            </a:r>
          </a:p>
          <a:p>
            <a:r>
              <a:rPr lang="en-US" dirty="0"/>
              <a:t>Introductory remarks to get the listeners’ attention</a:t>
            </a:r>
          </a:p>
          <a:p>
            <a:endParaRPr lang="en-US" dirty="0"/>
          </a:p>
          <a:p>
            <a:r>
              <a:rPr lang="en-US" dirty="0"/>
              <a:t>Main body (the points to be made)</a:t>
            </a:r>
          </a:p>
          <a:p>
            <a:endParaRPr lang="en-US" dirty="0"/>
          </a:p>
          <a:p>
            <a:r>
              <a:rPr lang="en-US" dirty="0"/>
              <a:t>Conclusion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Think About The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will message be delivered?</a:t>
            </a:r>
          </a:p>
          <a:p>
            <a:pPr lvl="1"/>
            <a:r>
              <a:rPr lang="en-US" dirty="0"/>
              <a:t>Volume: remember one can hear more words than can be spoken</a:t>
            </a:r>
          </a:p>
          <a:p>
            <a:pPr lvl="1"/>
            <a:r>
              <a:rPr lang="en-US" dirty="0"/>
              <a:t>Pitch and tone</a:t>
            </a:r>
          </a:p>
          <a:p>
            <a:pPr lvl="1"/>
            <a:r>
              <a:rPr lang="en-US" dirty="0"/>
              <a:t>Speed of talking</a:t>
            </a:r>
          </a:p>
          <a:p>
            <a:pPr lvl="1">
              <a:buNone/>
            </a:pPr>
            <a:endParaRPr lang="en-US" dirty="0"/>
          </a:p>
          <a:p>
            <a:pPr lvl="1" algn="ctr">
              <a:buNone/>
            </a:pPr>
            <a:r>
              <a:rPr lang="en-US" sz="3200" dirty="0"/>
              <a:t>Vary these based on the situation.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/>
              <a:t>Speaking On The Job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05800" cy="51054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i="1" dirty="0"/>
              <a:t>Club managers should plan and organize what they want to say and:</a:t>
            </a:r>
          </a:p>
          <a:p>
            <a:pPr marL="0" indent="0">
              <a:buNone/>
            </a:pPr>
            <a:endParaRPr lang="en-US" sz="1200" i="1" dirty="0"/>
          </a:p>
          <a:p>
            <a:r>
              <a:rPr lang="en-US" dirty="0"/>
              <a:t>Stick to the main points without digressing or introducing unnecessary information.</a:t>
            </a:r>
          </a:p>
          <a:p>
            <a:r>
              <a:rPr lang="en-US" dirty="0"/>
              <a:t>Provide enough information to support the points being made.</a:t>
            </a:r>
          </a:p>
          <a:p>
            <a:r>
              <a:rPr lang="en-US" dirty="0"/>
              <a:t>Gear the message toward the listener.</a:t>
            </a:r>
          </a:p>
          <a:p>
            <a:r>
              <a:rPr lang="en-US" dirty="0"/>
              <a:t>Pause occasionally to allow the listener to ask questions. </a:t>
            </a:r>
          </a:p>
          <a:p>
            <a:r>
              <a:rPr lang="en-US" dirty="0"/>
              <a:t>Watch the listener’s body language.</a:t>
            </a:r>
          </a:p>
          <a:p>
            <a:r>
              <a:rPr lang="en-US" dirty="0"/>
              <a:t>Use appropriate gestures.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Three Parts to a Presentation: 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Show how the information relates to the audience.</a:t>
            </a:r>
          </a:p>
          <a:p>
            <a:r>
              <a:rPr lang="en-US" dirty="0"/>
              <a:t>Explain your competency (knowledge or experience) to speak on the subject.</a:t>
            </a:r>
          </a:p>
          <a:p>
            <a:r>
              <a:rPr lang="en-US" dirty="0"/>
              <a:t>Refer to something unusual to capture the audience’s attention or refer to something familiar to establish a bond with the audience.</a:t>
            </a:r>
          </a:p>
          <a:p>
            <a:r>
              <a:rPr lang="en-US" dirty="0"/>
              <a:t>Reassure the audience about the presentation’s importance.</a:t>
            </a:r>
          </a:p>
          <a:p>
            <a:r>
              <a:rPr lang="en-US" dirty="0"/>
              <a:t>Use a quotation to focus attention on the topic.</a:t>
            </a:r>
          </a:p>
          <a:p>
            <a:pPr>
              <a:buNone/>
            </a:pPr>
            <a:endParaRPr lang="en-US" dirty="0"/>
          </a:p>
          <a:p>
            <a:pPr algn="ctr">
              <a:buNone/>
            </a:pPr>
            <a:r>
              <a:rPr lang="en-US" b="1" i="1" dirty="0"/>
              <a:t>The introduction does not need to be written first.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Three Parts to a Presentation: Main Body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Present information in logical order.</a:t>
            </a:r>
          </a:p>
          <a:p>
            <a:endParaRPr lang="en-US" dirty="0"/>
          </a:p>
          <a:p>
            <a:r>
              <a:rPr lang="en-US" dirty="0"/>
              <a:t>Each point should support the intent of the presentation.</a:t>
            </a:r>
          </a:p>
          <a:p>
            <a:endParaRPr lang="en-US" dirty="0"/>
          </a:p>
          <a:p>
            <a:r>
              <a:rPr lang="en-US" dirty="0"/>
              <a:t>Include audience benefits from accepting main points.</a:t>
            </a:r>
          </a:p>
          <a:p>
            <a:endParaRPr lang="en-US" dirty="0"/>
          </a:p>
          <a:p>
            <a:r>
              <a:rPr lang="en-US" dirty="0"/>
              <a:t>May summarize information periodically.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/>
              <a:t>Use Visuals Correctly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Keep them short and simple</a:t>
            </a:r>
          </a:p>
          <a:p>
            <a:endParaRPr lang="en-US" dirty="0"/>
          </a:p>
          <a:p>
            <a:r>
              <a:rPr lang="en-US" dirty="0"/>
              <a:t>Develop titles</a:t>
            </a:r>
          </a:p>
          <a:p>
            <a:endParaRPr lang="en-US" dirty="0"/>
          </a:p>
          <a:p>
            <a:r>
              <a:rPr lang="en-US" dirty="0"/>
              <a:t>Rule of thumb: no more than one visual for every three minutes of speaking</a:t>
            </a:r>
          </a:p>
          <a:p>
            <a:endParaRPr lang="en-US" dirty="0"/>
          </a:p>
          <a:p>
            <a:r>
              <a:rPr lang="en-US" dirty="0"/>
              <a:t>Graphs, pictures, and flowcharts may summarize information better than words on a screen</a:t>
            </a:r>
          </a:p>
          <a:p>
            <a:endParaRPr lang="en-US" dirty="0"/>
          </a:p>
          <a:p>
            <a:r>
              <a:rPr lang="en-US" dirty="0"/>
              <a:t>Set off the important points of visuals with bullets, numbers, indents, or some other method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Three Parts to a Presentation: 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00200"/>
            <a:ext cx="7620000" cy="4525963"/>
          </a:xfrm>
        </p:spPr>
        <p:txBody>
          <a:bodyPr/>
          <a:lstStyle/>
          <a:p>
            <a:r>
              <a:rPr lang="en-US" dirty="0"/>
              <a:t>Summarize information presented</a:t>
            </a:r>
          </a:p>
          <a:p>
            <a:endParaRPr lang="en-US" dirty="0"/>
          </a:p>
          <a:p>
            <a:r>
              <a:rPr lang="en-US" dirty="0"/>
              <a:t>Do not present new information</a:t>
            </a:r>
          </a:p>
          <a:p>
            <a:endParaRPr lang="en-US" dirty="0"/>
          </a:p>
          <a:p>
            <a:r>
              <a:rPr lang="en-US" dirty="0"/>
              <a:t>Request action (if applicable)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/>
              <a:t>The Presentation:  Environment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53440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b="1" i="1" dirty="0"/>
              <a:t>Equipment </a:t>
            </a:r>
            <a:r>
              <a:rPr lang="en-US" dirty="0"/>
              <a:t>– Test computers, slide projectors, and other equipment in advance.</a:t>
            </a:r>
          </a:p>
          <a:p>
            <a:endParaRPr lang="en-US" dirty="0"/>
          </a:p>
          <a:p>
            <a:r>
              <a:rPr lang="en-US" b="1" i="1" dirty="0"/>
              <a:t>Visuals </a:t>
            </a:r>
            <a:r>
              <a:rPr lang="en-US" dirty="0"/>
              <a:t>– Ensure visuals can be seen throughout the room.</a:t>
            </a:r>
          </a:p>
          <a:p>
            <a:endParaRPr lang="en-US" dirty="0"/>
          </a:p>
          <a:p>
            <a:r>
              <a:rPr lang="en-US" b="1" i="1" dirty="0"/>
              <a:t>Flip charts </a:t>
            </a:r>
            <a:r>
              <a:rPr lang="en-US" dirty="0"/>
              <a:t>– Ensure enough paper and markers.</a:t>
            </a:r>
          </a:p>
          <a:p>
            <a:endParaRPr lang="en-US" dirty="0"/>
          </a:p>
          <a:p>
            <a:r>
              <a:rPr lang="en-US" b="1" i="1" dirty="0"/>
              <a:t>Handouts </a:t>
            </a:r>
            <a:r>
              <a:rPr lang="en-US" dirty="0"/>
              <a:t>– Make sure handouts are easily accessible, are in the correct order, and can be easily distributed.</a:t>
            </a:r>
          </a:p>
          <a:p>
            <a:endParaRPr lang="en-US" dirty="0"/>
          </a:p>
          <a:p>
            <a:r>
              <a:rPr lang="en-US" b="1" i="1" dirty="0"/>
              <a:t>Pointers </a:t>
            </a:r>
            <a:r>
              <a:rPr lang="en-US" dirty="0"/>
              <a:t>– Make sure a pointer is easily accessible if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dirty="0"/>
              <a:t>More About The Presentation:  Environment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b="1" i="1" dirty="0"/>
              <a:t>Microphone </a:t>
            </a:r>
            <a:r>
              <a:rPr lang="en-US" dirty="0"/>
              <a:t>– Test in advance and know how to use it.</a:t>
            </a:r>
          </a:p>
          <a:p>
            <a:endParaRPr lang="en-US" dirty="0"/>
          </a:p>
          <a:p>
            <a:r>
              <a:rPr lang="en-US" b="1" i="1" dirty="0"/>
              <a:t>Lighting </a:t>
            </a:r>
            <a:r>
              <a:rPr lang="en-US" dirty="0"/>
              <a:t>– Determine how to turn room lights on or off if it will be necessary to do so.  Leave some light on when using overheads or slides (speaking in a completely dark room may be uncomfortable, and listeners cannot take notes).</a:t>
            </a:r>
          </a:p>
          <a:p>
            <a:endParaRPr lang="en-US" dirty="0"/>
          </a:p>
          <a:p>
            <a:r>
              <a:rPr lang="en-US" b="1" i="1" dirty="0"/>
              <a:t>Seating arrangement </a:t>
            </a:r>
            <a:r>
              <a:rPr lang="en-US" dirty="0"/>
              <a:t>– Arrange seating in the room appropriately.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3600" dirty="0"/>
              <a:t>Presentation Delivery 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b="1" i="1" dirty="0"/>
              <a:t>Posture </a:t>
            </a:r>
            <a:r>
              <a:rPr lang="en-US" dirty="0"/>
              <a:t>– Be relaxed and erect.  Don’t shift back and forth from one foot to the other.</a:t>
            </a:r>
          </a:p>
          <a:p>
            <a:endParaRPr lang="en-US" dirty="0"/>
          </a:p>
          <a:p>
            <a:r>
              <a:rPr lang="en-US" b="1" i="1" dirty="0"/>
              <a:t>Movement</a:t>
            </a:r>
            <a:r>
              <a:rPr lang="en-US" dirty="0"/>
              <a:t> – Moving nearer to the audience emphasizes main points.  When using a lectern, move out from behind it occasionally.  Wringing your hands, keeping them in your pockets, or folded may detract from the presentation.</a:t>
            </a:r>
          </a:p>
          <a:p>
            <a:endParaRPr lang="en-US" dirty="0"/>
          </a:p>
          <a:p>
            <a:r>
              <a:rPr lang="en-US" b="1" i="1" dirty="0"/>
              <a:t>Use eye-to-eye contact  </a:t>
            </a:r>
          </a:p>
          <a:p>
            <a:endParaRPr lang="en-US" b="1" i="1" dirty="0"/>
          </a:p>
          <a:p>
            <a:r>
              <a:rPr lang="en-US" b="1" i="1" dirty="0"/>
              <a:t>Orientation</a:t>
            </a:r>
            <a:r>
              <a:rPr lang="en-US" dirty="0"/>
              <a:t> – Speakers who keep their shoulders turned toward their audiences are considered more engaging.  Speaking while facing away from the audience is awkward.</a:t>
            </a:r>
          </a:p>
          <a:p>
            <a:endParaRPr lang="en-US" dirty="0"/>
          </a:p>
          <a:p>
            <a:r>
              <a:rPr lang="en-US" b="1" i="1" dirty="0"/>
              <a:t>Gestures</a:t>
            </a:r>
            <a:r>
              <a:rPr lang="en-US" dirty="0"/>
              <a:t> – Gestures are an important form of nonverbal communication when used appropriately.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Listening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524000"/>
            <a:ext cx="7620000" cy="46021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Listening is not the same as hearing.</a:t>
            </a:r>
          </a:p>
          <a:p>
            <a:endParaRPr lang="en-US" dirty="0"/>
          </a:p>
          <a:p>
            <a:r>
              <a:rPr lang="en-US" dirty="0"/>
              <a:t>Good listeners are involved in the speaking/listening process.</a:t>
            </a:r>
          </a:p>
          <a:p>
            <a:endParaRPr lang="en-US" dirty="0"/>
          </a:p>
          <a:p>
            <a:r>
              <a:rPr lang="en-US" dirty="0"/>
              <a:t>Good managers listen more than they talk!</a:t>
            </a:r>
          </a:p>
          <a:p>
            <a:endParaRPr lang="en-US" dirty="0"/>
          </a:p>
          <a:p>
            <a:r>
              <a:rPr lang="en-US" dirty="0"/>
              <a:t>Listening is an excellent way to improve downward communication.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/>
              <a:t>Poor Listening Habits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Unsuitable listening environment: too much noise or too many distractions</a:t>
            </a:r>
          </a:p>
          <a:p>
            <a:endParaRPr lang="en-US" dirty="0"/>
          </a:p>
          <a:p>
            <a:r>
              <a:rPr lang="en-US" dirty="0"/>
              <a:t>Allowing your mind to wander</a:t>
            </a:r>
          </a:p>
          <a:p>
            <a:endParaRPr lang="en-US" dirty="0"/>
          </a:p>
          <a:p>
            <a:r>
              <a:rPr lang="en-US" dirty="0"/>
              <a:t>Thinking of something else</a:t>
            </a:r>
          </a:p>
          <a:p>
            <a:endParaRPr lang="en-US" dirty="0"/>
          </a:p>
          <a:p>
            <a:r>
              <a:rPr lang="en-US" dirty="0"/>
              <a:t>Focusing on one word or idea at the expense of the whole message</a:t>
            </a:r>
          </a:p>
          <a:p>
            <a:endParaRPr lang="en-US" dirty="0"/>
          </a:p>
          <a:p>
            <a:r>
              <a:rPr lang="en-US" dirty="0"/>
              <a:t>Negative reactions to a speaker’s mannerisms, appearance, dress, accent,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Poor Listening Habits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“Tuning out” to difficult or dull messages.</a:t>
            </a:r>
          </a:p>
          <a:p>
            <a:endParaRPr lang="en-US" dirty="0"/>
          </a:p>
          <a:p>
            <a:r>
              <a:rPr lang="en-US" dirty="0"/>
              <a:t>Not paying attention.</a:t>
            </a:r>
          </a:p>
          <a:p>
            <a:endParaRPr lang="en-US" dirty="0"/>
          </a:p>
          <a:p>
            <a:r>
              <a:rPr lang="en-US" dirty="0"/>
              <a:t>Taking too many notes.</a:t>
            </a:r>
          </a:p>
          <a:p>
            <a:endParaRPr lang="en-US" dirty="0"/>
          </a:p>
          <a:p>
            <a:r>
              <a:rPr lang="en-US" dirty="0"/>
              <a:t>Talking to others in the group or audience.</a:t>
            </a:r>
          </a:p>
          <a:p>
            <a:endParaRPr lang="en-US" dirty="0"/>
          </a:p>
          <a:p>
            <a:r>
              <a:rPr lang="en-US" dirty="0"/>
              <a:t>Lack of desire or determination to listen.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Four Stages of Active Listening: Focusing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00200"/>
            <a:ext cx="7162800" cy="4525963"/>
          </a:xfrm>
        </p:spPr>
        <p:txBody>
          <a:bodyPr/>
          <a:lstStyle/>
          <a:p>
            <a:pPr>
              <a:buNone/>
            </a:pPr>
            <a:r>
              <a:rPr lang="en-US" sz="3600" u="sng" dirty="0"/>
              <a:t>Stage 1 </a:t>
            </a:r>
          </a:p>
          <a:p>
            <a:r>
              <a:rPr lang="en-US" dirty="0"/>
              <a:t>Decide to listen.</a:t>
            </a:r>
          </a:p>
          <a:p>
            <a:r>
              <a:rPr lang="en-US" dirty="0"/>
              <a:t>Create the proper atmosphere.</a:t>
            </a:r>
          </a:p>
          <a:p>
            <a:r>
              <a:rPr lang="en-US" dirty="0"/>
              <a:t>Focus on the speaker.</a:t>
            </a:r>
          </a:p>
          <a:p>
            <a:r>
              <a:rPr lang="en-US" dirty="0"/>
              <a:t>Show you are paying attention.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Four Stages of Active Listening: Interpreting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00200"/>
            <a:ext cx="7162800" cy="4525963"/>
          </a:xfrm>
        </p:spPr>
        <p:txBody>
          <a:bodyPr/>
          <a:lstStyle/>
          <a:p>
            <a:pPr>
              <a:buNone/>
            </a:pPr>
            <a:r>
              <a:rPr lang="en-US" sz="3600" u="sng" dirty="0"/>
              <a:t>Stage 2 </a:t>
            </a:r>
          </a:p>
          <a:p>
            <a:r>
              <a:rPr lang="en-US" dirty="0"/>
              <a:t>Keep from judging.</a:t>
            </a:r>
          </a:p>
          <a:p>
            <a:r>
              <a:rPr lang="en-US" dirty="0"/>
              <a:t>Determine the speaker’s meaning.</a:t>
            </a:r>
          </a:p>
          <a:p>
            <a:r>
              <a:rPr lang="en-US" dirty="0"/>
              <a:t>Confirm you understand the meaning.</a:t>
            </a:r>
          </a:p>
          <a:p>
            <a:r>
              <a:rPr lang="en-US" dirty="0"/>
              <a:t>Reach a common understanding.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Four Stages of Active Listening: Evaluating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00200"/>
            <a:ext cx="7162800" cy="4525963"/>
          </a:xfrm>
        </p:spPr>
        <p:txBody>
          <a:bodyPr/>
          <a:lstStyle/>
          <a:p>
            <a:pPr>
              <a:buNone/>
            </a:pPr>
            <a:r>
              <a:rPr lang="en-US" sz="3600" u="sng" dirty="0"/>
              <a:t>Stage 3 </a:t>
            </a:r>
          </a:p>
          <a:p>
            <a:r>
              <a:rPr lang="en-US" dirty="0"/>
              <a:t>Gather more information.</a:t>
            </a:r>
          </a:p>
          <a:p>
            <a:r>
              <a:rPr lang="en-US" dirty="0"/>
              <a:t>Decide whether the information is genuine.</a:t>
            </a:r>
          </a:p>
          <a:p>
            <a:r>
              <a:rPr lang="en-US" dirty="0"/>
              <a:t>Evaluate the information.</a:t>
            </a:r>
          </a:p>
          <a:p>
            <a:r>
              <a:rPr lang="en-US" dirty="0"/>
              <a:t>Communicate your evaluation.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Four Stages of Active Listening: Responding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00200"/>
            <a:ext cx="7162800" cy="4525963"/>
          </a:xfrm>
        </p:spPr>
        <p:txBody>
          <a:bodyPr/>
          <a:lstStyle/>
          <a:p>
            <a:pPr>
              <a:buNone/>
            </a:pPr>
            <a:r>
              <a:rPr lang="en-US" sz="3600" u="sng" dirty="0"/>
              <a:t>Stage 4 </a:t>
            </a:r>
          </a:p>
          <a:p>
            <a:r>
              <a:rPr lang="en-US" dirty="0"/>
              <a:t>Know what the speaker expects.</a:t>
            </a:r>
          </a:p>
          <a:p>
            <a:r>
              <a:rPr lang="en-US" dirty="0"/>
              <a:t>Consider your own time and energy.</a:t>
            </a:r>
          </a:p>
          <a:p>
            <a:r>
              <a:rPr lang="en-US" dirty="0"/>
              <a:t>Decide what to do.</a:t>
            </a:r>
          </a:p>
          <a:p>
            <a:r>
              <a:rPr lang="en-US" dirty="0"/>
              <a:t>Use neutral words to encourage a response.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/>
              <a:t>Active Listening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Mirroring – Restating: this involves repeating some of the speaker’s key words and suggests that the listener is interested in the speaker’s message.</a:t>
            </a:r>
          </a:p>
          <a:p>
            <a:endParaRPr lang="en-US" dirty="0"/>
          </a:p>
          <a:p>
            <a:r>
              <a:rPr lang="en-US" dirty="0"/>
              <a:t>Paraphrasing – Listeners can use their own words to re-state what the speaker is saying to help clarify the message.</a:t>
            </a:r>
          </a:p>
          <a:p>
            <a:endParaRPr lang="en-US" dirty="0"/>
          </a:p>
          <a:p>
            <a:r>
              <a:rPr lang="en-US" dirty="0"/>
              <a:t>Summarizing (self-disclosure) – Summarizing statements to stress important points.  </a:t>
            </a:r>
          </a:p>
          <a:p>
            <a:pPr lvl="1"/>
            <a:r>
              <a:rPr lang="en-US" dirty="0"/>
              <a:t>Do this to focus attention on a certain topic</a:t>
            </a:r>
          </a:p>
          <a:p>
            <a:pPr lvl="1"/>
            <a:r>
              <a:rPr lang="en-US" dirty="0"/>
              <a:t>Show agreement with specific points</a:t>
            </a:r>
          </a:p>
          <a:p>
            <a:pPr lvl="1"/>
            <a:r>
              <a:rPr lang="en-US" dirty="0"/>
              <a:t>Guide the speaker to another part of the subject</a:t>
            </a:r>
          </a:p>
          <a:p>
            <a:pPr lvl="1"/>
            <a:r>
              <a:rPr lang="en-US" dirty="0"/>
              <a:t>Reach agreement to end the conversation.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/>
          <a:lstStyle/>
          <a:p>
            <a:r>
              <a:rPr lang="en-US" dirty="0"/>
              <a:t>More Active Listening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Self-disclosure statements – These indicate how a listener feels about what has been said.</a:t>
            </a:r>
          </a:p>
          <a:p>
            <a:endParaRPr lang="en-US" dirty="0"/>
          </a:p>
          <a:p>
            <a:r>
              <a:rPr lang="en-US" dirty="0"/>
              <a:t>Questioning or clarifying – Listeners should ask questions to help the speaker clarify his or her thinking.</a:t>
            </a:r>
          </a:p>
          <a:p>
            <a:endParaRPr lang="en-US" dirty="0"/>
          </a:p>
          <a:p>
            <a:r>
              <a:rPr lang="en-US" dirty="0"/>
              <a:t>Open-ended questions – These allow the speaker to respond in any way they would like</a:t>
            </a:r>
          </a:p>
          <a:p>
            <a:pPr lvl="1"/>
            <a:r>
              <a:rPr lang="en-US" dirty="0"/>
              <a:t>Listeners can use them to move along a discussion, discover a speaker’s idea, or examine a sensitive topic</a:t>
            </a:r>
          </a:p>
          <a:p>
            <a:pPr lvl="1"/>
            <a:endParaRPr lang="en-US" dirty="0"/>
          </a:p>
          <a:p>
            <a:r>
              <a:rPr lang="en-US" dirty="0"/>
              <a:t>Motivating the speaker to say more – This encourages the speaker to continue talking.  Listeners should use neutral words that communicate neither agreement nor disagreement.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Nonverbal Communication: </a:t>
            </a:r>
            <a:br>
              <a:rPr lang="en-US" dirty="0"/>
            </a:br>
            <a:r>
              <a:rPr lang="en-US" dirty="0"/>
              <a:t>Body Language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495800"/>
          </a:xfrm>
        </p:spPr>
        <p:txBody>
          <a:bodyPr>
            <a:normAutofit/>
          </a:bodyPr>
          <a:lstStyle/>
          <a:p>
            <a:r>
              <a:rPr lang="en-US" dirty="0"/>
              <a:t>Nonverbal communication consists largely of body language and is important in day-to-day interactions.</a:t>
            </a:r>
          </a:p>
          <a:p>
            <a:endParaRPr lang="en-US" dirty="0"/>
          </a:p>
          <a:p>
            <a:r>
              <a:rPr lang="en-US" dirty="0"/>
              <a:t>We communicate with more than just words.</a:t>
            </a:r>
          </a:p>
          <a:p>
            <a:endParaRPr lang="en-US" dirty="0"/>
          </a:p>
          <a:p>
            <a:r>
              <a:rPr lang="en-US" dirty="0"/>
              <a:t>Our nonverbal behavior can reveal our attitudes and feelings.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Nonverbal Messages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4663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u="none" dirty="0"/>
                        <a:t>NONVERBAL</a:t>
                      </a:r>
                      <a:r>
                        <a:rPr lang="en-US" sz="2400" u="none" baseline="0" dirty="0"/>
                        <a:t> MESSAGE</a:t>
                      </a:r>
                      <a:endParaRPr lang="en-US" sz="2400" u="non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u="none" dirty="0"/>
                        <a:t>TYPICAL</a:t>
                      </a:r>
                      <a:r>
                        <a:rPr lang="en-US" sz="2400" u="none" baseline="0" dirty="0"/>
                        <a:t> INTERPRETATION</a:t>
                      </a:r>
                      <a:endParaRPr lang="en-US" sz="2400" u="non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u="none" dirty="0"/>
                        <a:t>Making direct eye</a:t>
                      </a:r>
                      <a:r>
                        <a:rPr lang="en-US" sz="2400" u="none" baseline="0" dirty="0"/>
                        <a:t> contact</a:t>
                      </a:r>
                      <a:endParaRPr lang="en-US" sz="2400" u="non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u="none" dirty="0"/>
                        <a:t>Friendly, sincere, self-confident, assertive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u="none" dirty="0"/>
                        <a:t>Avoiding eye</a:t>
                      </a:r>
                      <a:r>
                        <a:rPr lang="en-US" sz="2400" u="none" baseline="0" dirty="0"/>
                        <a:t> contact</a:t>
                      </a:r>
                      <a:endParaRPr lang="en-US" sz="2400" u="non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u="none" dirty="0"/>
                        <a:t>Cold, evasive, indifferent, insecure,</a:t>
                      </a:r>
                      <a:r>
                        <a:rPr lang="en-US" sz="2400" u="none" baseline="0" dirty="0"/>
                        <a:t> passive</a:t>
                      </a:r>
                      <a:endParaRPr lang="en-US" sz="2400" u="non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u="none" dirty="0"/>
                        <a:t>Shaking</a:t>
                      </a:r>
                      <a:r>
                        <a:rPr lang="en-US" sz="2400" u="none" baseline="0" dirty="0"/>
                        <a:t> head</a:t>
                      </a:r>
                      <a:endParaRPr lang="en-US" sz="2400" u="non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u="none" dirty="0"/>
                        <a:t>Disagreeing, shocked,</a:t>
                      </a:r>
                      <a:r>
                        <a:rPr lang="en-US" sz="2400" u="none" baseline="0" dirty="0"/>
                        <a:t> disbelieving</a:t>
                      </a:r>
                      <a:endParaRPr lang="en-US" sz="2400" u="non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u="none" dirty="0"/>
                        <a:t>Patting on the back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u="none" dirty="0"/>
                        <a:t>Encouraging, congratulatory, consoling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u="none" dirty="0"/>
                        <a:t>Scratching the head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u="none" dirty="0"/>
                        <a:t>Bewildered, disbelieving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u="none" dirty="0"/>
                        <a:t>Smiling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u="none" dirty="0"/>
                        <a:t>Contented, understanding,</a:t>
                      </a:r>
                      <a:r>
                        <a:rPr lang="en-US" sz="2400" u="none" baseline="0" dirty="0"/>
                        <a:t> encouraging</a:t>
                      </a:r>
                      <a:endParaRPr lang="en-US" sz="2400" u="non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Examples of Nonverbal Messages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3931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u="none" dirty="0"/>
                        <a:t>NONVERBAL</a:t>
                      </a:r>
                      <a:r>
                        <a:rPr lang="en-US" sz="2400" b="1" u="none" baseline="0" dirty="0"/>
                        <a:t> MESSAGE</a:t>
                      </a:r>
                      <a:endParaRPr lang="en-US" sz="2400" b="1" u="non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u="none" dirty="0"/>
                        <a:t>TYPICAL</a:t>
                      </a:r>
                      <a:r>
                        <a:rPr lang="en-US" sz="2400" b="1" u="none" baseline="0" dirty="0"/>
                        <a:t> INTERPRETATION</a:t>
                      </a:r>
                      <a:endParaRPr lang="en-US" sz="2400" b="1" u="non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u="none" dirty="0"/>
                        <a:t>Biting the lip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u="none" dirty="0"/>
                        <a:t>Nervous, fearful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u="none" dirty="0"/>
                        <a:t>Tapping feet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dirty="0"/>
                        <a:t>Anxious</a:t>
                      </a:r>
                      <a:r>
                        <a:rPr lang="en-US" sz="2400" u="none" baseline="0" dirty="0"/>
                        <a:t> </a:t>
                      </a:r>
                      <a:endParaRPr lang="en-US" sz="2400" u="non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u="none" dirty="0"/>
                        <a:t>Folding arms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u="none" dirty="0"/>
                        <a:t>Angry, disapproving, disagreeing,</a:t>
                      </a:r>
                      <a:r>
                        <a:rPr lang="en-US" sz="2400" u="none" baseline="0" dirty="0"/>
                        <a:t> defensive</a:t>
                      </a:r>
                      <a:endParaRPr lang="en-US" sz="2400" u="non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u="none" dirty="0"/>
                        <a:t>Raising eyebrows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u="none" dirty="0"/>
                        <a:t>Disbelieving, surprised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u="none" dirty="0"/>
                        <a:t>Narrowing eyebrows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u="none" dirty="0"/>
                        <a:t>Disagreeing, resentful, angry,</a:t>
                      </a:r>
                      <a:r>
                        <a:rPr lang="en-US" sz="2400" u="none" baseline="0" dirty="0"/>
                        <a:t> disapproving</a:t>
                      </a:r>
                      <a:endParaRPr lang="en-US" sz="2400" u="non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u="none" dirty="0"/>
                        <a:t>Wringing hands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u="none" dirty="0"/>
                        <a:t>Nervous, anxious, fearful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/>
              <a:t>Facial Expressions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These are the most common nonverbal communication and they reveal a lot about our attitudes.  Most people look at the listener’s face when talking.  </a:t>
            </a:r>
          </a:p>
          <a:p>
            <a:endParaRPr lang="en-US" dirty="0"/>
          </a:p>
          <a:p>
            <a:r>
              <a:rPr lang="en-US" dirty="0"/>
              <a:t>It is easier to learn whether someone is happy, sad, angry, or confused by watching facial expressions.</a:t>
            </a:r>
          </a:p>
          <a:p>
            <a:endParaRPr lang="en-US" dirty="0"/>
          </a:p>
          <a:p>
            <a:r>
              <a:rPr lang="en-US" dirty="0"/>
              <a:t>Facial expressions are not always completely reliable.  For example, a smile does not always indicate happiness.</a:t>
            </a:r>
          </a:p>
          <a:p>
            <a:endParaRPr lang="en-US" dirty="0"/>
          </a:p>
          <a:p>
            <a:r>
              <a:rPr lang="en-US" dirty="0"/>
              <a:t>The more people catch our eye and hold it, the more likely we are to pay attention to them.</a:t>
            </a:r>
          </a:p>
          <a:p>
            <a:endParaRPr lang="en-US" dirty="0"/>
          </a:p>
          <a:p>
            <a:r>
              <a:rPr lang="en-US" dirty="0"/>
              <a:t>We may suspect that people who avoid eye contact are uneasy or perhaps lying about something.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Posture and Body Movement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Slumped shoulders usually communicate depression or sadness.  An anxious person may move stiffly and tensely and have a grim facial expression, with his or her lips pressed tightly together and with a wrinkled brow.</a:t>
            </a:r>
          </a:p>
          <a:p>
            <a:endParaRPr lang="en-US" dirty="0"/>
          </a:p>
          <a:p>
            <a:r>
              <a:rPr lang="en-US" dirty="0"/>
              <a:t>A person’s walk can give clues to his or her general nature: a determined person walks firmly and steadily, while an impatient, aggressive, or busy person often walks quickly.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/>
              <a:t>Gestures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i="1" dirty="0"/>
              <a:t>Gestures reveal a lot about a person’s feelings and attitudes:</a:t>
            </a:r>
          </a:p>
          <a:p>
            <a:endParaRPr lang="en-US" sz="1300" dirty="0"/>
          </a:p>
          <a:p>
            <a:r>
              <a:rPr lang="en-US" dirty="0"/>
              <a:t>An employee who chews his or her lips or fingernails or repeatedly folds and unfolds a tissue may be nervous.</a:t>
            </a:r>
          </a:p>
          <a:p>
            <a:endParaRPr lang="en-US" dirty="0"/>
          </a:p>
          <a:p>
            <a:r>
              <a:rPr lang="en-US" dirty="0"/>
              <a:t>Repetitive gestures may also indicate impatience or uncertainty as well as nervousness.</a:t>
            </a:r>
          </a:p>
          <a:p>
            <a:endParaRPr lang="en-US" dirty="0"/>
          </a:p>
          <a:p>
            <a:r>
              <a:rPr lang="en-US" dirty="0"/>
              <a:t>Crossing our arms in front of our chest closes off the rest of the world and forms a shield between ourselves and a hostile environment.</a:t>
            </a:r>
          </a:p>
          <a:p>
            <a:endParaRPr lang="en-US" dirty="0"/>
          </a:p>
          <a:p>
            <a:r>
              <a:rPr lang="en-US" dirty="0"/>
              <a:t>Crossed arms may also indicate anxiety or disagreement.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dirty="0"/>
              <a:t>Body Language and 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i="1" dirty="0"/>
              <a:t>Body language can send different messages in different cultures.</a:t>
            </a:r>
          </a:p>
          <a:p>
            <a:pPr>
              <a:buNone/>
            </a:pPr>
            <a:endParaRPr lang="en-US" sz="1100" dirty="0"/>
          </a:p>
          <a:p>
            <a:r>
              <a:rPr lang="en-US" dirty="0"/>
              <a:t>In some cultures, it is considered improper to show the bottoms of one’s shoes while sitting.</a:t>
            </a:r>
          </a:p>
          <a:p>
            <a:endParaRPr lang="en-US" dirty="0"/>
          </a:p>
          <a:p>
            <a:r>
              <a:rPr lang="en-US" dirty="0"/>
              <a:t>Direct eye contact can be considered a challenge to the other person.</a:t>
            </a:r>
          </a:p>
          <a:p>
            <a:endParaRPr lang="en-US" dirty="0"/>
          </a:p>
          <a:p>
            <a:r>
              <a:rPr lang="en-US" dirty="0"/>
              <a:t>In some cultures, it is unclean practice to touch others with one’s left hand.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/>
          <a:lstStyle/>
          <a:p>
            <a:r>
              <a:rPr lang="en-US" dirty="0"/>
              <a:t>Writing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Writing is a difficult form of communication for many people to master.</a:t>
            </a:r>
          </a:p>
          <a:p>
            <a:endParaRPr lang="en-US" dirty="0"/>
          </a:p>
          <a:p>
            <a:r>
              <a:rPr lang="en-US" dirty="0"/>
              <a:t>Club managers must know how to write well.</a:t>
            </a:r>
          </a:p>
          <a:p>
            <a:endParaRPr lang="en-US" dirty="0"/>
          </a:p>
          <a:p>
            <a:r>
              <a:rPr lang="en-US" dirty="0"/>
              <a:t>The importance of writing skills increases as a manager rises to higher levels of responsibility.</a:t>
            </a:r>
          </a:p>
          <a:p>
            <a:endParaRPr lang="en-US" dirty="0"/>
          </a:p>
          <a:p>
            <a:r>
              <a:rPr lang="en-US" dirty="0"/>
              <a:t>One way to learn how to write is to read the work of others.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Clear and Concise Writing Is Important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00600"/>
          </a:xfrm>
        </p:spPr>
        <p:txBody>
          <a:bodyPr>
            <a:normAutofit/>
          </a:bodyPr>
          <a:lstStyle/>
          <a:p>
            <a:r>
              <a:rPr lang="en-US" sz="2800" dirty="0"/>
              <a:t>The messages or reports managers write represents themselves and their clubs.</a:t>
            </a:r>
          </a:p>
          <a:p>
            <a:endParaRPr lang="en-US" sz="2800" dirty="0"/>
          </a:p>
          <a:p>
            <a:r>
              <a:rPr lang="en-US" sz="2800" dirty="0"/>
              <a:t>Clear and organized writing is a product of the writer’s clear and organized thinking.</a:t>
            </a:r>
          </a:p>
          <a:p>
            <a:endParaRPr lang="en-US" sz="2800" dirty="0"/>
          </a:p>
          <a:p>
            <a:r>
              <a:rPr lang="en-US" sz="2800" dirty="0"/>
              <a:t>The opposite is also true: a poorly written and disorganized communication results from disorganized thinking.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About Clear Writing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club manager’s written words represent him or her now and also in the future.</a:t>
            </a:r>
          </a:p>
          <a:p>
            <a:endParaRPr lang="en-US" dirty="0"/>
          </a:p>
          <a:p>
            <a:r>
              <a:rPr lang="en-US" dirty="0"/>
              <a:t>Well-written reports suggest that the club manager is an efficient and organized person.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/>
              <a:t>Writing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Developing an outline is typically the first step.</a:t>
            </a:r>
          </a:p>
          <a:p>
            <a:endParaRPr lang="en-US" dirty="0"/>
          </a:p>
          <a:p>
            <a:r>
              <a:rPr lang="en-US" dirty="0"/>
              <a:t>List the main points to emphasize and then place them in a logical sequence.</a:t>
            </a:r>
          </a:p>
          <a:p>
            <a:endParaRPr lang="en-US" dirty="0"/>
          </a:p>
          <a:p>
            <a:r>
              <a:rPr lang="en-US" dirty="0"/>
              <a:t>Begin the first draft that will serve as the foundation for the finished document.</a:t>
            </a:r>
          </a:p>
          <a:p>
            <a:endParaRPr lang="en-US" dirty="0"/>
          </a:p>
          <a:p>
            <a:r>
              <a:rPr lang="en-US" dirty="0"/>
              <a:t>Go through the document several times and revise it as necessary, especially if it is important and formal.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 fontScale="90000"/>
          </a:bodyPr>
          <a:lstStyle/>
          <a:p>
            <a:r>
              <a:rPr lang="en-US" dirty="0"/>
              <a:t>How Much Time to Spend in Planning Your Writing?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36576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Less 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49530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u="sng" dirty="0"/>
              <a:t>Remember</a:t>
            </a:r>
            <a:r>
              <a:rPr lang="en-US" sz="2400" i="1" dirty="0"/>
              <a:t>:  </a:t>
            </a:r>
            <a:r>
              <a:rPr lang="en-US" sz="2400" dirty="0"/>
              <a:t>All written messages must effectively communicate!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609600" y="2514600"/>
            <a:ext cx="8077200" cy="1452265"/>
            <a:chOff x="609600" y="2667000"/>
            <a:chExt cx="8077200" cy="1452265"/>
          </a:xfrm>
        </p:grpSpPr>
        <p:sp>
          <p:nvSpPr>
            <p:cNvPr id="5" name="TextBox 4"/>
            <p:cNvSpPr txBox="1"/>
            <p:nvPr/>
          </p:nvSpPr>
          <p:spPr>
            <a:xfrm>
              <a:off x="609600" y="2667000"/>
              <a:ext cx="3124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Memo to Employers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34000" y="2743200"/>
              <a:ext cx="3352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Letter to Attorney 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172200" y="3657600"/>
              <a:ext cx="2286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Much Time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1219200" y="3429000"/>
              <a:ext cx="6400800" cy="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Writing Techniques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Have a specific reader or audience in mind</a:t>
            </a:r>
          </a:p>
          <a:p>
            <a:endParaRPr lang="en-US" dirty="0"/>
          </a:p>
          <a:p>
            <a:r>
              <a:rPr lang="en-US" dirty="0"/>
              <a:t>Know the objective</a:t>
            </a:r>
          </a:p>
          <a:p>
            <a:endParaRPr lang="en-US" dirty="0"/>
          </a:p>
          <a:p>
            <a:r>
              <a:rPr lang="en-US" dirty="0"/>
              <a:t>Decide what information is essential to include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dirty="0"/>
              <a:t>More About Business Writing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7800"/>
            <a:ext cx="8001000" cy="4678363"/>
          </a:xfrm>
        </p:spPr>
        <p:txBody>
          <a:bodyPr>
            <a:normAutofit fontScale="92500" lnSpcReduction="20000"/>
          </a:bodyPr>
          <a:lstStyle/>
          <a:p>
            <a:r>
              <a:rPr lang="en-US" sz="3000" i="1" dirty="0"/>
              <a:t>Decide how to present the information – </a:t>
            </a:r>
            <a:r>
              <a:rPr lang="en-US" sz="3000" dirty="0"/>
              <a:t>The best way to do this for a formal and important document is to make an </a:t>
            </a:r>
            <a:r>
              <a:rPr lang="en-US" sz="3000" b="1" dirty="0"/>
              <a:t>outline</a:t>
            </a:r>
            <a:r>
              <a:rPr lang="en-US" sz="3000" dirty="0"/>
              <a:t>.</a:t>
            </a:r>
          </a:p>
          <a:p>
            <a:pPr>
              <a:buNone/>
            </a:pPr>
            <a:endParaRPr lang="en-US" sz="900" dirty="0"/>
          </a:p>
          <a:p>
            <a:pPr marL="971550" lvl="1" indent="-514350">
              <a:buAutoNum type="arabicPeriod"/>
            </a:pPr>
            <a:r>
              <a:rPr lang="en-US" dirty="0"/>
              <a:t>Major point</a:t>
            </a:r>
          </a:p>
          <a:p>
            <a:pPr marL="1371600" lvl="2" indent="-514350">
              <a:buFont typeface="+mj-lt"/>
              <a:buAutoNum type="alphaUcPeriod"/>
            </a:pPr>
            <a:r>
              <a:rPr lang="en-US" dirty="0"/>
              <a:t>Minor point</a:t>
            </a:r>
          </a:p>
          <a:p>
            <a:pPr marL="1828800" lvl="3" indent="-514350">
              <a:buFont typeface="+mj-lt"/>
              <a:buAutoNum type="romanLcPeriod"/>
            </a:pPr>
            <a:r>
              <a:rPr lang="en-US" dirty="0"/>
              <a:t>Sub point (if any)</a:t>
            </a:r>
          </a:p>
          <a:p>
            <a:pPr marL="1828800" lvl="3" indent="-514350">
              <a:buFont typeface="+mj-lt"/>
              <a:buAutoNum type="romanLcPeriod"/>
            </a:pPr>
            <a:r>
              <a:rPr lang="en-US" dirty="0"/>
              <a:t>Sub point (if any)</a:t>
            </a:r>
          </a:p>
          <a:p>
            <a:pPr marL="1371600" lvl="2" indent="-514350">
              <a:buFont typeface="+mj-lt"/>
              <a:buAutoNum type="alphaUcPeriod"/>
            </a:pPr>
            <a:r>
              <a:rPr lang="en-US" dirty="0"/>
              <a:t>Minor point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Major point </a:t>
            </a:r>
          </a:p>
          <a:p>
            <a:pPr marL="1371600" lvl="2" indent="-514350">
              <a:buFont typeface="+mj-lt"/>
              <a:buAutoNum type="alphaUcPeriod"/>
            </a:pPr>
            <a:r>
              <a:rPr lang="en-US" dirty="0"/>
              <a:t>Minor point</a:t>
            </a:r>
          </a:p>
          <a:p>
            <a:pPr marL="1371600" lvl="2" indent="-514350">
              <a:buFont typeface="+mj-lt"/>
              <a:buAutoNum type="alphaUcPeriod"/>
            </a:pPr>
            <a:r>
              <a:rPr lang="en-US" dirty="0"/>
              <a:t>Minor point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Etc.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About Writing an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Look at the first draft outline carefully.</a:t>
            </a:r>
          </a:p>
          <a:p>
            <a:endParaRPr lang="en-US" dirty="0"/>
          </a:p>
          <a:p>
            <a:r>
              <a:rPr lang="en-US" dirty="0"/>
              <a:t>Think carefully about the objective and sort all the points into a logical order that supports the objective.</a:t>
            </a:r>
          </a:p>
          <a:p>
            <a:endParaRPr lang="en-US" dirty="0"/>
          </a:p>
          <a:p>
            <a:r>
              <a:rPr lang="en-US" dirty="0"/>
              <a:t>Using an outline makes writing tasks easier, faster, and more effective.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Active Language When Writing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458200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Examples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Passive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The  decision was made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</a:rPr>
                        <a:t> by George.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Active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George made the decision.</a:t>
                      </a:r>
                    </a:p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Passive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The employee handbook was revised by the committee.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Active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The committee revised the employee handbook.</a:t>
                      </a:r>
                    </a:p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Passive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The employee was praised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</a:rPr>
                        <a:t> by the club manager.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Active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The club manager praised the employee.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/>
              <a:t>Inverted Pyramid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r>
              <a:rPr lang="en-US" sz="2400" dirty="0"/>
              <a:t>Newspaper reporters writing stories put most important information first and place less important details later in their stories.</a:t>
            </a:r>
          </a:p>
          <a:p>
            <a:r>
              <a:rPr lang="en-US" sz="2400" dirty="0"/>
              <a:t>Busy readers like this because many will not read the entire story.</a:t>
            </a:r>
          </a:p>
          <a:p>
            <a:r>
              <a:rPr lang="en-US" sz="2400" dirty="0"/>
              <a:t>Use plain English (same words as when you speak).</a:t>
            </a:r>
          </a:p>
          <a:p>
            <a:r>
              <a:rPr lang="en-US" sz="2400" dirty="0"/>
              <a:t>Concentrate on the informing readers, not impressing them.</a:t>
            </a:r>
          </a:p>
          <a:p>
            <a:pPr>
              <a:buNone/>
            </a:pPr>
            <a:r>
              <a:rPr lang="en-US" sz="2400" b="1" i="1" dirty="0"/>
              <a:t>Examples: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4800600"/>
          <a:ext cx="678180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0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 Ameliorate (help improve)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 Endeavor (attempt,</a:t>
                      </a:r>
                      <a:r>
                        <a:rPr lang="en-US" b="0" baseline="0" dirty="0">
                          <a:solidFill>
                            <a:schemeClr val="tx1"/>
                          </a:solidFill>
                        </a:rPr>
                        <a:t> try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 Ascertain (find</a:t>
                      </a:r>
                      <a:r>
                        <a:rPr lang="en-US" b="0" baseline="0" dirty="0">
                          <a:solidFill>
                            <a:schemeClr val="tx1"/>
                          </a:solidFill>
                        </a:rPr>
                        <a:t> out, learn)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 Optimal (best, finest)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 Commence (begin,</a:t>
                      </a:r>
                      <a:r>
                        <a:rPr lang="en-US" b="0" baseline="0" dirty="0">
                          <a:solidFill>
                            <a:schemeClr val="tx1"/>
                          </a:solidFill>
                        </a:rPr>
                        <a:t> start)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 Peruse</a:t>
                      </a:r>
                      <a:r>
                        <a:rPr lang="en-US" b="0" baseline="0" dirty="0">
                          <a:solidFill>
                            <a:schemeClr val="tx1"/>
                          </a:solidFill>
                        </a:rPr>
                        <a:t> (read, study)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Paragraphs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Use a topic sentence to indicate the main point of the paragraph.</a:t>
            </a:r>
          </a:p>
          <a:p>
            <a:endParaRPr lang="en-US" dirty="0"/>
          </a:p>
          <a:p>
            <a:r>
              <a:rPr lang="en-US" dirty="0"/>
              <a:t>Keep topic sentences short and simple; limit – 1½  typed lines.</a:t>
            </a:r>
          </a:p>
          <a:p>
            <a:endParaRPr lang="en-US" dirty="0"/>
          </a:p>
          <a:p>
            <a:r>
              <a:rPr lang="en-US" dirty="0"/>
              <a:t>A short topic sentence will deliver clear information that can drive the rest of the paragraph.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/>
              <a:t>Use Short Sentences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Short sentences are easier to read and understand.</a:t>
            </a:r>
          </a:p>
          <a:p>
            <a:r>
              <a:rPr lang="en-US" dirty="0"/>
              <a:t>Alternate long sentences with short ones.</a:t>
            </a:r>
          </a:p>
          <a:p>
            <a:r>
              <a:rPr lang="en-US" dirty="0"/>
              <a:t>Limit sentences to no more that three typed lines.</a:t>
            </a:r>
          </a:p>
          <a:p>
            <a:r>
              <a:rPr lang="en-US" dirty="0"/>
              <a:t>Break a long sentence into smaller, stronger statements by removing the words “and” and “but”:</a:t>
            </a:r>
          </a:p>
          <a:p>
            <a:endParaRPr lang="en-US" sz="1300" dirty="0"/>
          </a:p>
          <a:p>
            <a:pPr>
              <a:buNone/>
            </a:pPr>
            <a:r>
              <a:rPr lang="en-US" dirty="0"/>
              <a:t>	</a:t>
            </a:r>
            <a:r>
              <a:rPr lang="en-US" sz="2600" dirty="0"/>
              <a:t>“Your readers are more likely to understand your writing if you use simple words and sentences, </a:t>
            </a:r>
            <a:r>
              <a:rPr lang="en-US" sz="2600" b="1" u="sng" dirty="0"/>
              <a:t>and</a:t>
            </a:r>
            <a:r>
              <a:rPr lang="en-US" sz="2600" dirty="0"/>
              <a:t> you should make it a point to use words that are familiar to your readers, always making sure you clearly understand each word, too, </a:t>
            </a:r>
            <a:r>
              <a:rPr lang="en-US" sz="2600" b="1" u="sng" dirty="0"/>
              <a:t>and</a:t>
            </a:r>
            <a:r>
              <a:rPr lang="en-US" sz="2600" dirty="0"/>
              <a:t> if you have doubts about any word, you should always choose another that you are more familiar with.”</a:t>
            </a:r>
          </a:p>
          <a:p>
            <a:pPr algn="ctr">
              <a:buNone/>
            </a:pPr>
            <a:r>
              <a:rPr lang="en-US" dirty="0"/>
              <a:t>How many sentences are in this one sentence?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48</a:t>
            </a:fld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/>
          <a:lstStyle/>
          <a:p>
            <a:r>
              <a:rPr lang="en-US" dirty="0"/>
              <a:t>More About Short Sentences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Remaining sentences should relate to and support the point made in the topic sentence.</a:t>
            </a:r>
          </a:p>
          <a:p>
            <a:endParaRPr lang="en-US" dirty="0"/>
          </a:p>
          <a:p>
            <a:r>
              <a:rPr lang="en-US" dirty="0"/>
              <a:t>Think of a topic sentence as a generalization which needs supporting evidence.</a:t>
            </a:r>
          </a:p>
          <a:p>
            <a:endParaRPr lang="en-US" dirty="0"/>
          </a:p>
          <a:p>
            <a:r>
              <a:rPr lang="en-US" dirty="0"/>
              <a:t>Other sentences in the paragraph will supply that evidence by providing details or back-up material.</a:t>
            </a:r>
          </a:p>
          <a:p>
            <a:endParaRPr lang="en-US" dirty="0"/>
          </a:p>
          <a:p>
            <a:r>
              <a:rPr lang="en-US" dirty="0"/>
              <a:t>Each paragraph, then, will look something like this: </a:t>
            </a:r>
            <a:r>
              <a:rPr lang="en-US" u="sng" dirty="0"/>
              <a:t>Topic sentence</a:t>
            </a:r>
            <a:r>
              <a:rPr lang="en-US" dirty="0"/>
              <a:t>.  </a:t>
            </a:r>
            <a:r>
              <a:rPr lang="en-US" i="1" dirty="0"/>
              <a:t>Detail. Detail. Detail. Detail.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49</a:t>
            </a:fld>
            <a:endParaRPr 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Don’t Forget to Edit the Written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Write the content; then edit.</a:t>
            </a:r>
          </a:p>
          <a:p>
            <a:endParaRPr lang="en-US" dirty="0"/>
          </a:p>
          <a:p>
            <a:r>
              <a:rPr lang="en-US" dirty="0"/>
              <a:t>Use spell check on the word processor.</a:t>
            </a:r>
          </a:p>
          <a:p>
            <a:endParaRPr lang="en-US" dirty="0"/>
          </a:p>
          <a:p>
            <a:r>
              <a:rPr lang="en-US" dirty="0"/>
              <a:t>If the written work is important, ask another person to do the careful edit after you do.</a:t>
            </a:r>
          </a:p>
          <a:p>
            <a:endParaRPr lang="en-US" dirty="0"/>
          </a:p>
          <a:p>
            <a:r>
              <a:rPr lang="en-US" dirty="0"/>
              <a:t>Edit!  Edit!  Edit!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50</a:t>
            </a:fld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Memos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 length of a memo depends on its purpose, but all business documents including memos should be as short as possible.</a:t>
            </a:r>
          </a:p>
          <a:p>
            <a:endParaRPr lang="en-US" dirty="0"/>
          </a:p>
          <a:p>
            <a:r>
              <a:rPr lang="en-US" dirty="0"/>
              <a:t>Memos should be clear, concise, and to the point.</a:t>
            </a:r>
          </a:p>
          <a:p>
            <a:endParaRPr lang="en-US" dirty="0"/>
          </a:p>
          <a:p>
            <a:r>
              <a:rPr lang="en-US" dirty="0"/>
              <a:t>If the memo is long, it should be broken up into sections highlighted with headings and sub-headings.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51</a:t>
            </a:fld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 Checklist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i="1" dirty="0"/>
              <a:t>Is it organized well?</a:t>
            </a:r>
          </a:p>
          <a:p>
            <a:r>
              <a:rPr lang="en-US" dirty="0"/>
              <a:t>Did I write with reader in mind?</a:t>
            </a:r>
          </a:p>
          <a:p>
            <a:r>
              <a:rPr lang="en-US" dirty="0"/>
              <a:t>Did I determine the objective before beginning to write?</a:t>
            </a:r>
          </a:p>
          <a:p>
            <a:r>
              <a:rPr lang="en-US" dirty="0"/>
              <a:t>Did I decide which important information to include?</a:t>
            </a:r>
          </a:p>
          <a:p>
            <a:r>
              <a:rPr lang="en-US" dirty="0"/>
              <a:t>Did I make an outline?</a:t>
            </a:r>
          </a:p>
          <a:p>
            <a:r>
              <a:rPr lang="en-US" dirty="0"/>
              <a:t>Did I sort my ideas in logical order?</a:t>
            </a:r>
          </a:p>
          <a:p>
            <a:r>
              <a:rPr lang="en-US" dirty="0"/>
              <a:t>Will my readers immediately know what I am writing about?</a:t>
            </a:r>
          </a:p>
          <a:p>
            <a:r>
              <a:rPr lang="en-US" dirty="0"/>
              <a:t>Does each paragraph contain a topic sentence?</a:t>
            </a:r>
          </a:p>
          <a:p>
            <a:r>
              <a:rPr lang="en-US" dirty="0"/>
              <a:t>Do other sentences in each paragraph support the topic sentence?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52</a:t>
            </a:fld>
            <a:endParaRPr 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 Checklist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i="1" dirty="0"/>
              <a:t>Is it clear?</a:t>
            </a:r>
          </a:p>
          <a:p>
            <a:r>
              <a:rPr lang="en-US" dirty="0"/>
              <a:t>Does it clearly communicate my message?</a:t>
            </a:r>
          </a:p>
          <a:p>
            <a:r>
              <a:rPr lang="en-US" dirty="0"/>
              <a:t>Did I use plain English?</a:t>
            </a:r>
          </a:p>
          <a:p>
            <a:r>
              <a:rPr lang="en-US" dirty="0"/>
              <a:t>Are my words specific?  Do they mean what I think they mean?</a:t>
            </a:r>
          </a:p>
          <a:p>
            <a:r>
              <a:rPr lang="en-US" dirty="0"/>
              <a:t>Did I use concrete rather than abstract nouns?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53</a:t>
            </a:fld>
            <a:endParaRPr 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 Checklist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i="1" dirty="0"/>
              <a:t>Is it concise?</a:t>
            </a:r>
          </a:p>
          <a:p>
            <a:r>
              <a:rPr lang="en-US" dirty="0"/>
              <a:t>Did I use active verbs?</a:t>
            </a:r>
          </a:p>
          <a:p>
            <a:r>
              <a:rPr lang="en-US" dirty="0"/>
              <a:t>Are my words strong and to the point?</a:t>
            </a:r>
          </a:p>
          <a:p>
            <a:r>
              <a:rPr lang="en-US" dirty="0"/>
              <a:t>Did I use words both my readers and I understand?</a:t>
            </a:r>
          </a:p>
          <a:p>
            <a:r>
              <a:rPr lang="en-US" dirty="0"/>
              <a:t>Did I include only what my readers need to know?</a:t>
            </a:r>
          </a:p>
          <a:p>
            <a:r>
              <a:rPr lang="en-US" dirty="0"/>
              <a:t>Have I eliminated unnecessary instances of </a:t>
            </a:r>
            <a:r>
              <a:rPr lang="en-US" i="1" u="sng" dirty="0"/>
              <a:t>and</a:t>
            </a:r>
            <a:r>
              <a:rPr lang="en-US" i="1" dirty="0"/>
              <a:t> </a:t>
            </a:r>
            <a:r>
              <a:rPr lang="en-US" dirty="0"/>
              <a:t>and </a:t>
            </a:r>
            <a:r>
              <a:rPr lang="en-US" i="1" u="sng" dirty="0"/>
              <a:t>but</a:t>
            </a:r>
            <a:r>
              <a:rPr lang="en-US" i="1" dirty="0"/>
              <a:t>?</a:t>
            </a:r>
          </a:p>
          <a:p>
            <a:r>
              <a:rPr lang="en-US" dirty="0"/>
              <a:t>Have I used the inverted pyramid style of writing?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54</a:t>
            </a:fld>
            <a:endParaRPr 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 Checklist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i="1" dirty="0"/>
              <a:t>Is it accurate?</a:t>
            </a:r>
          </a:p>
          <a:p>
            <a:r>
              <a:rPr lang="en-US" dirty="0"/>
              <a:t>Is all the information in the memo/letter correct?</a:t>
            </a:r>
          </a:p>
          <a:p>
            <a:r>
              <a:rPr lang="en-US" dirty="0"/>
              <a:t>Did I use proper grammar, spelling, and punctuation?</a:t>
            </a:r>
          </a:p>
          <a:p>
            <a:r>
              <a:rPr lang="en-US" dirty="0"/>
              <a:t>Did I refer to dictionaries and grammar texts when I was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55</a:t>
            </a:fld>
            <a:endParaRPr 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 Checklist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i="1" dirty="0"/>
              <a:t>Is it courteous and friendly?</a:t>
            </a:r>
          </a:p>
          <a:p>
            <a:r>
              <a:rPr lang="en-US" dirty="0"/>
              <a:t>Did I use positive expressions?</a:t>
            </a:r>
          </a:p>
          <a:p>
            <a:r>
              <a:rPr lang="en-US" dirty="0"/>
              <a:t>Is my writing free of bureaucratic, pretentious, and legalistic language?</a:t>
            </a:r>
          </a:p>
          <a:p>
            <a:r>
              <a:rPr lang="en-US" dirty="0"/>
              <a:t>Did I use words like “please” and “thank you”?</a:t>
            </a:r>
          </a:p>
          <a:p>
            <a:r>
              <a:rPr lang="en-US" dirty="0"/>
              <a:t>Was my tone appropriate?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56</a:t>
            </a:fld>
            <a:endParaRPr 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/>
              <a:t>E-Mail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E-mails never disappear entirely; even deleted messages can be retrieved from back-ups and can usually be traced to their origin.</a:t>
            </a:r>
          </a:p>
          <a:p>
            <a:endParaRPr lang="en-US" dirty="0"/>
          </a:p>
          <a:p>
            <a:r>
              <a:rPr lang="en-US" dirty="0"/>
              <a:t>E-mail is not a private form of communication.  Once you send an e-mail, it’s out of your control.</a:t>
            </a:r>
          </a:p>
          <a:p>
            <a:endParaRPr lang="en-US" dirty="0"/>
          </a:p>
          <a:p>
            <a:r>
              <a:rPr lang="en-US" dirty="0"/>
              <a:t>E-mail administrators can read all e-mail messages.  Some clubs monitor employee e-mail messages and have a policy about the types of messages that can be sent.</a:t>
            </a:r>
          </a:p>
          <a:p>
            <a:endParaRPr lang="en-US" dirty="0"/>
          </a:p>
          <a:p>
            <a:r>
              <a:rPr lang="en-US" dirty="0"/>
              <a:t>A good rule: if your e-mail is safe enough to be posted on your club’s bulletin board, it is safe enough to send.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57</a:t>
            </a:fld>
            <a:endParaRPr 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About E-Mail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You’ll never know how many people actually read an e-mail because it could be forwarded many times.</a:t>
            </a:r>
          </a:p>
          <a:p>
            <a:endParaRPr lang="en-US" dirty="0"/>
          </a:p>
          <a:p>
            <a:r>
              <a:rPr lang="en-US" dirty="0"/>
              <a:t>Never send confidential information or send or forward e-mails containing libelous information or defamatory, offensive, racist, or obscene jokes or remarks.</a:t>
            </a:r>
          </a:p>
          <a:p>
            <a:endParaRPr lang="en-US" dirty="0"/>
          </a:p>
          <a:p>
            <a:r>
              <a:rPr lang="en-US" dirty="0"/>
              <a:t>Many e-mail systems have a “blind copy” function that enables you to send an e-mail with copies sent to others without the original recipient knowing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58</a:t>
            </a:fld>
            <a:endParaRPr lang="en-US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Sending E-Mails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r>
              <a:rPr lang="en-US" sz="2800" dirty="0"/>
              <a:t>The subject line of an e-mail should be a short, specific identification of the message’s topic.</a:t>
            </a:r>
          </a:p>
          <a:p>
            <a:endParaRPr lang="en-US" sz="2800" dirty="0"/>
          </a:p>
          <a:p>
            <a:r>
              <a:rPr lang="en-US" sz="2800" dirty="0"/>
              <a:t>Readers may use the subject line to help them recall the content of the message.  </a:t>
            </a:r>
          </a:p>
          <a:p>
            <a:endParaRPr lang="en-US" sz="2800" dirty="0"/>
          </a:p>
          <a:p>
            <a:r>
              <a:rPr lang="en-US" sz="2800" dirty="0"/>
              <a:t>Avoid subject lines that are too informal.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59</a:t>
            </a:fld>
            <a:endParaRPr 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About Sending E-Mails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E-mail messages should be short and to the point (normally less that one printed page or the length of a computer screen).</a:t>
            </a:r>
          </a:p>
          <a:p>
            <a:endParaRPr lang="en-US" dirty="0"/>
          </a:p>
          <a:p>
            <a:r>
              <a:rPr lang="en-US" dirty="0"/>
              <a:t>If a long e-mail is necessary, include a short summary and indicate how quickly you expect a response.</a:t>
            </a:r>
          </a:p>
          <a:p>
            <a:endParaRPr lang="en-US" dirty="0"/>
          </a:p>
          <a:p>
            <a:r>
              <a:rPr lang="en-US" dirty="0"/>
              <a:t>If you have two or more separate topics, send separate e-mails.</a:t>
            </a:r>
          </a:p>
          <a:p>
            <a:endParaRPr lang="en-US" dirty="0"/>
          </a:p>
          <a:p>
            <a:r>
              <a:rPr lang="en-US" dirty="0"/>
              <a:t>If lengthy, critical information must be included, send it as an attachment.</a:t>
            </a:r>
          </a:p>
          <a:p>
            <a:endParaRPr lang="en-US" dirty="0"/>
          </a:p>
          <a:p>
            <a:r>
              <a:rPr lang="en-US" dirty="0"/>
              <a:t>Don’t attach unnecessary files that can impair the performance of the e-mail system.</a:t>
            </a:r>
          </a:p>
          <a:p>
            <a:endParaRPr lang="en-US" dirty="0"/>
          </a:p>
          <a:p>
            <a:r>
              <a:rPr lang="en-US" dirty="0"/>
              <a:t>Ensure recipients can receive large files or break them into smaller attachments and send a series of e-mails.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60</a:t>
            </a:fld>
            <a:endParaRPr lang="en-US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/>
              <a:t>Replying to E-Mails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Reply to e-mail messages as soon as possible, preferably within twenty-four hours.</a:t>
            </a:r>
          </a:p>
          <a:p>
            <a:endParaRPr lang="en-US" dirty="0"/>
          </a:p>
          <a:p>
            <a:r>
              <a:rPr lang="en-US" dirty="0"/>
              <a:t>The  reply function retains the original message as a “string” and places a response in the context of the original message.  Try to make replies understandable without reference to the original e-mail or string.</a:t>
            </a:r>
          </a:p>
          <a:p>
            <a:endParaRPr lang="en-US" dirty="0"/>
          </a:p>
          <a:p>
            <a:r>
              <a:rPr lang="en-US" dirty="0"/>
              <a:t>Keep everyone on the initial e-mail list up-to-date with your reply.</a:t>
            </a:r>
          </a:p>
          <a:p>
            <a:endParaRPr lang="en-US" dirty="0"/>
          </a:p>
          <a:p>
            <a:r>
              <a:rPr lang="en-US" dirty="0"/>
              <a:t>Reply only to those who need the information.</a:t>
            </a:r>
          </a:p>
          <a:p>
            <a:endParaRPr lang="en-US" dirty="0"/>
          </a:p>
          <a:p>
            <a:r>
              <a:rPr lang="en-US" dirty="0"/>
              <a:t>Forward messages only to appropriate recipients.  Never forward messages with personal content without obtaining permission from the author.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61</a:t>
            </a:fld>
            <a:endParaRPr lang="en-US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Autofit/>
          </a:bodyPr>
          <a:lstStyle/>
          <a:p>
            <a:r>
              <a:rPr lang="en-US" sz="3600" dirty="0"/>
              <a:t>Managers Must Be Effective Communicators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10600" cy="51816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Managers who are effective communicators are better leaders.  They can present ideas, improve workplace relationships, and tactfully disagree while continually moving others toward goals.</a:t>
            </a:r>
          </a:p>
          <a:p>
            <a:endParaRPr lang="en-US" dirty="0"/>
          </a:p>
          <a:p>
            <a:r>
              <a:rPr lang="en-US" dirty="0"/>
              <a:t>They make excellent oral and written presentations and can negotiate for “win-win” conclusions.</a:t>
            </a:r>
          </a:p>
          <a:p>
            <a:endParaRPr lang="en-US" dirty="0"/>
          </a:p>
          <a:p>
            <a:r>
              <a:rPr lang="en-US" dirty="0"/>
              <a:t>They use interpersonal skills to improve the working relationships between themselves and employees and between employees in different departments.</a:t>
            </a:r>
          </a:p>
          <a:p>
            <a:endParaRPr lang="en-US" dirty="0"/>
          </a:p>
          <a:p>
            <a:r>
              <a:rPr lang="en-US" dirty="0"/>
              <a:t>They model desired performance by maintaining consistency between what they say and what they 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62</a:t>
            </a:fld>
            <a:endParaRPr lang="en-US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Managers Communicate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Managers can communicate with their staff through scheduled meetings, e-mail, employee newsletters, and other methods.</a:t>
            </a:r>
          </a:p>
          <a:p>
            <a:endParaRPr lang="en-US" dirty="0"/>
          </a:p>
          <a:p>
            <a:r>
              <a:rPr lang="en-US" dirty="0"/>
              <a:t>They should have an “open door” policy and try to talk with employees when employees want to talk, not when the managers “get around to it.”</a:t>
            </a:r>
          </a:p>
          <a:p>
            <a:endParaRPr lang="en-US" dirty="0"/>
          </a:p>
          <a:p>
            <a:r>
              <a:rPr lang="en-US" dirty="0"/>
              <a:t>Club managers should address employee-related situations themselves and involve those at higher organizational levels only when necessary.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63</a:t>
            </a:fld>
            <a:endParaRPr lang="en-US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/>
              <a:t>Manage the Grapevine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Managers want to reduce the possibility that employees will make assumptions, pass along rumors through the “grapevine,” and create communication obstacles that will be difficult to overcome.</a:t>
            </a:r>
          </a:p>
          <a:p>
            <a:endParaRPr lang="en-US" dirty="0"/>
          </a:p>
          <a:p>
            <a:r>
              <a:rPr lang="en-US" dirty="0"/>
              <a:t>Managers should establish and maintain cooperative interpersonal relationships with each member of their employee team.  They should only discuss employee-related problems with other managers and, if applicable, board members as part of the progressive discipline process.</a:t>
            </a:r>
          </a:p>
          <a:p>
            <a:endParaRPr lang="en-US" dirty="0"/>
          </a:p>
          <a:p>
            <a:r>
              <a:rPr lang="en-US" dirty="0"/>
              <a:t>Effective club managers find solutions to problems rather than blame employees or rationalize that the workplace would be improved if some employees were not on the team.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64</a:t>
            </a:fld>
            <a:endParaRPr lang="en-US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Relationships Between Departments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Clubs with many or just a few departments can face inter-departmental communication challenges.</a:t>
            </a:r>
          </a:p>
          <a:p>
            <a:endParaRPr lang="en-US" dirty="0"/>
          </a:p>
          <a:p>
            <a:r>
              <a:rPr lang="en-US" dirty="0"/>
              <a:t>Communication can suffer when there are personal conflicts between managers in different departments who do not communicate with managers in other departments.</a:t>
            </a:r>
          </a:p>
          <a:p>
            <a:endParaRPr lang="en-US" dirty="0"/>
          </a:p>
          <a:p>
            <a:r>
              <a:rPr lang="en-US" dirty="0"/>
              <a:t>Problems also occur when the club’s standard operating procedures do not address the need for departments to communicate with each other.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65</a:t>
            </a:fld>
            <a:endParaRPr lang="en-US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 fontScale="90000"/>
          </a:bodyPr>
          <a:lstStyle/>
          <a:p>
            <a:r>
              <a:rPr lang="en-US" dirty="0"/>
              <a:t>Improve Inter-Departmental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Personnel in each department should identify exactly what information they need that is generated by or dependent on another department.</a:t>
            </a:r>
          </a:p>
          <a:p>
            <a:endParaRPr lang="en-US" dirty="0"/>
          </a:p>
          <a:p>
            <a:r>
              <a:rPr lang="en-US" dirty="0"/>
              <a:t>Once identified, employees within affected departments can design procedures and/or systems to provide this information.</a:t>
            </a:r>
          </a:p>
          <a:p>
            <a:endParaRPr lang="en-US" dirty="0"/>
          </a:p>
          <a:p>
            <a:r>
              <a:rPr lang="en-US" dirty="0"/>
              <a:t>Standard operating procedures can identify where information should flow between departments and how to facilitate that flow.</a:t>
            </a:r>
          </a:p>
          <a:p>
            <a:endParaRPr lang="en-US" dirty="0"/>
          </a:p>
          <a:p>
            <a:r>
              <a:rPr lang="en-US" dirty="0"/>
              <a:t>Department meetings can identify factors that hinder cooperation between departments.</a:t>
            </a:r>
          </a:p>
          <a:p>
            <a:endParaRPr lang="en-US" dirty="0"/>
          </a:p>
          <a:p>
            <a:r>
              <a:rPr lang="en-US" dirty="0"/>
              <a:t>Club-wide events can be scheduled that allow managers and employees from all departments to get to know each other.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66</a:t>
            </a:fld>
            <a:endParaRPr lang="en-US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Ways to Improve Inter-Departmental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Use </a:t>
            </a:r>
            <a:r>
              <a:rPr lang="en-US" b="1" i="1" dirty="0"/>
              <a:t>cross-functional teams </a:t>
            </a:r>
            <a:r>
              <a:rPr lang="en-US" dirty="0"/>
              <a:t>to address issues (employees from different departments provide input to the resolution of problems that may impact the departments).</a:t>
            </a:r>
          </a:p>
          <a:p>
            <a:endParaRPr lang="en-US" dirty="0"/>
          </a:p>
          <a:p>
            <a:r>
              <a:rPr lang="en-US" dirty="0"/>
              <a:t>Managers can encourage employees to volunteer for community-based or civic-service projects or plan club-sponsored projects to help local causes or organizations.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67</a:t>
            </a:fld>
            <a:endParaRPr lang="en-US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Negotiations and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i="1" dirty="0"/>
              <a:t>When club managers negotiate with others, there are three possible outcomes:</a:t>
            </a:r>
          </a:p>
          <a:p>
            <a:pPr marL="0" indent="0">
              <a:buNone/>
            </a:pPr>
            <a:endParaRPr lang="en-US" sz="800" i="1" dirty="0"/>
          </a:p>
          <a:p>
            <a:r>
              <a:rPr lang="en-US" dirty="0"/>
              <a:t>An agreement is reached.</a:t>
            </a:r>
          </a:p>
          <a:p>
            <a:endParaRPr lang="en-US" dirty="0"/>
          </a:p>
          <a:p>
            <a:r>
              <a:rPr lang="en-US" dirty="0"/>
              <a:t>The negotiation is unsuccessful, but the parties agree to continue negotiating in the future.</a:t>
            </a:r>
          </a:p>
          <a:p>
            <a:endParaRPr lang="en-US" dirty="0"/>
          </a:p>
          <a:p>
            <a:r>
              <a:rPr lang="en-US" dirty="0"/>
              <a:t>The parties “agree to disagree,” and the negotiation process ends with no agreement.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68</a:t>
            </a:fld>
            <a:endParaRPr lang="en-US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About Negotiation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best negotiators understand that a long-term relationship between the parties is not possible when one party “wins” and the other “loses.”  Negotiations with “win-win” outcomes are generally best.</a:t>
            </a:r>
          </a:p>
          <a:p>
            <a:endParaRPr lang="en-US" dirty="0"/>
          </a:p>
          <a:p>
            <a:r>
              <a:rPr lang="en-US" dirty="0"/>
              <a:t>The success or failure of most negotiations is influenced by the negotiators’ skill levels and by the extent to which their personalities are compatible.</a:t>
            </a:r>
          </a:p>
          <a:p>
            <a:endParaRPr lang="en-US" dirty="0"/>
          </a:p>
          <a:p>
            <a:r>
              <a:rPr lang="en-US" dirty="0"/>
              <a:t>Success is also impacted by each negotiator’s expectations about the other party’s intentions and the ability to use persuasion to influence the other party.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69</a:t>
            </a:fld>
            <a:endParaRPr lang="en-US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dirty="0"/>
              <a:t>Three Basic Elements to Formal Negotiation: Preparation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Find out as much as possible about the situation.</a:t>
            </a:r>
          </a:p>
          <a:p>
            <a:endParaRPr lang="en-US" dirty="0"/>
          </a:p>
          <a:p>
            <a:r>
              <a:rPr lang="en-US" dirty="0"/>
              <a:t>Have an ideal outcome in mind.</a:t>
            </a:r>
          </a:p>
          <a:p>
            <a:endParaRPr lang="en-US" dirty="0"/>
          </a:p>
          <a:p>
            <a:r>
              <a:rPr lang="en-US" dirty="0"/>
              <a:t>Help guide the preparation process.</a:t>
            </a:r>
          </a:p>
          <a:p>
            <a:endParaRPr lang="en-US" dirty="0"/>
          </a:p>
          <a:p>
            <a:r>
              <a:rPr lang="en-US" dirty="0"/>
              <a:t>Think through details and priorities.</a:t>
            </a:r>
          </a:p>
          <a:p>
            <a:endParaRPr lang="en-US" dirty="0"/>
          </a:p>
          <a:p>
            <a:r>
              <a:rPr lang="en-US" dirty="0"/>
              <a:t>Before negotiations begin, identify fall-back positions: the points beyond which you will not compromise.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70</a:t>
            </a:fld>
            <a:endParaRPr lang="en-US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Three Basic Elements to Formal Negotiation: The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Negotiate with someone who has the authority to make a decision.</a:t>
            </a:r>
          </a:p>
          <a:p>
            <a:endParaRPr lang="en-US" sz="1700" dirty="0"/>
          </a:p>
          <a:p>
            <a:r>
              <a:rPr lang="en-US" dirty="0"/>
              <a:t>All negotiation sessions have a beginning, middle, and end:</a:t>
            </a:r>
          </a:p>
          <a:p>
            <a:pPr lvl="1"/>
            <a:r>
              <a:rPr lang="en-US" dirty="0"/>
              <a:t>Introductory remarks must be made</a:t>
            </a:r>
          </a:p>
          <a:p>
            <a:pPr lvl="1"/>
            <a:r>
              <a:rPr lang="en-US" dirty="0"/>
              <a:t>Serious discussion must take place</a:t>
            </a:r>
          </a:p>
          <a:p>
            <a:pPr lvl="1"/>
            <a:r>
              <a:rPr lang="en-US" dirty="0"/>
              <a:t>A conclusion will finalize an agreement (if the session went well) or determine if additional negotiation will be useful (if agreement was not reached).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71</a:t>
            </a:fld>
            <a:endParaRPr lang="en-US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Three Basic Elements to Negotiation: Follow-Up After Negotiation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r>
              <a:rPr lang="en-US" dirty="0"/>
              <a:t>A written summary of the negotiation session will be useful.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72</a:t>
            </a:fld>
            <a:endParaRPr lang="en-US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Effective Negotiation Tactics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839200" cy="4876800"/>
          </a:xfrm>
        </p:spPr>
        <p:txBody>
          <a:bodyPr>
            <a:normAutofit fontScale="92500"/>
          </a:bodyPr>
          <a:lstStyle/>
          <a:p>
            <a:r>
              <a:rPr lang="en-US" dirty="0"/>
              <a:t>Don’t attempt to “win” so the other party will “lose.”</a:t>
            </a:r>
          </a:p>
          <a:p>
            <a:endParaRPr lang="en-US" dirty="0"/>
          </a:p>
          <a:p>
            <a:r>
              <a:rPr lang="en-US" dirty="0"/>
              <a:t>Learn the other party’s position before indicating your position.</a:t>
            </a:r>
          </a:p>
          <a:p>
            <a:endParaRPr lang="en-US" dirty="0"/>
          </a:p>
          <a:p>
            <a:r>
              <a:rPr lang="en-US" dirty="0"/>
              <a:t>Don’t appear anxious to complete the negotiation.</a:t>
            </a:r>
          </a:p>
          <a:p>
            <a:endParaRPr lang="en-US" dirty="0"/>
          </a:p>
          <a:p>
            <a:r>
              <a:rPr lang="en-US" dirty="0"/>
              <a:t>Remember that your body language “communicates” to the other party.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73</a:t>
            </a:fld>
            <a:endParaRPr lang="en-US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dirty="0"/>
              <a:t>Social Media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Social media allows club marketing to be personalized.</a:t>
            </a:r>
          </a:p>
          <a:p>
            <a:endParaRPr lang="en-US" dirty="0"/>
          </a:p>
          <a:p>
            <a:r>
              <a:rPr lang="en-US" dirty="0"/>
              <a:t>Social media are replacing traditional media whose messages can become “old” quickly.</a:t>
            </a:r>
          </a:p>
          <a:p>
            <a:endParaRPr lang="en-US" dirty="0"/>
          </a:p>
          <a:p>
            <a:r>
              <a:rPr lang="en-US" dirty="0"/>
              <a:t>Tactics are needed to pull people to the site.</a:t>
            </a:r>
          </a:p>
          <a:p>
            <a:endParaRPr lang="en-US" dirty="0"/>
          </a:p>
          <a:p>
            <a:r>
              <a:rPr lang="en-US" dirty="0"/>
              <a:t>It takes about 30 minutes per day for someone to check in and update each social media service.</a:t>
            </a:r>
          </a:p>
          <a:p>
            <a:endParaRPr lang="en-US" dirty="0"/>
          </a:p>
          <a:p>
            <a:r>
              <a:rPr lang="en-US" dirty="0"/>
              <a:t>Social media makes it easy to communicate with those whom you don’t know.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74</a:t>
            </a:fld>
            <a:endParaRPr lang="en-US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 of Basic Board 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600200"/>
            <a:ext cx="7239000" cy="4525963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Approve minutes (previous meeting)</a:t>
            </a:r>
          </a:p>
          <a:p>
            <a:r>
              <a:rPr lang="en-US" dirty="0"/>
              <a:t>Committee reports</a:t>
            </a:r>
          </a:p>
          <a:p>
            <a:r>
              <a:rPr lang="en-US" dirty="0"/>
              <a:t>Meeting topics</a:t>
            </a:r>
          </a:p>
          <a:p>
            <a:r>
              <a:rPr lang="en-US" dirty="0"/>
              <a:t>Next meeting</a:t>
            </a:r>
          </a:p>
          <a:p>
            <a:r>
              <a:rPr lang="en-US" dirty="0"/>
              <a:t>Meeting close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75</a:t>
            </a:fld>
            <a:endParaRPr lang="en-US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Board Minutes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600200"/>
            <a:ext cx="7391400" cy="4525963"/>
          </a:xfrm>
        </p:spPr>
        <p:txBody>
          <a:bodyPr/>
          <a:lstStyle/>
          <a:p>
            <a:pPr>
              <a:buNone/>
            </a:pPr>
            <a:r>
              <a:rPr lang="en-US" i="1" u="sng" dirty="0"/>
              <a:t>Purposes: To record</a:t>
            </a:r>
          </a:p>
          <a:p>
            <a:r>
              <a:rPr lang="en-US" dirty="0"/>
              <a:t>What was decided</a:t>
            </a:r>
          </a:p>
          <a:p>
            <a:r>
              <a:rPr lang="en-US" dirty="0"/>
              <a:t>What was accomplished</a:t>
            </a:r>
          </a:p>
          <a:p>
            <a:r>
              <a:rPr lang="en-US" dirty="0"/>
              <a:t>What was agreed to (action steps) with applicable responsibilities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76</a:t>
            </a:fld>
            <a:endParaRPr lang="en-US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Board Minutes Should Answer </a:t>
            </a:r>
            <a:br>
              <a:rPr lang="en-US" dirty="0"/>
            </a:br>
            <a:r>
              <a:rPr lang="en-US" dirty="0"/>
              <a:t>These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>
            <a:normAutofit/>
          </a:bodyPr>
          <a:lstStyle/>
          <a:p>
            <a:r>
              <a:rPr lang="en-US" dirty="0"/>
              <a:t>When was the meeting?</a:t>
            </a:r>
          </a:p>
          <a:p>
            <a:r>
              <a:rPr lang="en-US" dirty="0"/>
              <a:t>Who attended?</a:t>
            </a:r>
          </a:p>
          <a:p>
            <a:r>
              <a:rPr lang="en-US" dirty="0"/>
              <a:t>Who did not attend? (if important)</a:t>
            </a:r>
          </a:p>
          <a:p>
            <a:r>
              <a:rPr lang="en-US" dirty="0"/>
              <a:t>What topics were discussed?</a:t>
            </a:r>
          </a:p>
          <a:p>
            <a:r>
              <a:rPr lang="en-US" dirty="0"/>
              <a:t>What was decided?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77</a:t>
            </a:fld>
            <a:endParaRPr lang="en-US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Questions Addressed in </a:t>
            </a:r>
            <a:br>
              <a:rPr lang="en-US" dirty="0"/>
            </a:br>
            <a:r>
              <a:rPr lang="en-US" dirty="0"/>
              <a:t>Board Minutes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actions were agreed upon?</a:t>
            </a:r>
          </a:p>
          <a:p>
            <a:r>
              <a:rPr lang="en-US" dirty="0"/>
              <a:t>Who is to complete the actions and by when?</a:t>
            </a:r>
          </a:p>
          <a:p>
            <a:r>
              <a:rPr lang="en-US" dirty="0"/>
              <a:t>Were materials distributed at the meeting?  If so, are copies or a link available?</a:t>
            </a:r>
          </a:p>
          <a:p>
            <a:r>
              <a:rPr lang="en-US" dirty="0"/>
              <a:t>Is there anything special readers should know or do?</a:t>
            </a:r>
          </a:p>
          <a:p>
            <a:r>
              <a:rPr lang="en-US" dirty="0"/>
              <a:t>When and where is the next meeting?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78</a:t>
            </a:fld>
            <a:endParaRPr lang="en-US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Suggestions:</a:t>
            </a:r>
            <a:br>
              <a:rPr lang="en-US" dirty="0"/>
            </a:br>
            <a:r>
              <a:rPr lang="en-US" dirty="0"/>
              <a:t>Board Meeting Minutes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Note essentials: date, time, name of chair, approval of previous minutes (with corrections, if any), main topics, conclusion, and all resolutions.</a:t>
            </a:r>
          </a:p>
          <a:p>
            <a:endParaRPr lang="en-US" dirty="0"/>
          </a:p>
          <a:p>
            <a:r>
              <a:rPr lang="en-US" dirty="0"/>
              <a:t>Prepare an outline and space for notes.</a:t>
            </a:r>
          </a:p>
          <a:p>
            <a:endParaRPr lang="en-US" dirty="0"/>
          </a:p>
          <a:p>
            <a:r>
              <a:rPr lang="en-US" dirty="0"/>
              <a:t>Concentrate on important points (issues, decisions) and summarize later (as soon as possible after the meeting).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79</a:t>
            </a:fld>
            <a:endParaRPr lang="en-US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Sample Minutes Format</a:t>
            </a:r>
            <a:br>
              <a:rPr lang="en-US" dirty="0"/>
            </a:br>
            <a:r>
              <a:rPr lang="en-US" dirty="0"/>
              <a:t>(Body of Minutes)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533400" y="1905000"/>
          <a:ext cx="82296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Topic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Discussion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Action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Person(s)</a:t>
                      </a:r>
                    </a:p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Responsible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80</a:t>
            </a:fld>
            <a:endParaRPr lang="en-US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About Body of Minutes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Include main motions (who made motions).</a:t>
            </a:r>
          </a:p>
          <a:p>
            <a:endParaRPr lang="en-US" dirty="0"/>
          </a:p>
          <a:p>
            <a:r>
              <a:rPr lang="en-US" dirty="0"/>
              <a:t>Number of yes/no votes.</a:t>
            </a:r>
          </a:p>
          <a:p>
            <a:endParaRPr lang="en-US" dirty="0"/>
          </a:p>
          <a:p>
            <a:r>
              <a:rPr lang="en-US" dirty="0"/>
              <a:t>Requests for appeal or motions to table (in separate paragraphs).</a:t>
            </a:r>
          </a:p>
          <a:p>
            <a:endParaRPr lang="en-US" dirty="0"/>
          </a:p>
          <a:p>
            <a:r>
              <a:rPr lang="en-US" dirty="0"/>
              <a:t>Include signature of board secretary.</a:t>
            </a:r>
          </a:p>
          <a:p>
            <a:endParaRPr lang="en-US" dirty="0"/>
          </a:p>
          <a:p>
            <a:r>
              <a:rPr lang="en-US" dirty="0"/>
              <a:t>Submit completed minutes to members in required format at required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81</a:t>
            </a:fld>
            <a:endParaRPr lang="en-US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29000"/>
          </a:xfrm>
        </p:spPr>
        <p:txBody>
          <a:bodyPr/>
          <a:lstStyle/>
          <a:p>
            <a:pPr algn="ctr">
              <a:buNone/>
            </a:pPr>
            <a:endParaRPr lang="en-US" dirty="0"/>
          </a:p>
          <a:p>
            <a:pPr algn="ctr">
              <a:buNone/>
            </a:pPr>
            <a:r>
              <a:rPr lang="en-US" sz="5400" b="1" dirty="0"/>
              <a:t>Questions?  Questions?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82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4756</Words>
  <Application>Microsoft Office PowerPoint</Application>
  <PresentationFormat>On-screen Show (4:3)</PresentationFormat>
  <Paragraphs>714</Paragraphs>
  <Slides>82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6" baseType="lpstr">
      <vt:lpstr>Arial</vt:lpstr>
      <vt:lpstr>Calibri</vt:lpstr>
      <vt:lpstr>Times New Roman</vt:lpstr>
      <vt:lpstr>Office Theme</vt:lpstr>
      <vt:lpstr>Communication</vt:lpstr>
      <vt:lpstr>Session Objectives</vt:lpstr>
      <vt:lpstr>Types of Business Communication</vt:lpstr>
      <vt:lpstr>Linking Pins</vt:lpstr>
      <vt:lpstr>Sender-Receiver Model</vt:lpstr>
      <vt:lpstr>Communication Myths</vt:lpstr>
      <vt:lpstr>Communication Barriers</vt:lpstr>
      <vt:lpstr>More Communication Barriers</vt:lpstr>
      <vt:lpstr>Personal Biases and Communication</vt:lpstr>
      <vt:lpstr>More Personal Biases and Communication</vt:lpstr>
      <vt:lpstr>Speaking Skills</vt:lpstr>
      <vt:lpstr>Think About The Details</vt:lpstr>
      <vt:lpstr>Speaking On The Job</vt:lpstr>
      <vt:lpstr>Three Parts to a Presentation: Introduction</vt:lpstr>
      <vt:lpstr>Three Parts to a Presentation: Main Body</vt:lpstr>
      <vt:lpstr>Use Visuals Correctly</vt:lpstr>
      <vt:lpstr>Three Parts to a Presentation: Conclusion</vt:lpstr>
      <vt:lpstr>The Presentation:  Environment</vt:lpstr>
      <vt:lpstr>More About The Presentation:  Environment</vt:lpstr>
      <vt:lpstr>Presentation Delivery Tips</vt:lpstr>
      <vt:lpstr>Listening Skills</vt:lpstr>
      <vt:lpstr>Poor Listening Habits</vt:lpstr>
      <vt:lpstr>More Poor Listening Habits</vt:lpstr>
      <vt:lpstr>Four Stages of Active Listening: Focusing</vt:lpstr>
      <vt:lpstr>Four Stages of Active Listening: Interpreting</vt:lpstr>
      <vt:lpstr>Four Stages of Active Listening: Evaluating</vt:lpstr>
      <vt:lpstr>Four Stages of Active Listening: Responding</vt:lpstr>
      <vt:lpstr>Active Listening Skills</vt:lpstr>
      <vt:lpstr>More Active Listening Skills</vt:lpstr>
      <vt:lpstr>Nonverbal Communication:  Body Language</vt:lpstr>
      <vt:lpstr>Examples of Nonverbal Messages</vt:lpstr>
      <vt:lpstr>More Examples of Nonverbal Messages</vt:lpstr>
      <vt:lpstr>Facial Expressions</vt:lpstr>
      <vt:lpstr>Posture and Body Movement</vt:lpstr>
      <vt:lpstr>Gestures </vt:lpstr>
      <vt:lpstr>Body Language and Culture</vt:lpstr>
      <vt:lpstr>Writing Skills</vt:lpstr>
      <vt:lpstr>Clear and Concise Writing Is Important</vt:lpstr>
      <vt:lpstr>More About Clear Writing</vt:lpstr>
      <vt:lpstr>Writing Steps</vt:lpstr>
      <vt:lpstr>How Much Time to Spend in Planning Your Writing?</vt:lpstr>
      <vt:lpstr>Business Writing Techniques</vt:lpstr>
      <vt:lpstr>More About Business Writing</vt:lpstr>
      <vt:lpstr>More About Writing an Outline</vt:lpstr>
      <vt:lpstr>Use Active Language When Writing</vt:lpstr>
      <vt:lpstr>Inverted Pyramid </vt:lpstr>
      <vt:lpstr>Writing Paragraphs</vt:lpstr>
      <vt:lpstr>Use Short Sentences</vt:lpstr>
      <vt:lpstr>More About Short Sentences</vt:lpstr>
      <vt:lpstr>Don’t Forget to Edit the Written Work</vt:lpstr>
      <vt:lpstr>Writing Memos</vt:lpstr>
      <vt:lpstr>Document Checklist</vt:lpstr>
      <vt:lpstr>Document Checklist</vt:lpstr>
      <vt:lpstr>Document Checklist</vt:lpstr>
      <vt:lpstr>Document Checklist</vt:lpstr>
      <vt:lpstr>Document Checklist</vt:lpstr>
      <vt:lpstr>E-Mail</vt:lpstr>
      <vt:lpstr>More About E-Mail</vt:lpstr>
      <vt:lpstr>Sending E-Mails</vt:lpstr>
      <vt:lpstr>More About Sending E-Mails</vt:lpstr>
      <vt:lpstr>Replying to E-Mails</vt:lpstr>
      <vt:lpstr>Managers Must Be Effective Communicators</vt:lpstr>
      <vt:lpstr>Managers Communicate</vt:lpstr>
      <vt:lpstr>Manage the Grapevine</vt:lpstr>
      <vt:lpstr>Relationships Between Departments</vt:lpstr>
      <vt:lpstr>Improve Inter-Departmental Communication</vt:lpstr>
      <vt:lpstr>More Ways to Improve Inter-Departmental Communication</vt:lpstr>
      <vt:lpstr>Negotiations and Communication</vt:lpstr>
      <vt:lpstr>More About Negotiation</vt:lpstr>
      <vt:lpstr>Three Basic Elements to Formal Negotiation: Preparation</vt:lpstr>
      <vt:lpstr>Three Basic Elements to Formal Negotiation: The Session</vt:lpstr>
      <vt:lpstr>Three Basic Elements to Negotiation: Follow-Up After Negotiation</vt:lpstr>
      <vt:lpstr>Use Effective Negotiation Tactics</vt:lpstr>
      <vt:lpstr>Social Media</vt:lpstr>
      <vt:lpstr>Content of Basic Board Agenda</vt:lpstr>
      <vt:lpstr>Writing Board Minutes</vt:lpstr>
      <vt:lpstr>Board Minutes Should Answer  These Questions</vt:lpstr>
      <vt:lpstr>More Questions Addressed in  Board Minutes</vt:lpstr>
      <vt:lpstr>Suggestions: Board Meeting Minutes</vt:lpstr>
      <vt:lpstr>Sample Minutes Format (Body of Minutes)</vt:lpstr>
      <vt:lpstr>More About Body of Minutes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Certified Club Manager (CCM) Review</dc:title>
  <dc:creator>Leilani</dc:creator>
  <cp:lastModifiedBy>Managing.Director</cp:lastModifiedBy>
  <cp:revision>85</cp:revision>
  <dcterms:created xsi:type="dcterms:W3CDTF">2006-08-16T00:00:00Z</dcterms:created>
  <dcterms:modified xsi:type="dcterms:W3CDTF">2017-09-18T02:06:04Z</dcterms:modified>
</cp:coreProperties>
</file>