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1" r:id="rId1"/>
  </p:sldMasterIdLst>
  <p:notesMasterIdLst>
    <p:notesMasterId r:id="rId80"/>
  </p:notesMasterIdLst>
  <p:sldIdLst>
    <p:sldId id="256" r:id="rId2"/>
    <p:sldId id="681" r:id="rId3"/>
    <p:sldId id="682" r:id="rId4"/>
    <p:sldId id="753" r:id="rId5"/>
    <p:sldId id="684" r:id="rId6"/>
    <p:sldId id="685" r:id="rId7"/>
    <p:sldId id="750" r:id="rId8"/>
    <p:sldId id="754" r:id="rId9"/>
    <p:sldId id="755" r:id="rId10"/>
    <p:sldId id="756" r:id="rId11"/>
    <p:sldId id="758" r:id="rId12"/>
    <p:sldId id="761" r:id="rId13"/>
    <p:sldId id="762" r:id="rId14"/>
    <p:sldId id="763" r:id="rId15"/>
    <p:sldId id="764" r:id="rId16"/>
    <p:sldId id="769" r:id="rId17"/>
    <p:sldId id="765" r:id="rId18"/>
    <p:sldId id="690" r:id="rId19"/>
    <p:sldId id="772" r:id="rId20"/>
    <p:sldId id="773" r:id="rId21"/>
    <p:sldId id="774" r:id="rId22"/>
    <p:sldId id="779" r:id="rId23"/>
    <p:sldId id="780" r:id="rId24"/>
    <p:sldId id="781" r:id="rId25"/>
    <p:sldId id="699" r:id="rId26"/>
    <p:sldId id="783" r:id="rId27"/>
    <p:sldId id="835" r:id="rId28"/>
    <p:sldId id="702" r:id="rId29"/>
    <p:sldId id="786" r:id="rId30"/>
    <p:sldId id="787" r:id="rId31"/>
    <p:sldId id="789" r:id="rId32"/>
    <p:sldId id="791" r:id="rId33"/>
    <p:sldId id="796" r:id="rId34"/>
    <p:sldId id="799" r:id="rId35"/>
    <p:sldId id="798" r:id="rId36"/>
    <p:sldId id="800" r:id="rId37"/>
    <p:sldId id="801" r:id="rId38"/>
    <p:sldId id="802" r:id="rId39"/>
    <p:sldId id="718" r:id="rId40"/>
    <p:sldId id="728" r:id="rId41"/>
    <p:sldId id="729" r:id="rId42"/>
    <p:sldId id="730" r:id="rId43"/>
    <p:sldId id="731" r:id="rId44"/>
    <p:sldId id="733" r:id="rId45"/>
    <p:sldId id="867" r:id="rId46"/>
    <p:sldId id="829" r:id="rId47"/>
    <p:sldId id="830" r:id="rId48"/>
    <p:sldId id="831" r:id="rId49"/>
    <p:sldId id="832" r:id="rId50"/>
    <p:sldId id="868" r:id="rId51"/>
    <p:sldId id="740" r:id="rId52"/>
    <p:sldId id="837" r:id="rId53"/>
    <p:sldId id="838" r:id="rId54"/>
    <p:sldId id="839" r:id="rId55"/>
    <p:sldId id="840" r:id="rId56"/>
    <p:sldId id="841" r:id="rId57"/>
    <p:sldId id="842" r:id="rId58"/>
    <p:sldId id="844" r:id="rId59"/>
    <p:sldId id="845" r:id="rId60"/>
    <p:sldId id="846" r:id="rId61"/>
    <p:sldId id="847" r:id="rId62"/>
    <p:sldId id="848" r:id="rId63"/>
    <p:sldId id="849" r:id="rId64"/>
    <p:sldId id="850" r:id="rId65"/>
    <p:sldId id="851" r:id="rId66"/>
    <p:sldId id="852" r:id="rId67"/>
    <p:sldId id="853" r:id="rId68"/>
    <p:sldId id="854" r:id="rId69"/>
    <p:sldId id="855" r:id="rId70"/>
    <p:sldId id="856" r:id="rId71"/>
    <p:sldId id="857" r:id="rId72"/>
    <p:sldId id="869" r:id="rId73"/>
    <p:sldId id="858" r:id="rId74"/>
    <p:sldId id="859" r:id="rId75"/>
    <p:sldId id="861" r:id="rId76"/>
    <p:sldId id="863" r:id="rId77"/>
    <p:sldId id="864" r:id="rId78"/>
    <p:sldId id="866" r:id="rId7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mn-cs"/>
      </a:defRPr>
    </a:lvl1pPr>
    <a:lvl2pPr marL="457200" algn="l" rtl="0" fontAlgn="base">
      <a:spcBef>
        <a:spcPct val="0"/>
      </a:spcBef>
      <a:spcAft>
        <a:spcPct val="0"/>
      </a:spcAft>
      <a:defRPr sz="2400" kern="1200">
        <a:solidFill>
          <a:schemeClr val="tx1"/>
        </a:solidFill>
        <a:latin typeface="Tahoma" charset="0"/>
        <a:ea typeface="ＭＳ Ｐゴシック" charset="0"/>
        <a:cs typeface="+mn-cs"/>
      </a:defRPr>
    </a:lvl2pPr>
    <a:lvl3pPr marL="914400" algn="l" rtl="0" fontAlgn="base">
      <a:spcBef>
        <a:spcPct val="0"/>
      </a:spcBef>
      <a:spcAft>
        <a:spcPct val="0"/>
      </a:spcAft>
      <a:defRPr sz="2400" kern="1200">
        <a:solidFill>
          <a:schemeClr val="tx1"/>
        </a:solidFill>
        <a:latin typeface="Tahoma" charset="0"/>
        <a:ea typeface="ＭＳ Ｐゴシック" charset="0"/>
        <a:cs typeface="+mn-cs"/>
      </a:defRPr>
    </a:lvl3pPr>
    <a:lvl4pPr marL="1371600" algn="l" rtl="0" fontAlgn="base">
      <a:spcBef>
        <a:spcPct val="0"/>
      </a:spcBef>
      <a:spcAft>
        <a:spcPct val="0"/>
      </a:spcAft>
      <a:defRPr sz="2400" kern="1200">
        <a:solidFill>
          <a:schemeClr val="tx1"/>
        </a:solidFill>
        <a:latin typeface="Tahoma" charset="0"/>
        <a:ea typeface="ＭＳ Ｐゴシック" charset="0"/>
        <a:cs typeface="+mn-cs"/>
      </a:defRPr>
    </a:lvl4pPr>
    <a:lvl5pPr marL="1828800" algn="l" rtl="0" fontAlgn="base">
      <a:spcBef>
        <a:spcPct val="0"/>
      </a:spcBef>
      <a:spcAft>
        <a:spcPct val="0"/>
      </a:spcAft>
      <a:defRPr sz="2400" kern="1200">
        <a:solidFill>
          <a:schemeClr val="tx1"/>
        </a:solidFill>
        <a:latin typeface="Tahoma" charset="0"/>
        <a:ea typeface="ＭＳ Ｐゴシック" charset="0"/>
        <a:cs typeface="+mn-cs"/>
      </a:defRPr>
    </a:lvl5pPr>
    <a:lvl6pPr marL="2286000" algn="l" defTabSz="457200" rtl="0" eaLnBrk="1" latinLnBrk="0" hangingPunct="1">
      <a:defRPr sz="2400" kern="1200">
        <a:solidFill>
          <a:schemeClr val="tx1"/>
        </a:solidFill>
        <a:latin typeface="Tahoma" charset="0"/>
        <a:ea typeface="ＭＳ Ｐゴシック" charset="0"/>
        <a:cs typeface="+mn-cs"/>
      </a:defRPr>
    </a:lvl6pPr>
    <a:lvl7pPr marL="2743200" algn="l" defTabSz="457200" rtl="0" eaLnBrk="1" latinLnBrk="0" hangingPunct="1">
      <a:defRPr sz="2400" kern="1200">
        <a:solidFill>
          <a:schemeClr val="tx1"/>
        </a:solidFill>
        <a:latin typeface="Tahoma" charset="0"/>
        <a:ea typeface="ＭＳ Ｐゴシック" charset="0"/>
        <a:cs typeface="+mn-cs"/>
      </a:defRPr>
    </a:lvl7pPr>
    <a:lvl8pPr marL="3200400" algn="l" defTabSz="457200" rtl="0" eaLnBrk="1" latinLnBrk="0" hangingPunct="1">
      <a:defRPr sz="2400" kern="1200">
        <a:solidFill>
          <a:schemeClr val="tx1"/>
        </a:solidFill>
        <a:latin typeface="Tahoma" charset="0"/>
        <a:ea typeface="ＭＳ Ｐゴシック" charset="0"/>
        <a:cs typeface="+mn-cs"/>
      </a:defRPr>
    </a:lvl8pPr>
    <a:lvl9pPr marL="3657600" algn="l" defTabSz="457200" rtl="0" eaLnBrk="1" latinLnBrk="0" hangingPunct="1">
      <a:defRPr sz="2400" kern="1200">
        <a:solidFill>
          <a:schemeClr val="tx1"/>
        </a:solidFill>
        <a:latin typeface="Tahoma"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4949" autoAdjust="0"/>
  </p:normalViewPr>
  <p:slideViewPr>
    <p:cSldViewPr>
      <p:cViewPr varScale="1">
        <p:scale>
          <a:sx n="54" d="100"/>
          <a:sy n="54" d="100"/>
        </p:scale>
        <p:origin x="186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2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3A8BE3-312E-4F2D-AA81-8221BAB28E4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116674FD-AE6C-4788-B1AF-73EDC42BB43E}">
      <dgm:prSet phldrT="[Text]"/>
      <dgm:spPr/>
      <dgm:t>
        <a:bodyPr/>
        <a:lstStyle/>
        <a:p>
          <a:r>
            <a:rPr lang="en-US" dirty="0"/>
            <a:t>Motivating Factors</a:t>
          </a:r>
        </a:p>
      </dgm:t>
    </dgm:pt>
    <dgm:pt modelId="{7540DECC-0B6C-4DFA-8A07-4CFF7B13A5DA}" type="parTrans" cxnId="{BB6D6A2A-0F41-4FFD-BD6E-D7FE9B518C2C}">
      <dgm:prSet/>
      <dgm:spPr/>
      <dgm:t>
        <a:bodyPr/>
        <a:lstStyle/>
        <a:p>
          <a:endParaRPr lang="en-US"/>
        </a:p>
      </dgm:t>
    </dgm:pt>
    <dgm:pt modelId="{1FFCA47E-EB21-47FC-B7C9-8C5D1ACBAF20}" type="sibTrans" cxnId="{BB6D6A2A-0F41-4FFD-BD6E-D7FE9B518C2C}">
      <dgm:prSet/>
      <dgm:spPr/>
      <dgm:t>
        <a:bodyPr/>
        <a:lstStyle/>
        <a:p>
          <a:endParaRPr lang="en-US"/>
        </a:p>
      </dgm:t>
    </dgm:pt>
    <dgm:pt modelId="{7D9FA27B-3A7E-40CC-8462-1319AC288D07}">
      <dgm:prSet phldrT="[Text]"/>
      <dgm:spPr/>
      <dgm:t>
        <a:bodyPr/>
        <a:lstStyle/>
        <a:p>
          <a:r>
            <a:rPr lang="en-US" dirty="0"/>
            <a:t>Achievement</a:t>
          </a:r>
        </a:p>
      </dgm:t>
    </dgm:pt>
    <dgm:pt modelId="{6A57D13E-65E1-41FC-9273-808B647EE0F0}" type="parTrans" cxnId="{71813FFE-D962-436B-B476-0ECF01928B00}">
      <dgm:prSet/>
      <dgm:spPr/>
      <dgm:t>
        <a:bodyPr/>
        <a:lstStyle/>
        <a:p>
          <a:endParaRPr lang="en-US"/>
        </a:p>
      </dgm:t>
    </dgm:pt>
    <dgm:pt modelId="{A3359483-301E-486F-ACE7-9C212E1869F0}" type="sibTrans" cxnId="{71813FFE-D962-436B-B476-0ECF01928B00}">
      <dgm:prSet/>
      <dgm:spPr/>
      <dgm:t>
        <a:bodyPr/>
        <a:lstStyle/>
        <a:p>
          <a:endParaRPr lang="en-US"/>
        </a:p>
      </dgm:t>
    </dgm:pt>
    <dgm:pt modelId="{5B23A226-497F-436F-BBAA-6E57856C9B88}">
      <dgm:prSet phldrT="[Text]"/>
      <dgm:spPr/>
      <dgm:t>
        <a:bodyPr/>
        <a:lstStyle/>
        <a:p>
          <a:r>
            <a:rPr lang="en-US" dirty="0"/>
            <a:t>Growth Potential</a:t>
          </a:r>
        </a:p>
      </dgm:t>
    </dgm:pt>
    <dgm:pt modelId="{0B7BF256-4251-44AA-9535-460D771C0F76}" type="parTrans" cxnId="{82CBC4A1-1DB1-43D4-890B-AA99EAF28E1C}">
      <dgm:prSet/>
      <dgm:spPr/>
      <dgm:t>
        <a:bodyPr/>
        <a:lstStyle/>
        <a:p>
          <a:endParaRPr lang="en-US"/>
        </a:p>
      </dgm:t>
    </dgm:pt>
    <dgm:pt modelId="{6DF19B09-E56A-4010-9207-76D7FBCF7633}" type="sibTrans" cxnId="{82CBC4A1-1DB1-43D4-890B-AA99EAF28E1C}">
      <dgm:prSet/>
      <dgm:spPr/>
      <dgm:t>
        <a:bodyPr/>
        <a:lstStyle/>
        <a:p>
          <a:endParaRPr lang="en-US"/>
        </a:p>
      </dgm:t>
    </dgm:pt>
    <dgm:pt modelId="{05DFEA5D-ADA9-4491-B605-516503A7EE80}">
      <dgm:prSet phldrT="[Text]"/>
      <dgm:spPr/>
      <dgm:t>
        <a:bodyPr/>
        <a:lstStyle/>
        <a:p>
          <a:r>
            <a:rPr lang="en-US" dirty="0"/>
            <a:t>Responsibility</a:t>
          </a:r>
        </a:p>
      </dgm:t>
    </dgm:pt>
    <dgm:pt modelId="{07C78AA3-E33E-4111-85F8-62C5BF7C9CFE}" type="parTrans" cxnId="{EDEE1A53-4586-4307-A7F2-4B7A168D98DE}">
      <dgm:prSet/>
      <dgm:spPr/>
      <dgm:t>
        <a:bodyPr/>
        <a:lstStyle/>
        <a:p>
          <a:endParaRPr lang="en-US"/>
        </a:p>
      </dgm:t>
    </dgm:pt>
    <dgm:pt modelId="{226251F2-2114-4711-95D3-5A8F3C41B450}" type="sibTrans" cxnId="{EDEE1A53-4586-4307-A7F2-4B7A168D98DE}">
      <dgm:prSet/>
      <dgm:spPr/>
      <dgm:t>
        <a:bodyPr/>
        <a:lstStyle/>
        <a:p>
          <a:endParaRPr lang="en-US"/>
        </a:p>
      </dgm:t>
    </dgm:pt>
    <dgm:pt modelId="{FA3EB179-D66B-490E-90F4-BB6A9D9803D7}">
      <dgm:prSet phldrT="[Text]"/>
      <dgm:spPr/>
      <dgm:t>
        <a:bodyPr/>
        <a:lstStyle/>
        <a:p>
          <a:r>
            <a:rPr lang="en-US" dirty="0"/>
            <a:t>Advancement</a:t>
          </a:r>
        </a:p>
      </dgm:t>
    </dgm:pt>
    <dgm:pt modelId="{208C8ECA-3195-46CE-A7C5-FFE6DABD1ECE}" type="parTrans" cxnId="{DCEE24D0-2D66-4AD4-9033-F0343899AD03}">
      <dgm:prSet/>
      <dgm:spPr/>
      <dgm:t>
        <a:bodyPr/>
        <a:lstStyle/>
        <a:p>
          <a:endParaRPr lang="en-US"/>
        </a:p>
      </dgm:t>
    </dgm:pt>
    <dgm:pt modelId="{0C19550A-7F2C-4A74-BD50-BDABFC7CF36C}" type="sibTrans" cxnId="{DCEE24D0-2D66-4AD4-9033-F0343899AD03}">
      <dgm:prSet/>
      <dgm:spPr/>
      <dgm:t>
        <a:bodyPr/>
        <a:lstStyle/>
        <a:p>
          <a:endParaRPr lang="en-US"/>
        </a:p>
      </dgm:t>
    </dgm:pt>
    <dgm:pt modelId="{F8666A74-6724-44B1-A7F4-B98DEB8258BD}">
      <dgm:prSet phldrT="[Text]" phldr="1"/>
      <dgm:spPr/>
      <dgm:t>
        <a:bodyPr/>
        <a:lstStyle/>
        <a:p>
          <a:endParaRPr lang="en-US" dirty="0"/>
        </a:p>
      </dgm:t>
    </dgm:pt>
    <dgm:pt modelId="{46707C7F-1A81-4C25-8B54-2ECE525728DB}" type="parTrans" cxnId="{63932491-2498-427E-8EA7-899A5314498D}">
      <dgm:prSet/>
      <dgm:spPr/>
      <dgm:t>
        <a:bodyPr/>
        <a:lstStyle/>
        <a:p>
          <a:endParaRPr lang="en-US"/>
        </a:p>
      </dgm:t>
    </dgm:pt>
    <dgm:pt modelId="{C3BF6A16-EE94-43B7-A255-68B143574948}" type="sibTrans" cxnId="{63932491-2498-427E-8EA7-899A5314498D}">
      <dgm:prSet/>
      <dgm:spPr/>
      <dgm:t>
        <a:bodyPr/>
        <a:lstStyle/>
        <a:p>
          <a:endParaRPr lang="en-US"/>
        </a:p>
      </dgm:t>
    </dgm:pt>
    <dgm:pt modelId="{8697C041-606C-4243-8F89-E446AF21933C}">
      <dgm:prSet/>
      <dgm:spPr/>
      <dgm:t>
        <a:bodyPr/>
        <a:lstStyle/>
        <a:p>
          <a:r>
            <a:rPr lang="en-US" dirty="0"/>
            <a:t>Recognition</a:t>
          </a:r>
        </a:p>
      </dgm:t>
    </dgm:pt>
    <dgm:pt modelId="{C423C31B-83DC-438A-8BF5-A7DCA5EA2EAE}" type="parTrans" cxnId="{4A665BC8-1BA9-4B77-B962-E8A26635CD03}">
      <dgm:prSet/>
      <dgm:spPr/>
      <dgm:t>
        <a:bodyPr/>
        <a:lstStyle/>
        <a:p>
          <a:endParaRPr lang="en-US"/>
        </a:p>
      </dgm:t>
    </dgm:pt>
    <dgm:pt modelId="{C7EE7730-5BD4-4390-9112-C06E0F0737FD}" type="sibTrans" cxnId="{4A665BC8-1BA9-4B77-B962-E8A26635CD03}">
      <dgm:prSet/>
      <dgm:spPr/>
      <dgm:t>
        <a:bodyPr/>
        <a:lstStyle/>
        <a:p>
          <a:endParaRPr lang="en-US"/>
        </a:p>
      </dgm:t>
    </dgm:pt>
    <dgm:pt modelId="{D75D29B8-CD83-410B-961D-AEC0A58032D3}">
      <dgm:prSet/>
      <dgm:spPr/>
      <dgm:t>
        <a:bodyPr/>
        <a:lstStyle/>
        <a:p>
          <a:r>
            <a:rPr lang="en-US" dirty="0"/>
            <a:t>Status</a:t>
          </a:r>
        </a:p>
      </dgm:t>
    </dgm:pt>
    <dgm:pt modelId="{9B550191-88B1-4468-91A7-5C94BF26CC9E}" type="parTrans" cxnId="{21EDE523-965A-4546-BEBC-C21785F2D6B9}">
      <dgm:prSet/>
      <dgm:spPr/>
      <dgm:t>
        <a:bodyPr/>
        <a:lstStyle/>
        <a:p>
          <a:endParaRPr lang="en-US"/>
        </a:p>
      </dgm:t>
    </dgm:pt>
    <dgm:pt modelId="{1752E4C3-4A1D-4D77-B3F4-8E5A4BFA4582}" type="sibTrans" cxnId="{21EDE523-965A-4546-BEBC-C21785F2D6B9}">
      <dgm:prSet/>
      <dgm:spPr/>
      <dgm:t>
        <a:bodyPr/>
        <a:lstStyle/>
        <a:p>
          <a:endParaRPr lang="en-US"/>
        </a:p>
      </dgm:t>
    </dgm:pt>
    <dgm:pt modelId="{06E9A8A8-0A91-4702-99D9-A26A2A46B746}" type="pres">
      <dgm:prSet presAssocID="{233A8BE3-312E-4F2D-AA81-8221BAB28E44}" presName="cycle" presStyleCnt="0">
        <dgm:presLayoutVars>
          <dgm:chMax val="1"/>
          <dgm:dir/>
          <dgm:animLvl val="ctr"/>
          <dgm:resizeHandles val="exact"/>
        </dgm:presLayoutVars>
      </dgm:prSet>
      <dgm:spPr/>
    </dgm:pt>
    <dgm:pt modelId="{70D60D7C-0F87-4F2C-BAC0-BC1D4F120BE3}" type="pres">
      <dgm:prSet presAssocID="{116674FD-AE6C-4788-B1AF-73EDC42BB43E}" presName="centerShape" presStyleLbl="node0" presStyleIdx="0" presStyleCnt="1"/>
      <dgm:spPr/>
    </dgm:pt>
    <dgm:pt modelId="{DDB0EA17-1A78-4CC8-A823-39473FEF946F}" type="pres">
      <dgm:prSet presAssocID="{6A57D13E-65E1-41FC-9273-808B647EE0F0}" presName="Name9" presStyleLbl="parChTrans1D2" presStyleIdx="0" presStyleCnt="6"/>
      <dgm:spPr/>
    </dgm:pt>
    <dgm:pt modelId="{2D5D2CA0-AD05-47D6-B560-56528817BB0E}" type="pres">
      <dgm:prSet presAssocID="{6A57D13E-65E1-41FC-9273-808B647EE0F0}" presName="connTx" presStyleLbl="parChTrans1D2" presStyleIdx="0" presStyleCnt="6"/>
      <dgm:spPr/>
    </dgm:pt>
    <dgm:pt modelId="{3D0D9003-6BE3-47CF-A261-B9E93738CEAB}" type="pres">
      <dgm:prSet presAssocID="{7D9FA27B-3A7E-40CC-8462-1319AC288D07}" presName="node" presStyleLbl="node1" presStyleIdx="0" presStyleCnt="6">
        <dgm:presLayoutVars>
          <dgm:bulletEnabled val="1"/>
        </dgm:presLayoutVars>
      </dgm:prSet>
      <dgm:spPr/>
    </dgm:pt>
    <dgm:pt modelId="{AC299396-0558-4184-9EBF-1BC03482AFF0}" type="pres">
      <dgm:prSet presAssocID="{0B7BF256-4251-44AA-9535-460D771C0F76}" presName="Name9" presStyleLbl="parChTrans1D2" presStyleIdx="1" presStyleCnt="6"/>
      <dgm:spPr/>
    </dgm:pt>
    <dgm:pt modelId="{1E47A157-5504-4B17-ACBA-0B4C121EC2BA}" type="pres">
      <dgm:prSet presAssocID="{0B7BF256-4251-44AA-9535-460D771C0F76}" presName="connTx" presStyleLbl="parChTrans1D2" presStyleIdx="1" presStyleCnt="6"/>
      <dgm:spPr/>
    </dgm:pt>
    <dgm:pt modelId="{B4A24C94-C8BF-4AF9-9692-3E8F0C6E0086}" type="pres">
      <dgm:prSet presAssocID="{5B23A226-497F-436F-BBAA-6E57856C9B88}" presName="node" presStyleLbl="node1" presStyleIdx="1" presStyleCnt="6">
        <dgm:presLayoutVars>
          <dgm:bulletEnabled val="1"/>
        </dgm:presLayoutVars>
      </dgm:prSet>
      <dgm:spPr/>
    </dgm:pt>
    <dgm:pt modelId="{E91E7B99-6F6B-4B86-989B-48075DA7AA22}" type="pres">
      <dgm:prSet presAssocID="{07C78AA3-E33E-4111-85F8-62C5BF7C9CFE}" presName="Name9" presStyleLbl="parChTrans1D2" presStyleIdx="2" presStyleCnt="6"/>
      <dgm:spPr/>
    </dgm:pt>
    <dgm:pt modelId="{01447A25-7F57-410B-9C08-40F1C401A92F}" type="pres">
      <dgm:prSet presAssocID="{07C78AA3-E33E-4111-85F8-62C5BF7C9CFE}" presName="connTx" presStyleLbl="parChTrans1D2" presStyleIdx="2" presStyleCnt="6"/>
      <dgm:spPr/>
    </dgm:pt>
    <dgm:pt modelId="{1CD2CFE5-16D7-4813-93DE-B704B2F5B2AE}" type="pres">
      <dgm:prSet presAssocID="{05DFEA5D-ADA9-4491-B605-516503A7EE80}" presName="node" presStyleLbl="node1" presStyleIdx="2" presStyleCnt="6">
        <dgm:presLayoutVars>
          <dgm:bulletEnabled val="1"/>
        </dgm:presLayoutVars>
      </dgm:prSet>
      <dgm:spPr/>
    </dgm:pt>
    <dgm:pt modelId="{77A1730F-A288-4F78-AF6B-5AC578500541}" type="pres">
      <dgm:prSet presAssocID="{208C8ECA-3195-46CE-A7C5-FFE6DABD1ECE}" presName="Name9" presStyleLbl="parChTrans1D2" presStyleIdx="3" presStyleCnt="6"/>
      <dgm:spPr/>
    </dgm:pt>
    <dgm:pt modelId="{5DC630F4-4286-4777-8B65-066A4112F901}" type="pres">
      <dgm:prSet presAssocID="{208C8ECA-3195-46CE-A7C5-FFE6DABD1ECE}" presName="connTx" presStyleLbl="parChTrans1D2" presStyleIdx="3" presStyleCnt="6"/>
      <dgm:spPr/>
    </dgm:pt>
    <dgm:pt modelId="{C56C3508-7682-44A1-9A1D-12E198236993}" type="pres">
      <dgm:prSet presAssocID="{FA3EB179-D66B-490E-90F4-BB6A9D9803D7}" presName="node" presStyleLbl="node1" presStyleIdx="3" presStyleCnt="6">
        <dgm:presLayoutVars>
          <dgm:bulletEnabled val="1"/>
        </dgm:presLayoutVars>
      </dgm:prSet>
      <dgm:spPr/>
    </dgm:pt>
    <dgm:pt modelId="{C13B7DE5-4E43-46BF-B2A2-EE7C808986A2}" type="pres">
      <dgm:prSet presAssocID="{C423C31B-83DC-438A-8BF5-A7DCA5EA2EAE}" presName="Name9" presStyleLbl="parChTrans1D2" presStyleIdx="4" presStyleCnt="6"/>
      <dgm:spPr/>
    </dgm:pt>
    <dgm:pt modelId="{F79925B9-FE67-498C-B6D6-3FA42785D642}" type="pres">
      <dgm:prSet presAssocID="{C423C31B-83DC-438A-8BF5-A7DCA5EA2EAE}" presName="connTx" presStyleLbl="parChTrans1D2" presStyleIdx="4" presStyleCnt="6"/>
      <dgm:spPr/>
    </dgm:pt>
    <dgm:pt modelId="{0321A0CB-48E0-4F87-8763-530B30605D86}" type="pres">
      <dgm:prSet presAssocID="{8697C041-606C-4243-8F89-E446AF21933C}" presName="node" presStyleLbl="node1" presStyleIdx="4" presStyleCnt="6">
        <dgm:presLayoutVars>
          <dgm:bulletEnabled val="1"/>
        </dgm:presLayoutVars>
      </dgm:prSet>
      <dgm:spPr/>
    </dgm:pt>
    <dgm:pt modelId="{9655E284-A663-4610-934B-2A446B0B85C4}" type="pres">
      <dgm:prSet presAssocID="{9B550191-88B1-4468-91A7-5C94BF26CC9E}" presName="Name9" presStyleLbl="parChTrans1D2" presStyleIdx="5" presStyleCnt="6"/>
      <dgm:spPr/>
    </dgm:pt>
    <dgm:pt modelId="{F5237A9B-B3C7-4A1B-A843-AE127A0AF23E}" type="pres">
      <dgm:prSet presAssocID="{9B550191-88B1-4468-91A7-5C94BF26CC9E}" presName="connTx" presStyleLbl="parChTrans1D2" presStyleIdx="5" presStyleCnt="6"/>
      <dgm:spPr/>
    </dgm:pt>
    <dgm:pt modelId="{54928377-5633-4A6D-975C-328CCA0D2CF2}" type="pres">
      <dgm:prSet presAssocID="{D75D29B8-CD83-410B-961D-AEC0A58032D3}" presName="node" presStyleLbl="node1" presStyleIdx="5" presStyleCnt="6">
        <dgm:presLayoutVars>
          <dgm:bulletEnabled val="1"/>
        </dgm:presLayoutVars>
      </dgm:prSet>
      <dgm:spPr/>
    </dgm:pt>
  </dgm:ptLst>
  <dgm:cxnLst>
    <dgm:cxn modelId="{E2B2600F-40FE-4D43-852F-D06A65774D34}" type="presOf" srcId="{FA3EB179-D66B-490E-90F4-BB6A9D9803D7}" destId="{C56C3508-7682-44A1-9A1D-12E198236993}" srcOrd="0" destOrd="0" presId="urn:microsoft.com/office/officeart/2005/8/layout/radial1"/>
    <dgm:cxn modelId="{80FB1121-A823-E64B-8621-23A66397F225}" type="presOf" srcId="{233A8BE3-312E-4F2D-AA81-8221BAB28E44}" destId="{06E9A8A8-0A91-4702-99D9-A26A2A46B746}" srcOrd="0" destOrd="0" presId="urn:microsoft.com/office/officeart/2005/8/layout/radial1"/>
    <dgm:cxn modelId="{21EDE523-965A-4546-BEBC-C21785F2D6B9}" srcId="{116674FD-AE6C-4788-B1AF-73EDC42BB43E}" destId="{D75D29B8-CD83-410B-961D-AEC0A58032D3}" srcOrd="5" destOrd="0" parTransId="{9B550191-88B1-4468-91A7-5C94BF26CC9E}" sibTransId="{1752E4C3-4A1D-4D77-B3F4-8E5A4BFA4582}"/>
    <dgm:cxn modelId="{F0DDC324-CB7A-9F4C-BF8F-2D3EDC422CA6}" type="presOf" srcId="{5B23A226-497F-436F-BBAA-6E57856C9B88}" destId="{B4A24C94-C8BF-4AF9-9692-3E8F0C6E0086}" srcOrd="0" destOrd="0" presId="urn:microsoft.com/office/officeart/2005/8/layout/radial1"/>
    <dgm:cxn modelId="{16F4B225-5C51-EF4A-A057-F7D83BD8E1DD}" type="presOf" srcId="{C423C31B-83DC-438A-8BF5-A7DCA5EA2EAE}" destId="{C13B7DE5-4E43-46BF-B2A2-EE7C808986A2}" srcOrd="0" destOrd="0" presId="urn:microsoft.com/office/officeart/2005/8/layout/radial1"/>
    <dgm:cxn modelId="{C86FBA26-9C7F-2548-93FC-B85891331278}" type="presOf" srcId="{07C78AA3-E33E-4111-85F8-62C5BF7C9CFE}" destId="{E91E7B99-6F6B-4B86-989B-48075DA7AA22}" srcOrd="0" destOrd="0" presId="urn:microsoft.com/office/officeart/2005/8/layout/radial1"/>
    <dgm:cxn modelId="{BB6D6A2A-0F41-4FFD-BD6E-D7FE9B518C2C}" srcId="{233A8BE3-312E-4F2D-AA81-8221BAB28E44}" destId="{116674FD-AE6C-4788-B1AF-73EDC42BB43E}" srcOrd="0" destOrd="0" parTransId="{7540DECC-0B6C-4DFA-8A07-4CFF7B13A5DA}" sibTransId="{1FFCA47E-EB21-47FC-B7C9-8C5D1ACBAF20}"/>
    <dgm:cxn modelId="{08242F2C-660F-5F43-9291-AB2A70228278}" type="presOf" srcId="{8697C041-606C-4243-8F89-E446AF21933C}" destId="{0321A0CB-48E0-4F87-8763-530B30605D86}" srcOrd="0" destOrd="0" presId="urn:microsoft.com/office/officeart/2005/8/layout/radial1"/>
    <dgm:cxn modelId="{DF0AD535-118D-1841-AB4D-89727E892F1B}" type="presOf" srcId="{05DFEA5D-ADA9-4491-B605-516503A7EE80}" destId="{1CD2CFE5-16D7-4813-93DE-B704B2F5B2AE}" srcOrd="0" destOrd="0" presId="urn:microsoft.com/office/officeart/2005/8/layout/radial1"/>
    <dgm:cxn modelId="{2C5D9248-7BB0-4742-998D-D796DE136E3B}" type="presOf" srcId="{D75D29B8-CD83-410B-961D-AEC0A58032D3}" destId="{54928377-5633-4A6D-975C-328CCA0D2CF2}" srcOrd="0" destOrd="0" presId="urn:microsoft.com/office/officeart/2005/8/layout/radial1"/>
    <dgm:cxn modelId="{EDEE1A53-4586-4307-A7F2-4B7A168D98DE}" srcId="{116674FD-AE6C-4788-B1AF-73EDC42BB43E}" destId="{05DFEA5D-ADA9-4491-B605-516503A7EE80}" srcOrd="2" destOrd="0" parTransId="{07C78AA3-E33E-4111-85F8-62C5BF7C9CFE}" sibTransId="{226251F2-2114-4711-95D3-5A8F3C41B450}"/>
    <dgm:cxn modelId="{C12A3776-4C52-F643-9672-54D6A059EFA0}" type="presOf" srcId="{7D9FA27B-3A7E-40CC-8462-1319AC288D07}" destId="{3D0D9003-6BE3-47CF-A261-B9E93738CEAB}" srcOrd="0" destOrd="0" presId="urn:microsoft.com/office/officeart/2005/8/layout/radial1"/>
    <dgm:cxn modelId="{AA20EA77-A5E1-D44E-AF73-3E49400E6305}" type="presOf" srcId="{9B550191-88B1-4468-91A7-5C94BF26CC9E}" destId="{9655E284-A663-4610-934B-2A446B0B85C4}" srcOrd="0" destOrd="0" presId="urn:microsoft.com/office/officeart/2005/8/layout/radial1"/>
    <dgm:cxn modelId="{20BEA780-90C7-0A4E-868E-C8F5418F21C3}" type="presOf" srcId="{0B7BF256-4251-44AA-9535-460D771C0F76}" destId="{1E47A157-5504-4B17-ACBA-0B4C121EC2BA}" srcOrd="1" destOrd="0" presId="urn:microsoft.com/office/officeart/2005/8/layout/radial1"/>
    <dgm:cxn modelId="{49AD1C83-BFF8-1B47-BBA9-60EC340BBF84}" type="presOf" srcId="{208C8ECA-3195-46CE-A7C5-FFE6DABD1ECE}" destId="{5DC630F4-4286-4777-8B65-066A4112F901}" srcOrd="1" destOrd="0" presId="urn:microsoft.com/office/officeart/2005/8/layout/radial1"/>
    <dgm:cxn modelId="{63932491-2498-427E-8EA7-899A5314498D}" srcId="{233A8BE3-312E-4F2D-AA81-8221BAB28E44}" destId="{F8666A74-6724-44B1-A7F4-B98DEB8258BD}" srcOrd="1" destOrd="0" parTransId="{46707C7F-1A81-4C25-8B54-2ECE525728DB}" sibTransId="{C3BF6A16-EE94-43B7-A255-68B143574948}"/>
    <dgm:cxn modelId="{82CBC4A1-1DB1-43D4-890B-AA99EAF28E1C}" srcId="{116674FD-AE6C-4788-B1AF-73EDC42BB43E}" destId="{5B23A226-497F-436F-BBAA-6E57856C9B88}" srcOrd="1" destOrd="0" parTransId="{0B7BF256-4251-44AA-9535-460D771C0F76}" sibTransId="{6DF19B09-E56A-4010-9207-76D7FBCF7633}"/>
    <dgm:cxn modelId="{1AC3B6A5-DF3B-D249-A93C-7ABBEB1F7D37}" type="presOf" srcId="{6A57D13E-65E1-41FC-9273-808B647EE0F0}" destId="{DDB0EA17-1A78-4CC8-A823-39473FEF946F}" srcOrd="0" destOrd="0" presId="urn:microsoft.com/office/officeart/2005/8/layout/radial1"/>
    <dgm:cxn modelId="{A96294BB-D0C6-DA42-AE2C-ABB9C1A89192}" type="presOf" srcId="{116674FD-AE6C-4788-B1AF-73EDC42BB43E}" destId="{70D60D7C-0F87-4F2C-BAC0-BC1D4F120BE3}" srcOrd="0" destOrd="0" presId="urn:microsoft.com/office/officeart/2005/8/layout/radial1"/>
    <dgm:cxn modelId="{D4132ABD-8EBA-B34D-BAB2-E7D1329F1838}" type="presOf" srcId="{9B550191-88B1-4468-91A7-5C94BF26CC9E}" destId="{F5237A9B-B3C7-4A1B-A843-AE127A0AF23E}" srcOrd="1" destOrd="0" presId="urn:microsoft.com/office/officeart/2005/8/layout/radial1"/>
    <dgm:cxn modelId="{C10480C0-BFE3-714C-8A25-C9F00B4541F6}" type="presOf" srcId="{208C8ECA-3195-46CE-A7C5-FFE6DABD1ECE}" destId="{77A1730F-A288-4F78-AF6B-5AC578500541}" srcOrd="0" destOrd="0" presId="urn:microsoft.com/office/officeart/2005/8/layout/radial1"/>
    <dgm:cxn modelId="{4A665BC8-1BA9-4B77-B962-E8A26635CD03}" srcId="{116674FD-AE6C-4788-B1AF-73EDC42BB43E}" destId="{8697C041-606C-4243-8F89-E446AF21933C}" srcOrd="4" destOrd="0" parTransId="{C423C31B-83DC-438A-8BF5-A7DCA5EA2EAE}" sibTransId="{C7EE7730-5BD4-4390-9112-C06E0F0737FD}"/>
    <dgm:cxn modelId="{10095DC9-7272-E74E-B6BC-DBDEB1D74EC7}" type="presOf" srcId="{6A57D13E-65E1-41FC-9273-808B647EE0F0}" destId="{2D5D2CA0-AD05-47D6-B560-56528817BB0E}" srcOrd="1" destOrd="0" presId="urn:microsoft.com/office/officeart/2005/8/layout/radial1"/>
    <dgm:cxn modelId="{9B75D1C9-A1F7-3B48-AFF6-6B2D45BEDAC4}" type="presOf" srcId="{07C78AA3-E33E-4111-85F8-62C5BF7C9CFE}" destId="{01447A25-7F57-410B-9C08-40F1C401A92F}" srcOrd="1" destOrd="0" presId="urn:microsoft.com/office/officeart/2005/8/layout/radial1"/>
    <dgm:cxn modelId="{1EDD18D0-2E01-A14D-9158-D558149F67D8}" type="presOf" srcId="{0B7BF256-4251-44AA-9535-460D771C0F76}" destId="{AC299396-0558-4184-9EBF-1BC03482AFF0}" srcOrd="0" destOrd="0" presId="urn:microsoft.com/office/officeart/2005/8/layout/radial1"/>
    <dgm:cxn modelId="{DCEE24D0-2D66-4AD4-9033-F0343899AD03}" srcId="{116674FD-AE6C-4788-B1AF-73EDC42BB43E}" destId="{FA3EB179-D66B-490E-90F4-BB6A9D9803D7}" srcOrd="3" destOrd="0" parTransId="{208C8ECA-3195-46CE-A7C5-FFE6DABD1ECE}" sibTransId="{0C19550A-7F2C-4A74-BD50-BDABFC7CF36C}"/>
    <dgm:cxn modelId="{EA24C6E1-CA4E-C747-A4FA-20A4C9C63527}" type="presOf" srcId="{C423C31B-83DC-438A-8BF5-A7DCA5EA2EAE}" destId="{F79925B9-FE67-498C-B6D6-3FA42785D642}" srcOrd="1" destOrd="0" presId="urn:microsoft.com/office/officeart/2005/8/layout/radial1"/>
    <dgm:cxn modelId="{71813FFE-D962-436B-B476-0ECF01928B00}" srcId="{116674FD-AE6C-4788-B1AF-73EDC42BB43E}" destId="{7D9FA27B-3A7E-40CC-8462-1319AC288D07}" srcOrd="0" destOrd="0" parTransId="{6A57D13E-65E1-41FC-9273-808B647EE0F0}" sibTransId="{A3359483-301E-486F-ACE7-9C212E1869F0}"/>
    <dgm:cxn modelId="{D844A9B3-1FAA-A749-A0DE-19545800DD65}" type="presParOf" srcId="{06E9A8A8-0A91-4702-99D9-A26A2A46B746}" destId="{70D60D7C-0F87-4F2C-BAC0-BC1D4F120BE3}" srcOrd="0" destOrd="0" presId="urn:microsoft.com/office/officeart/2005/8/layout/radial1"/>
    <dgm:cxn modelId="{8967B156-C47B-E843-B453-990DD00E8436}" type="presParOf" srcId="{06E9A8A8-0A91-4702-99D9-A26A2A46B746}" destId="{DDB0EA17-1A78-4CC8-A823-39473FEF946F}" srcOrd="1" destOrd="0" presId="urn:microsoft.com/office/officeart/2005/8/layout/radial1"/>
    <dgm:cxn modelId="{CAE1A2F0-A3A9-1842-A09F-7E85D198EED3}" type="presParOf" srcId="{DDB0EA17-1A78-4CC8-A823-39473FEF946F}" destId="{2D5D2CA0-AD05-47D6-B560-56528817BB0E}" srcOrd="0" destOrd="0" presId="urn:microsoft.com/office/officeart/2005/8/layout/radial1"/>
    <dgm:cxn modelId="{9D838734-FEFB-7F48-AA45-69EFF3CC5A94}" type="presParOf" srcId="{06E9A8A8-0A91-4702-99D9-A26A2A46B746}" destId="{3D0D9003-6BE3-47CF-A261-B9E93738CEAB}" srcOrd="2" destOrd="0" presId="urn:microsoft.com/office/officeart/2005/8/layout/radial1"/>
    <dgm:cxn modelId="{3963B5C1-059A-3246-BEA0-7A7B76190F51}" type="presParOf" srcId="{06E9A8A8-0A91-4702-99D9-A26A2A46B746}" destId="{AC299396-0558-4184-9EBF-1BC03482AFF0}" srcOrd="3" destOrd="0" presId="urn:microsoft.com/office/officeart/2005/8/layout/radial1"/>
    <dgm:cxn modelId="{5C4E0EEA-40E7-C947-ADA5-D46096DF7270}" type="presParOf" srcId="{AC299396-0558-4184-9EBF-1BC03482AFF0}" destId="{1E47A157-5504-4B17-ACBA-0B4C121EC2BA}" srcOrd="0" destOrd="0" presId="urn:microsoft.com/office/officeart/2005/8/layout/radial1"/>
    <dgm:cxn modelId="{A4C37065-89A6-F14F-AD95-20B0BC803579}" type="presParOf" srcId="{06E9A8A8-0A91-4702-99D9-A26A2A46B746}" destId="{B4A24C94-C8BF-4AF9-9692-3E8F0C6E0086}" srcOrd="4" destOrd="0" presId="urn:microsoft.com/office/officeart/2005/8/layout/radial1"/>
    <dgm:cxn modelId="{35DF17FB-CA18-5443-848D-E20800C0A91A}" type="presParOf" srcId="{06E9A8A8-0A91-4702-99D9-A26A2A46B746}" destId="{E91E7B99-6F6B-4B86-989B-48075DA7AA22}" srcOrd="5" destOrd="0" presId="urn:microsoft.com/office/officeart/2005/8/layout/radial1"/>
    <dgm:cxn modelId="{88B2B7CC-6838-B646-8B8B-247E3329A9C6}" type="presParOf" srcId="{E91E7B99-6F6B-4B86-989B-48075DA7AA22}" destId="{01447A25-7F57-410B-9C08-40F1C401A92F}" srcOrd="0" destOrd="0" presId="urn:microsoft.com/office/officeart/2005/8/layout/radial1"/>
    <dgm:cxn modelId="{C84D53C0-A121-5440-820B-04425D214147}" type="presParOf" srcId="{06E9A8A8-0A91-4702-99D9-A26A2A46B746}" destId="{1CD2CFE5-16D7-4813-93DE-B704B2F5B2AE}" srcOrd="6" destOrd="0" presId="urn:microsoft.com/office/officeart/2005/8/layout/radial1"/>
    <dgm:cxn modelId="{7765C67A-268E-934E-8EDA-69B02D609C6C}" type="presParOf" srcId="{06E9A8A8-0A91-4702-99D9-A26A2A46B746}" destId="{77A1730F-A288-4F78-AF6B-5AC578500541}" srcOrd="7" destOrd="0" presId="urn:microsoft.com/office/officeart/2005/8/layout/radial1"/>
    <dgm:cxn modelId="{DA9E7A2C-F93A-C64E-AAA0-A5D7188ED0EB}" type="presParOf" srcId="{77A1730F-A288-4F78-AF6B-5AC578500541}" destId="{5DC630F4-4286-4777-8B65-066A4112F901}" srcOrd="0" destOrd="0" presId="urn:microsoft.com/office/officeart/2005/8/layout/radial1"/>
    <dgm:cxn modelId="{0A16537A-9AFB-884A-A6B4-8CF042E614C0}" type="presParOf" srcId="{06E9A8A8-0A91-4702-99D9-A26A2A46B746}" destId="{C56C3508-7682-44A1-9A1D-12E198236993}" srcOrd="8" destOrd="0" presId="urn:microsoft.com/office/officeart/2005/8/layout/radial1"/>
    <dgm:cxn modelId="{0614B3B2-41F1-0245-9F26-CCB3F6A94540}" type="presParOf" srcId="{06E9A8A8-0A91-4702-99D9-A26A2A46B746}" destId="{C13B7DE5-4E43-46BF-B2A2-EE7C808986A2}" srcOrd="9" destOrd="0" presId="urn:microsoft.com/office/officeart/2005/8/layout/radial1"/>
    <dgm:cxn modelId="{5B83EA2F-3E56-CD48-88D0-39B7A467A4AF}" type="presParOf" srcId="{C13B7DE5-4E43-46BF-B2A2-EE7C808986A2}" destId="{F79925B9-FE67-498C-B6D6-3FA42785D642}" srcOrd="0" destOrd="0" presId="urn:microsoft.com/office/officeart/2005/8/layout/radial1"/>
    <dgm:cxn modelId="{993CE365-66B4-EA44-9A6E-25245EA3110D}" type="presParOf" srcId="{06E9A8A8-0A91-4702-99D9-A26A2A46B746}" destId="{0321A0CB-48E0-4F87-8763-530B30605D86}" srcOrd="10" destOrd="0" presId="urn:microsoft.com/office/officeart/2005/8/layout/radial1"/>
    <dgm:cxn modelId="{33FDBF62-ECBA-3744-9C0C-231ACB873262}" type="presParOf" srcId="{06E9A8A8-0A91-4702-99D9-A26A2A46B746}" destId="{9655E284-A663-4610-934B-2A446B0B85C4}" srcOrd="11" destOrd="0" presId="urn:microsoft.com/office/officeart/2005/8/layout/radial1"/>
    <dgm:cxn modelId="{7F964377-B50A-9F47-828B-F14AB42B018C}" type="presParOf" srcId="{9655E284-A663-4610-934B-2A446B0B85C4}" destId="{F5237A9B-B3C7-4A1B-A843-AE127A0AF23E}" srcOrd="0" destOrd="0" presId="urn:microsoft.com/office/officeart/2005/8/layout/radial1"/>
    <dgm:cxn modelId="{57F92730-5155-F744-9036-9F013C07B003}" type="presParOf" srcId="{06E9A8A8-0A91-4702-99D9-A26A2A46B746}" destId="{54928377-5633-4A6D-975C-328CCA0D2CF2}"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3A8BE3-312E-4F2D-AA81-8221BAB28E4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116674FD-AE6C-4788-B1AF-73EDC42BB43E}">
      <dgm:prSet phldrT="[Text]"/>
      <dgm:spPr/>
      <dgm:t>
        <a:bodyPr/>
        <a:lstStyle/>
        <a:p>
          <a:r>
            <a:rPr lang="en-US" dirty="0"/>
            <a:t>Maintenance</a:t>
          </a:r>
        </a:p>
        <a:p>
          <a:r>
            <a:rPr lang="en-US" dirty="0"/>
            <a:t> Factors</a:t>
          </a:r>
        </a:p>
      </dgm:t>
    </dgm:pt>
    <dgm:pt modelId="{7540DECC-0B6C-4DFA-8A07-4CFF7B13A5DA}" type="parTrans" cxnId="{BB6D6A2A-0F41-4FFD-BD6E-D7FE9B518C2C}">
      <dgm:prSet/>
      <dgm:spPr/>
      <dgm:t>
        <a:bodyPr/>
        <a:lstStyle/>
        <a:p>
          <a:endParaRPr lang="en-US"/>
        </a:p>
      </dgm:t>
    </dgm:pt>
    <dgm:pt modelId="{1FFCA47E-EB21-47FC-B7C9-8C5D1ACBAF20}" type="sibTrans" cxnId="{BB6D6A2A-0F41-4FFD-BD6E-D7FE9B518C2C}">
      <dgm:prSet/>
      <dgm:spPr/>
      <dgm:t>
        <a:bodyPr/>
        <a:lstStyle/>
        <a:p>
          <a:endParaRPr lang="en-US"/>
        </a:p>
      </dgm:t>
    </dgm:pt>
    <dgm:pt modelId="{7D9FA27B-3A7E-40CC-8462-1319AC288D07}">
      <dgm:prSet phldrT="[Text]"/>
      <dgm:spPr/>
      <dgm:t>
        <a:bodyPr/>
        <a:lstStyle/>
        <a:p>
          <a:r>
            <a:rPr lang="en-US" dirty="0"/>
            <a:t>Working Relationships</a:t>
          </a:r>
        </a:p>
      </dgm:t>
    </dgm:pt>
    <dgm:pt modelId="{6A57D13E-65E1-41FC-9273-808B647EE0F0}" type="parTrans" cxnId="{71813FFE-D962-436B-B476-0ECF01928B00}">
      <dgm:prSet/>
      <dgm:spPr/>
      <dgm:t>
        <a:bodyPr/>
        <a:lstStyle/>
        <a:p>
          <a:endParaRPr lang="en-US"/>
        </a:p>
      </dgm:t>
    </dgm:pt>
    <dgm:pt modelId="{A3359483-301E-486F-ACE7-9C212E1869F0}" type="sibTrans" cxnId="{71813FFE-D962-436B-B476-0ECF01928B00}">
      <dgm:prSet/>
      <dgm:spPr/>
      <dgm:t>
        <a:bodyPr/>
        <a:lstStyle/>
        <a:p>
          <a:endParaRPr lang="en-US"/>
        </a:p>
      </dgm:t>
    </dgm:pt>
    <dgm:pt modelId="{5B23A226-497F-436F-BBAA-6E57856C9B88}">
      <dgm:prSet phldrT="[Text]"/>
      <dgm:spPr/>
      <dgm:t>
        <a:bodyPr/>
        <a:lstStyle/>
        <a:p>
          <a:r>
            <a:rPr lang="en-US" dirty="0"/>
            <a:t>Salaries</a:t>
          </a:r>
        </a:p>
      </dgm:t>
    </dgm:pt>
    <dgm:pt modelId="{0B7BF256-4251-44AA-9535-460D771C0F76}" type="parTrans" cxnId="{82CBC4A1-1DB1-43D4-890B-AA99EAF28E1C}">
      <dgm:prSet/>
      <dgm:spPr/>
      <dgm:t>
        <a:bodyPr/>
        <a:lstStyle/>
        <a:p>
          <a:endParaRPr lang="en-US"/>
        </a:p>
      </dgm:t>
    </dgm:pt>
    <dgm:pt modelId="{6DF19B09-E56A-4010-9207-76D7FBCF7633}" type="sibTrans" cxnId="{82CBC4A1-1DB1-43D4-890B-AA99EAF28E1C}">
      <dgm:prSet/>
      <dgm:spPr/>
      <dgm:t>
        <a:bodyPr/>
        <a:lstStyle/>
        <a:p>
          <a:endParaRPr lang="en-US"/>
        </a:p>
      </dgm:t>
    </dgm:pt>
    <dgm:pt modelId="{05DFEA5D-ADA9-4491-B605-516503A7EE80}">
      <dgm:prSet phldrT="[Text]"/>
      <dgm:spPr/>
      <dgm:t>
        <a:bodyPr/>
        <a:lstStyle/>
        <a:p>
          <a:r>
            <a:rPr lang="en-US" dirty="0"/>
            <a:t>Interpersonal Relations</a:t>
          </a:r>
        </a:p>
      </dgm:t>
    </dgm:pt>
    <dgm:pt modelId="{07C78AA3-E33E-4111-85F8-62C5BF7C9CFE}" type="parTrans" cxnId="{EDEE1A53-4586-4307-A7F2-4B7A168D98DE}">
      <dgm:prSet/>
      <dgm:spPr/>
      <dgm:t>
        <a:bodyPr/>
        <a:lstStyle/>
        <a:p>
          <a:endParaRPr lang="en-US"/>
        </a:p>
      </dgm:t>
    </dgm:pt>
    <dgm:pt modelId="{226251F2-2114-4711-95D3-5A8F3C41B450}" type="sibTrans" cxnId="{EDEE1A53-4586-4307-A7F2-4B7A168D98DE}">
      <dgm:prSet/>
      <dgm:spPr/>
      <dgm:t>
        <a:bodyPr/>
        <a:lstStyle/>
        <a:p>
          <a:endParaRPr lang="en-US"/>
        </a:p>
      </dgm:t>
    </dgm:pt>
    <dgm:pt modelId="{FA3EB179-D66B-490E-90F4-BB6A9D9803D7}">
      <dgm:prSet phldrT="[Text]"/>
      <dgm:spPr/>
      <dgm:t>
        <a:bodyPr/>
        <a:lstStyle/>
        <a:p>
          <a:r>
            <a:rPr lang="en-US" dirty="0"/>
            <a:t>Benefits</a:t>
          </a:r>
        </a:p>
      </dgm:t>
    </dgm:pt>
    <dgm:pt modelId="{208C8ECA-3195-46CE-A7C5-FFE6DABD1ECE}" type="parTrans" cxnId="{DCEE24D0-2D66-4AD4-9033-F0343899AD03}">
      <dgm:prSet/>
      <dgm:spPr/>
      <dgm:t>
        <a:bodyPr/>
        <a:lstStyle/>
        <a:p>
          <a:endParaRPr lang="en-US"/>
        </a:p>
      </dgm:t>
    </dgm:pt>
    <dgm:pt modelId="{0C19550A-7F2C-4A74-BD50-BDABFC7CF36C}" type="sibTrans" cxnId="{DCEE24D0-2D66-4AD4-9033-F0343899AD03}">
      <dgm:prSet/>
      <dgm:spPr/>
      <dgm:t>
        <a:bodyPr/>
        <a:lstStyle/>
        <a:p>
          <a:endParaRPr lang="en-US"/>
        </a:p>
      </dgm:t>
    </dgm:pt>
    <dgm:pt modelId="{F8666A74-6724-44B1-A7F4-B98DEB8258BD}">
      <dgm:prSet phldrT="[Text]" phldr="1"/>
      <dgm:spPr/>
      <dgm:t>
        <a:bodyPr/>
        <a:lstStyle/>
        <a:p>
          <a:endParaRPr lang="en-US" dirty="0"/>
        </a:p>
      </dgm:t>
    </dgm:pt>
    <dgm:pt modelId="{46707C7F-1A81-4C25-8B54-2ECE525728DB}" type="parTrans" cxnId="{63932491-2498-427E-8EA7-899A5314498D}">
      <dgm:prSet/>
      <dgm:spPr/>
      <dgm:t>
        <a:bodyPr/>
        <a:lstStyle/>
        <a:p>
          <a:endParaRPr lang="en-US"/>
        </a:p>
      </dgm:t>
    </dgm:pt>
    <dgm:pt modelId="{C3BF6A16-EE94-43B7-A255-68B143574948}" type="sibTrans" cxnId="{63932491-2498-427E-8EA7-899A5314498D}">
      <dgm:prSet/>
      <dgm:spPr/>
      <dgm:t>
        <a:bodyPr/>
        <a:lstStyle/>
        <a:p>
          <a:endParaRPr lang="en-US"/>
        </a:p>
      </dgm:t>
    </dgm:pt>
    <dgm:pt modelId="{8697C041-606C-4243-8F89-E446AF21933C}">
      <dgm:prSet/>
      <dgm:spPr/>
      <dgm:t>
        <a:bodyPr/>
        <a:lstStyle/>
        <a:p>
          <a:r>
            <a:rPr lang="en-US" dirty="0"/>
            <a:t>Environmental Climate</a:t>
          </a:r>
        </a:p>
      </dgm:t>
    </dgm:pt>
    <dgm:pt modelId="{C423C31B-83DC-438A-8BF5-A7DCA5EA2EAE}" type="parTrans" cxnId="{4A665BC8-1BA9-4B77-B962-E8A26635CD03}">
      <dgm:prSet/>
      <dgm:spPr/>
      <dgm:t>
        <a:bodyPr/>
        <a:lstStyle/>
        <a:p>
          <a:endParaRPr lang="en-US"/>
        </a:p>
      </dgm:t>
    </dgm:pt>
    <dgm:pt modelId="{C7EE7730-5BD4-4390-9112-C06E0F0737FD}" type="sibTrans" cxnId="{4A665BC8-1BA9-4B77-B962-E8A26635CD03}">
      <dgm:prSet/>
      <dgm:spPr/>
      <dgm:t>
        <a:bodyPr/>
        <a:lstStyle/>
        <a:p>
          <a:endParaRPr lang="en-US"/>
        </a:p>
      </dgm:t>
    </dgm:pt>
    <dgm:pt modelId="{D75D29B8-CD83-410B-961D-AEC0A58032D3}">
      <dgm:prSet/>
      <dgm:spPr/>
      <dgm:t>
        <a:bodyPr/>
        <a:lstStyle/>
        <a:p>
          <a:r>
            <a:rPr lang="en-US" dirty="0"/>
            <a:t>Job Security</a:t>
          </a:r>
        </a:p>
        <a:p>
          <a:endParaRPr lang="en-US" dirty="0"/>
        </a:p>
      </dgm:t>
    </dgm:pt>
    <dgm:pt modelId="{9B550191-88B1-4468-91A7-5C94BF26CC9E}" type="parTrans" cxnId="{21EDE523-965A-4546-BEBC-C21785F2D6B9}">
      <dgm:prSet/>
      <dgm:spPr/>
      <dgm:t>
        <a:bodyPr/>
        <a:lstStyle/>
        <a:p>
          <a:endParaRPr lang="en-US"/>
        </a:p>
      </dgm:t>
    </dgm:pt>
    <dgm:pt modelId="{1752E4C3-4A1D-4D77-B3F4-8E5A4BFA4582}" type="sibTrans" cxnId="{21EDE523-965A-4546-BEBC-C21785F2D6B9}">
      <dgm:prSet/>
      <dgm:spPr/>
      <dgm:t>
        <a:bodyPr/>
        <a:lstStyle/>
        <a:p>
          <a:endParaRPr lang="en-US"/>
        </a:p>
      </dgm:t>
    </dgm:pt>
    <dgm:pt modelId="{06E9A8A8-0A91-4702-99D9-A26A2A46B746}" type="pres">
      <dgm:prSet presAssocID="{233A8BE3-312E-4F2D-AA81-8221BAB28E44}" presName="cycle" presStyleCnt="0">
        <dgm:presLayoutVars>
          <dgm:chMax val="1"/>
          <dgm:dir/>
          <dgm:animLvl val="ctr"/>
          <dgm:resizeHandles val="exact"/>
        </dgm:presLayoutVars>
      </dgm:prSet>
      <dgm:spPr/>
    </dgm:pt>
    <dgm:pt modelId="{70D60D7C-0F87-4F2C-BAC0-BC1D4F120BE3}" type="pres">
      <dgm:prSet presAssocID="{116674FD-AE6C-4788-B1AF-73EDC42BB43E}" presName="centerShape" presStyleLbl="node0" presStyleIdx="0" presStyleCnt="1"/>
      <dgm:spPr/>
    </dgm:pt>
    <dgm:pt modelId="{DDB0EA17-1A78-4CC8-A823-39473FEF946F}" type="pres">
      <dgm:prSet presAssocID="{6A57D13E-65E1-41FC-9273-808B647EE0F0}" presName="Name9" presStyleLbl="parChTrans1D2" presStyleIdx="0" presStyleCnt="6"/>
      <dgm:spPr/>
    </dgm:pt>
    <dgm:pt modelId="{2D5D2CA0-AD05-47D6-B560-56528817BB0E}" type="pres">
      <dgm:prSet presAssocID="{6A57D13E-65E1-41FC-9273-808B647EE0F0}" presName="connTx" presStyleLbl="parChTrans1D2" presStyleIdx="0" presStyleCnt="6"/>
      <dgm:spPr/>
    </dgm:pt>
    <dgm:pt modelId="{3D0D9003-6BE3-47CF-A261-B9E93738CEAB}" type="pres">
      <dgm:prSet presAssocID="{7D9FA27B-3A7E-40CC-8462-1319AC288D07}" presName="node" presStyleLbl="node1" presStyleIdx="0" presStyleCnt="6">
        <dgm:presLayoutVars>
          <dgm:bulletEnabled val="1"/>
        </dgm:presLayoutVars>
      </dgm:prSet>
      <dgm:spPr/>
    </dgm:pt>
    <dgm:pt modelId="{AC299396-0558-4184-9EBF-1BC03482AFF0}" type="pres">
      <dgm:prSet presAssocID="{0B7BF256-4251-44AA-9535-460D771C0F76}" presName="Name9" presStyleLbl="parChTrans1D2" presStyleIdx="1" presStyleCnt="6"/>
      <dgm:spPr/>
    </dgm:pt>
    <dgm:pt modelId="{1E47A157-5504-4B17-ACBA-0B4C121EC2BA}" type="pres">
      <dgm:prSet presAssocID="{0B7BF256-4251-44AA-9535-460D771C0F76}" presName="connTx" presStyleLbl="parChTrans1D2" presStyleIdx="1" presStyleCnt="6"/>
      <dgm:spPr/>
    </dgm:pt>
    <dgm:pt modelId="{B4A24C94-C8BF-4AF9-9692-3E8F0C6E0086}" type="pres">
      <dgm:prSet presAssocID="{5B23A226-497F-436F-BBAA-6E57856C9B88}" presName="node" presStyleLbl="node1" presStyleIdx="1" presStyleCnt="6">
        <dgm:presLayoutVars>
          <dgm:bulletEnabled val="1"/>
        </dgm:presLayoutVars>
      </dgm:prSet>
      <dgm:spPr/>
    </dgm:pt>
    <dgm:pt modelId="{E91E7B99-6F6B-4B86-989B-48075DA7AA22}" type="pres">
      <dgm:prSet presAssocID="{07C78AA3-E33E-4111-85F8-62C5BF7C9CFE}" presName="Name9" presStyleLbl="parChTrans1D2" presStyleIdx="2" presStyleCnt="6"/>
      <dgm:spPr/>
    </dgm:pt>
    <dgm:pt modelId="{01447A25-7F57-410B-9C08-40F1C401A92F}" type="pres">
      <dgm:prSet presAssocID="{07C78AA3-E33E-4111-85F8-62C5BF7C9CFE}" presName="connTx" presStyleLbl="parChTrans1D2" presStyleIdx="2" presStyleCnt="6"/>
      <dgm:spPr/>
    </dgm:pt>
    <dgm:pt modelId="{1CD2CFE5-16D7-4813-93DE-B704B2F5B2AE}" type="pres">
      <dgm:prSet presAssocID="{05DFEA5D-ADA9-4491-B605-516503A7EE80}" presName="node" presStyleLbl="node1" presStyleIdx="2" presStyleCnt="6">
        <dgm:presLayoutVars>
          <dgm:bulletEnabled val="1"/>
        </dgm:presLayoutVars>
      </dgm:prSet>
      <dgm:spPr/>
    </dgm:pt>
    <dgm:pt modelId="{77A1730F-A288-4F78-AF6B-5AC578500541}" type="pres">
      <dgm:prSet presAssocID="{208C8ECA-3195-46CE-A7C5-FFE6DABD1ECE}" presName="Name9" presStyleLbl="parChTrans1D2" presStyleIdx="3" presStyleCnt="6"/>
      <dgm:spPr/>
    </dgm:pt>
    <dgm:pt modelId="{5DC630F4-4286-4777-8B65-066A4112F901}" type="pres">
      <dgm:prSet presAssocID="{208C8ECA-3195-46CE-A7C5-FFE6DABD1ECE}" presName="connTx" presStyleLbl="parChTrans1D2" presStyleIdx="3" presStyleCnt="6"/>
      <dgm:spPr/>
    </dgm:pt>
    <dgm:pt modelId="{C56C3508-7682-44A1-9A1D-12E198236993}" type="pres">
      <dgm:prSet presAssocID="{FA3EB179-D66B-490E-90F4-BB6A9D9803D7}" presName="node" presStyleLbl="node1" presStyleIdx="3" presStyleCnt="6">
        <dgm:presLayoutVars>
          <dgm:bulletEnabled val="1"/>
        </dgm:presLayoutVars>
      </dgm:prSet>
      <dgm:spPr/>
    </dgm:pt>
    <dgm:pt modelId="{C13B7DE5-4E43-46BF-B2A2-EE7C808986A2}" type="pres">
      <dgm:prSet presAssocID="{C423C31B-83DC-438A-8BF5-A7DCA5EA2EAE}" presName="Name9" presStyleLbl="parChTrans1D2" presStyleIdx="4" presStyleCnt="6"/>
      <dgm:spPr/>
    </dgm:pt>
    <dgm:pt modelId="{F79925B9-FE67-498C-B6D6-3FA42785D642}" type="pres">
      <dgm:prSet presAssocID="{C423C31B-83DC-438A-8BF5-A7DCA5EA2EAE}" presName="connTx" presStyleLbl="parChTrans1D2" presStyleIdx="4" presStyleCnt="6"/>
      <dgm:spPr/>
    </dgm:pt>
    <dgm:pt modelId="{0321A0CB-48E0-4F87-8763-530B30605D86}" type="pres">
      <dgm:prSet presAssocID="{8697C041-606C-4243-8F89-E446AF21933C}" presName="node" presStyleLbl="node1" presStyleIdx="4" presStyleCnt="6">
        <dgm:presLayoutVars>
          <dgm:bulletEnabled val="1"/>
        </dgm:presLayoutVars>
      </dgm:prSet>
      <dgm:spPr/>
    </dgm:pt>
    <dgm:pt modelId="{9655E284-A663-4610-934B-2A446B0B85C4}" type="pres">
      <dgm:prSet presAssocID="{9B550191-88B1-4468-91A7-5C94BF26CC9E}" presName="Name9" presStyleLbl="parChTrans1D2" presStyleIdx="5" presStyleCnt="6"/>
      <dgm:spPr/>
    </dgm:pt>
    <dgm:pt modelId="{F5237A9B-B3C7-4A1B-A843-AE127A0AF23E}" type="pres">
      <dgm:prSet presAssocID="{9B550191-88B1-4468-91A7-5C94BF26CC9E}" presName="connTx" presStyleLbl="parChTrans1D2" presStyleIdx="5" presStyleCnt="6"/>
      <dgm:spPr/>
    </dgm:pt>
    <dgm:pt modelId="{54928377-5633-4A6D-975C-328CCA0D2CF2}" type="pres">
      <dgm:prSet presAssocID="{D75D29B8-CD83-410B-961D-AEC0A58032D3}" presName="node" presStyleLbl="node1" presStyleIdx="5" presStyleCnt="6">
        <dgm:presLayoutVars>
          <dgm:bulletEnabled val="1"/>
        </dgm:presLayoutVars>
      </dgm:prSet>
      <dgm:spPr/>
    </dgm:pt>
  </dgm:ptLst>
  <dgm:cxnLst>
    <dgm:cxn modelId="{D6834503-5A32-644E-8C10-49FB0D8168F9}" type="presOf" srcId="{0B7BF256-4251-44AA-9535-460D771C0F76}" destId="{1E47A157-5504-4B17-ACBA-0B4C121EC2BA}" srcOrd="1" destOrd="0" presId="urn:microsoft.com/office/officeart/2005/8/layout/radial1"/>
    <dgm:cxn modelId="{AD273E0D-8107-FA4A-996C-D61C242EA11F}" type="presOf" srcId="{C423C31B-83DC-438A-8BF5-A7DCA5EA2EAE}" destId="{C13B7DE5-4E43-46BF-B2A2-EE7C808986A2}" srcOrd="0" destOrd="0" presId="urn:microsoft.com/office/officeart/2005/8/layout/radial1"/>
    <dgm:cxn modelId="{C503301A-0B19-1542-8019-A913E3CEE505}" type="presOf" srcId="{7D9FA27B-3A7E-40CC-8462-1319AC288D07}" destId="{3D0D9003-6BE3-47CF-A261-B9E93738CEAB}" srcOrd="0" destOrd="0" presId="urn:microsoft.com/office/officeart/2005/8/layout/radial1"/>
    <dgm:cxn modelId="{B093F51E-0344-8B44-99C4-639251670E75}" type="presOf" srcId="{0B7BF256-4251-44AA-9535-460D771C0F76}" destId="{AC299396-0558-4184-9EBF-1BC03482AFF0}" srcOrd="0" destOrd="0" presId="urn:microsoft.com/office/officeart/2005/8/layout/radial1"/>
    <dgm:cxn modelId="{2824891F-48C3-D14F-A4D6-6497BB1978F3}" type="presOf" srcId="{9B550191-88B1-4468-91A7-5C94BF26CC9E}" destId="{9655E284-A663-4610-934B-2A446B0B85C4}" srcOrd="0" destOrd="0" presId="urn:microsoft.com/office/officeart/2005/8/layout/radial1"/>
    <dgm:cxn modelId="{21EDE523-965A-4546-BEBC-C21785F2D6B9}" srcId="{116674FD-AE6C-4788-B1AF-73EDC42BB43E}" destId="{D75D29B8-CD83-410B-961D-AEC0A58032D3}" srcOrd="5" destOrd="0" parTransId="{9B550191-88B1-4468-91A7-5C94BF26CC9E}" sibTransId="{1752E4C3-4A1D-4D77-B3F4-8E5A4BFA4582}"/>
    <dgm:cxn modelId="{BB6D6A2A-0F41-4FFD-BD6E-D7FE9B518C2C}" srcId="{233A8BE3-312E-4F2D-AA81-8221BAB28E44}" destId="{116674FD-AE6C-4788-B1AF-73EDC42BB43E}" srcOrd="0" destOrd="0" parTransId="{7540DECC-0B6C-4DFA-8A07-4CFF7B13A5DA}" sibTransId="{1FFCA47E-EB21-47FC-B7C9-8C5D1ACBAF20}"/>
    <dgm:cxn modelId="{05202265-F803-B94B-8038-196B74AFDEB7}" type="presOf" srcId="{FA3EB179-D66B-490E-90F4-BB6A9D9803D7}" destId="{C56C3508-7682-44A1-9A1D-12E198236993}" srcOrd="0" destOrd="0" presId="urn:microsoft.com/office/officeart/2005/8/layout/radial1"/>
    <dgm:cxn modelId="{2BA83048-4833-DC43-8B55-3124B3D4294F}" type="presOf" srcId="{05DFEA5D-ADA9-4491-B605-516503A7EE80}" destId="{1CD2CFE5-16D7-4813-93DE-B704B2F5B2AE}" srcOrd="0" destOrd="0" presId="urn:microsoft.com/office/officeart/2005/8/layout/radial1"/>
    <dgm:cxn modelId="{3D226948-23B1-8145-8D15-B2EFBF71FAA2}" type="presOf" srcId="{5B23A226-497F-436F-BBAA-6E57856C9B88}" destId="{B4A24C94-C8BF-4AF9-9692-3E8F0C6E0086}" srcOrd="0" destOrd="0" presId="urn:microsoft.com/office/officeart/2005/8/layout/radial1"/>
    <dgm:cxn modelId="{2B0EBF4D-9578-2D4D-B867-12844A631310}" type="presOf" srcId="{C423C31B-83DC-438A-8BF5-A7DCA5EA2EAE}" destId="{F79925B9-FE67-498C-B6D6-3FA42785D642}" srcOrd="1" destOrd="0" presId="urn:microsoft.com/office/officeart/2005/8/layout/radial1"/>
    <dgm:cxn modelId="{EDEE1A53-4586-4307-A7F2-4B7A168D98DE}" srcId="{116674FD-AE6C-4788-B1AF-73EDC42BB43E}" destId="{05DFEA5D-ADA9-4491-B605-516503A7EE80}" srcOrd="2" destOrd="0" parTransId="{07C78AA3-E33E-4111-85F8-62C5BF7C9CFE}" sibTransId="{226251F2-2114-4711-95D3-5A8F3C41B450}"/>
    <dgm:cxn modelId="{5660B055-6E98-184E-B156-5A27C19CE9A0}" type="presOf" srcId="{208C8ECA-3195-46CE-A7C5-FFE6DABD1ECE}" destId="{77A1730F-A288-4F78-AF6B-5AC578500541}" srcOrd="0" destOrd="0" presId="urn:microsoft.com/office/officeart/2005/8/layout/radial1"/>
    <dgm:cxn modelId="{CDA2E28E-EA2F-FD4D-B68A-1026D322C6E8}" type="presOf" srcId="{D75D29B8-CD83-410B-961D-AEC0A58032D3}" destId="{54928377-5633-4A6D-975C-328CCA0D2CF2}" srcOrd="0" destOrd="0" presId="urn:microsoft.com/office/officeart/2005/8/layout/radial1"/>
    <dgm:cxn modelId="{C709F290-5BCD-5D47-9DAE-404B8B5A0580}" type="presOf" srcId="{9B550191-88B1-4468-91A7-5C94BF26CC9E}" destId="{F5237A9B-B3C7-4A1B-A843-AE127A0AF23E}" srcOrd="1" destOrd="0" presId="urn:microsoft.com/office/officeart/2005/8/layout/radial1"/>
    <dgm:cxn modelId="{63932491-2498-427E-8EA7-899A5314498D}" srcId="{233A8BE3-312E-4F2D-AA81-8221BAB28E44}" destId="{F8666A74-6724-44B1-A7F4-B98DEB8258BD}" srcOrd="1" destOrd="0" parTransId="{46707C7F-1A81-4C25-8B54-2ECE525728DB}" sibTransId="{C3BF6A16-EE94-43B7-A255-68B143574948}"/>
    <dgm:cxn modelId="{82CBC4A1-1DB1-43D4-890B-AA99EAF28E1C}" srcId="{116674FD-AE6C-4788-B1AF-73EDC42BB43E}" destId="{5B23A226-497F-436F-BBAA-6E57856C9B88}" srcOrd="1" destOrd="0" parTransId="{0B7BF256-4251-44AA-9535-460D771C0F76}" sibTransId="{6DF19B09-E56A-4010-9207-76D7FBCF7633}"/>
    <dgm:cxn modelId="{116EE1A8-0DEB-8743-9538-A55959BDC414}" type="presOf" srcId="{07C78AA3-E33E-4111-85F8-62C5BF7C9CFE}" destId="{01447A25-7F57-410B-9C08-40F1C401A92F}" srcOrd="1" destOrd="0" presId="urn:microsoft.com/office/officeart/2005/8/layout/radial1"/>
    <dgm:cxn modelId="{C5796EAF-D4BE-294F-A978-94943DB0C991}" type="presOf" srcId="{8697C041-606C-4243-8F89-E446AF21933C}" destId="{0321A0CB-48E0-4F87-8763-530B30605D86}" srcOrd="0" destOrd="0" presId="urn:microsoft.com/office/officeart/2005/8/layout/radial1"/>
    <dgm:cxn modelId="{92BBE7BF-0DA6-724E-B29C-DBA94F85C9DB}" type="presOf" srcId="{233A8BE3-312E-4F2D-AA81-8221BAB28E44}" destId="{06E9A8A8-0A91-4702-99D9-A26A2A46B746}" srcOrd="0" destOrd="0" presId="urn:microsoft.com/office/officeart/2005/8/layout/radial1"/>
    <dgm:cxn modelId="{4A665BC8-1BA9-4B77-B962-E8A26635CD03}" srcId="{116674FD-AE6C-4788-B1AF-73EDC42BB43E}" destId="{8697C041-606C-4243-8F89-E446AF21933C}" srcOrd="4" destOrd="0" parTransId="{C423C31B-83DC-438A-8BF5-A7DCA5EA2EAE}" sibTransId="{C7EE7730-5BD4-4390-9112-C06E0F0737FD}"/>
    <dgm:cxn modelId="{79D853C8-D1EE-3841-A91C-25AD98D4959C}" type="presOf" srcId="{208C8ECA-3195-46CE-A7C5-FFE6DABD1ECE}" destId="{5DC630F4-4286-4777-8B65-066A4112F901}" srcOrd="1" destOrd="0" presId="urn:microsoft.com/office/officeart/2005/8/layout/radial1"/>
    <dgm:cxn modelId="{DCEE24D0-2D66-4AD4-9033-F0343899AD03}" srcId="{116674FD-AE6C-4788-B1AF-73EDC42BB43E}" destId="{FA3EB179-D66B-490E-90F4-BB6A9D9803D7}" srcOrd="3" destOrd="0" parTransId="{208C8ECA-3195-46CE-A7C5-FFE6DABD1ECE}" sibTransId="{0C19550A-7F2C-4A74-BD50-BDABFC7CF36C}"/>
    <dgm:cxn modelId="{B18C19D2-8767-0847-BC89-98C678710034}" type="presOf" srcId="{07C78AA3-E33E-4111-85F8-62C5BF7C9CFE}" destId="{E91E7B99-6F6B-4B86-989B-48075DA7AA22}" srcOrd="0" destOrd="0" presId="urn:microsoft.com/office/officeart/2005/8/layout/radial1"/>
    <dgm:cxn modelId="{FD3DF9D5-FAB3-184A-B5DC-54B7EDFDAAD6}" type="presOf" srcId="{116674FD-AE6C-4788-B1AF-73EDC42BB43E}" destId="{70D60D7C-0F87-4F2C-BAC0-BC1D4F120BE3}" srcOrd="0" destOrd="0" presId="urn:microsoft.com/office/officeart/2005/8/layout/radial1"/>
    <dgm:cxn modelId="{1CCD40E1-36DA-9540-A6D4-D38A3315BD20}" type="presOf" srcId="{6A57D13E-65E1-41FC-9273-808B647EE0F0}" destId="{DDB0EA17-1A78-4CC8-A823-39473FEF946F}" srcOrd="0" destOrd="0" presId="urn:microsoft.com/office/officeart/2005/8/layout/radial1"/>
    <dgm:cxn modelId="{7D5527E9-D21B-4F45-8544-E7E86B9BC068}" type="presOf" srcId="{6A57D13E-65E1-41FC-9273-808B647EE0F0}" destId="{2D5D2CA0-AD05-47D6-B560-56528817BB0E}" srcOrd="1" destOrd="0" presId="urn:microsoft.com/office/officeart/2005/8/layout/radial1"/>
    <dgm:cxn modelId="{71813FFE-D962-436B-B476-0ECF01928B00}" srcId="{116674FD-AE6C-4788-B1AF-73EDC42BB43E}" destId="{7D9FA27B-3A7E-40CC-8462-1319AC288D07}" srcOrd="0" destOrd="0" parTransId="{6A57D13E-65E1-41FC-9273-808B647EE0F0}" sibTransId="{A3359483-301E-486F-ACE7-9C212E1869F0}"/>
    <dgm:cxn modelId="{BFA5B59D-42F3-A741-9AB6-318E52654390}" type="presParOf" srcId="{06E9A8A8-0A91-4702-99D9-A26A2A46B746}" destId="{70D60D7C-0F87-4F2C-BAC0-BC1D4F120BE3}" srcOrd="0" destOrd="0" presId="urn:microsoft.com/office/officeart/2005/8/layout/radial1"/>
    <dgm:cxn modelId="{4730F516-56B3-F44D-860E-BF4B66A91D56}" type="presParOf" srcId="{06E9A8A8-0A91-4702-99D9-A26A2A46B746}" destId="{DDB0EA17-1A78-4CC8-A823-39473FEF946F}" srcOrd="1" destOrd="0" presId="urn:microsoft.com/office/officeart/2005/8/layout/radial1"/>
    <dgm:cxn modelId="{D2EC7261-D6A7-D340-BDD6-EBF59922EC88}" type="presParOf" srcId="{DDB0EA17-1A78-4CC8-A823-39473FEF946F}" destId="{2D5D2CA0-AD05-47D6-B560-56528817BB0E}" srcOrd="0" destOrd="0" presId="urn:microsoft.com/office/officeart/2005/8/layout/radial1"/>
    <dgm:cxn modelId="{EDBCAD9E-96D5-F443-84AB-CA918D470E60}" type="presParOf" srcId="{06E9A8A8-0A91-4702-99D9-A26A2A46B746}" destId="{3D0D9003-6BE3-47CF-A261-B9E93738CEAB}" srcOrd="2" destOrd="0" presId="urn:microsoft.com/office/officeart/2005/8/layout/radial1"/>
    <dgm:cxn modelId="{D7E76144-7D1D-604C-B442-0CD17282A1B8}" type="presParOf" srcId="{06E9A8A8-0A91-4702-99D9-A26A2A46B746}" destId="{AC299396-0558-4184-9EBF-1BC03482AFF0}" srcOrd="3" destOrd="0" presId="urn:microsoft.com/office/officeart/2005/8/layout/radial1"/>
    <dgm:cxn modelId="{3733D380-8042-5249-AEBB-E703CA016773}" type="presParOf" srcId="{AC299396-0558-4184-9EBF-1BC03482AFF0}" destId="{1E47A157-5504-4B17-ACBA-0B4C121EC2BA}" srcOrd="0" destOrd="0" presId="urn:microsoft.com/office/officeart/2005/8/layout/radial1"/>
    <dgm:cxn modelId="{06901605-343D-2844-971D-3119AA519BED}" type="presParOf" srcId="{06E9A8A8-0A91-4702-99D9-A26A2A46B746}" destId="{B4A24C94-C8BF-4AF9-9692-3E8F0C6E0086}" srcOrd="4" destOrd="0" presId="urn:microsoft.com/office/officeart/2005/8/layout/radial1"/>
    <dgm:cxn modelId="{9F5FA2A2-9069-B148-A447-940DA0EF1E8B}" type="presParOf" srcId="{06E9A8A8-0A91-4702-99D9-A26A2A46B746}" destId="{E91E7B99-6F6B-4B86-989B-48075DA7AA22}" srcOrd="5" destOrd="0" presId="urn:microsoft.com/office/officeart/2005/8/layout/radial1"/>
    <dgm:cxn modelId="{E618962B-7CDB-5247-B660-6FD1ECCA3601}" type="presParOf" srcId="{E91E7B99-6F6B-4B86-989B-48075DA7AA22}" destId="{01447A25-7F57-410B-9C08-40F1C401A92F}" srcOrd="0" destOrd="0" presId="urn:microsoft.com/office/officeart/2005/8/layout/radial1"/>
    <dgm:cxn modelId="{6546748B-6777-5E46-9E8F-1DB4EF78432F}" type="presParOf" srcId="{06E9A8A8-0A91-4702-99D9-A26A2A46B746}" destId="{1CD2CFE5-16D7-4813-93DE-B704B2F5B2AE}" srcOrd="6" destOrd="0" presId="urn:microsoft.com/office/officeart/2005/8/layout/radial1"/>
    <dgm:cxn modelId="{330DD83B-3B0A-9044-876F-C10FF7A3FC70}" type="presParOf" srcId="{06E9A8A8-0A91-4702-99D9-A26A2A46B746}" destId="{77A1730F-A288-4F78-AF6B-5AC578500541}" srcOrd="7" destOrd="0" presId="urn:microsoft.com/office/officeart/2005/8/layout/radial1"/>
    <dgm:cxn modelId="{CC8CFE42-0ED0-C74B-89A7-5FE4619F98B7}" type="presParOf" srcId="{77A1730F-A288-4F78-AF6B-5AC578500541}" destId="{5DC630F4-4286-4777-8B65-066A4112F901}" srcOrd="0" destOrd="0" presId="urn:microsoft.com/office/officeart/2005/8/layout/radial1"/>
    <dgm:cxn modelId="{57718F56-2BAB-B24F-A1B2-FE58C1A97909}" type="presParOf" srcId="{06E9A8A8-0A91-4702-99D9-A26A2A46B746}" destId="{C56C3508-7682-44A1-9A1D-12E198236993}" srcOrd="8" destOrd="0" presId="urn:microsoft.com/office/officeart/2005/8/layout/radial1"/>
    <dgm:cxn modelId="{F279273D-6F5B-9C44-B1AB-59EF8115C92E}" type="presParOf" srcId="{06E9A8A8-0A91-4702-99D9-A26A2A46B746}" destId="{C13B7DE5-4E43-46BF-B2A2-EE7C808986A2}" srcOrd="9" destOrd="0" presId="urn:microsoft.com/office/officeart/2005/8/layout/radial1"/>
    <dgm:cxn modelId="{7C72F23D-3D75-2D4A-8497-200F2E3AD3B7}" type="presParOf" srcId="{C13B7DE5-4E43-46BF-B2A2-EE7C808986A2}" destId="{F79925B9-FE67-498C-B6D6-3FA42785D642}" srcOrd="0" destOrd="0" presId="urn:microsoft.com/office/officeart/2005/8/layout/radial1"/>
    <dgm:cxn modelId="{010A92D6-9F7F-3A45-8D0E-0C9DA18FE73E}" type="presParOf" srcId="{06E9A8A8-0A91-4702-99D9-A26A2A46B746}" destId="{0321A0CB-48E0-4F87-8763-530B30605D86}" srcOrd="10" destOrd="0" presId="urn:microsoft.com/office/officeart/2005/8/layout/radial1"/>
    <dgm:cxn modelId="{01FE6D1B-EC18-5949-AC70-FCD8C15FDAF3}" type="presParOf" srcId="{06E9A8A8-0A91-4702-99D9-A26A2A46B746}" destId="{9655E284-A663-4610-934B-2A446B0B85C4}" srcOrd="11" destOrd="0" presId="urn:microsoft.com/office/officeart/2005/8/layout/radial1"/>
    <dgm:cxn modelId="{2BDF04DA-4CA7-804C-B002-07CA64ECCE94}" type="presParOf" srcId="{9655E284-A663-4610-934B-2A446B0B85C4}" destId="{F5237A9B-B3C7-4A1B-A843-AE127A0AF23E}" srcOrd="0" destOrd="0" presId="urn:microsoft.com/office/officeart/2005/8/layout/radial1"/>
    <dgm:cxn modelId="{62E1ECA3-571B-9949-B1EF-5E0EC49CC552}" type="presParOf" srcId="{06E9A8A8-0A91-4702-99D9-A26A2A46B746}" destId="{54928377-5633-4A6D-975C-328CCA0D2CF2}"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63D517-4C42-A14B-BF6F-43D40F0BB7A5}" type="doc">
      <dgm:prSet loTypeId="urn:microsoft.com/office/officeart/2005/8/layout/hProcess9" loCatId="" qsTypeId="urn:microsoft.com/office/officeart/2005/8/quickstyle/simple4" qsCatId="simple" csTypeId="urn:microsoft.com/office/officeart/2005/8/colors/accent6_2" csCatId="accent6" phldr="1"/>
      <dgm:spPr/>
    </dgm:pt>
    <dgm:pt modelId="{BE3BBBDC-F964-1A47-9F68-9E378EC9D7D6}">
      <dgm:prSet phldrT="[Text]"/>
      <dgm:spPr/>
      <dgm:t>
        <a:bodyPr/>
        <a:lstStyle/>
        <a:p>
          <a:r>
            <a:rPr lang="en-US" dirty="0"/>
            <a:t>1 Forming</a:t>
          </a:r>
        </a:p>
      </dgm:t>
    </dgm:pt>
    <dgm:pt modelId="{8FAF2709-3851-B943-9634-7960E45B05B2}" type="parTrans" cxnId="{310D1948-E10E-7D40-A8C9-5FB2F6F249CE}">
      <dgm:prSet/>
      <dgm:spPr/>
      <dgm:t>
        <a:bodyPr/>
        <a:lstStyle/>
        <a:p>
          <a:endParaRPr lang="en-US"/>
        </a:p>
      </dgm:t>
    </dgm:pt>
    <dgm:pt modelId="{17434A16-6AFE-5547-A057-86045A1AD150}" type="sibTrans" cxnId="{310D1948-E10E-7D40-A8C9-5FB2F6F249CE}">
      <dgm:prSet/>
      <dgm:spPr/>
      <dgm:t>
        <a:bodyPr/>
        <a:lstStyle/>
        <a:p>
          <a:endParaRPr lang="en-US"/>
        </a:p>
      </dgm:t>
    </dgm:pt>
    <dgm:pt modelId="{12862774-4C83-364C-A795-54A66FF25330}">
      <dgm:prSet phldrT="[Text]"/>
      <dgm:spPr/>
      <dgm:t>
        <a:bodyPr/>
        <a:lstStyle/>
        <a:p>
          <a:r>
            <a:rPr lang="en-US" dirty="0"/>
            <a:t>2 Storming</a:t>
          </a:r>
        </a:p>
      </dgm:t>
    </dgm:pt>
    <dgm:pt modelId="{A96DC67B-74C0-874F-8F19-ADE2F6F6982D}" type="parTrans" cxnId="{110899FD-B153-FA49-A1B9-8EB1A96457B9}">
      <dgm:prSet/>
      <dgm:spPr/>
      <dgm:t>
        <a:bodyPr/>
        <a:lstStyle/>
        <a:p>
          <a:endParaRPr lang="en-US"/>
        </a:p>
      </dgm:t>
    </dgm:pt>
    <dgm:pt modelId="{1B8BE266-88F8-F04F-A933-859161DE9E5B}" type="sibTrans" cxnId="{110899FD-B153-FA49-A1B9-8EB1A96457B9}">
      <dgm:prSet/>
      <dgm:spPr/>
      <dgm:t>
        <a:bodyPr/>
        <a:lstStyle/>
        <a:p>
          <a:endParaRPr lang="en-US"/>
        </a:p>
      </dgm:t>
    </dgm:pt>
    <dgm:pt modelId="{BB8FD77F-9098-B543-820C-5B38194BB622}">
      <dgm:prSet phldrT="[Text]"/>
      <dgm:spPr/>
      <dgm:t>
        <a:bodyPr/>
        <a:lstStyle/>
        <a:p>
          <a:r>
            <a:rPr lang="en-US" dirty="0"/>
            <a:t>3 Norming</a:t>
          </a:r>
        </a:p>
      </dgm:t>
    </dgm:pt>
    <dgm:pt modelId="{557A2D3B-9E02-0F45-8CC5-D0676849BA75}" type="parTrans" cxnId="{D5C02029-4586-674F-80B3-B8DEF4B78A0E}">
      <dgm:prSet/>
      <dgm:spPr/>
      <dgm:t>
        <a:bodyPr/>
        <a:lstStyle/>
        <a:p>
          <a:endParaRPr lang="en-US"/>
        </a:p>
      </dgm:t>
    </dgm:pt>
    <dgm:pt modelId="{2A0A2DCC-8858-3B45-9E58-01BF3CE26A98}" type="sibTrans" cxnId="{D5C02029-4586-674F-80B3-B8DEF4B78A0E}">
      <dgm:prSet/>
      <dgm:spPr/>
      <dgm:t>
        <a:bodyPr/>
        <a:lstStyle/>
        <a:p>
          <a:endParaRPr lang="en-US"/>
        </a:p>
      </dgm:t>
    </dgm:pt>
    <dgm:pt modelId="{C2C28422-2026-314D-A523-524CFC69E461}">
      <dgm:prSet phldrT="[Text]"/>
      <dgm:spPr/>
      <dgm:t>
        <a:bodyPr/>
        <a:lstStyle/>
        <a:p>
          <a:r>
            <a:rPr lang="en-US" dirty="0"/>
            <a:t> 4 Performing</a:t>
          </a:r>
        </a:p>
      </dgm:t>
    </dgm:pt>
    <dgm:pt modelId="{88F837E2-386D-704D-A0D2-793284AA6EB8}" type="parTrans" cxnId="{FA859704-5935-9445-959F-76341CBAAF09}">
      <dgm:prSet/>
      <dgm:spPr/>
      <dgm:t>
        <a:bodyPr/>
        <a:lstStyle/>
        <a:p>
          <a:endParaRPr lang="en-US"/>
        </a:p>
      </dgm:t>
    </dgm:pt>
    <dgm:pt modelId="{9FBC2C5D-5556-D24A-9563-3BCC75C3494A}" type="sibTrans" cxnId="{FA859704-5935-9445-959F-76341CBAAF09}">
      <dgm:prSet/>
      <dgm:spPr/>
      <dgm:t>
        <a:bodyPr/>
        <a:lstStyle/>
        <a:p>
          <a:endParaRPr lang="en-US"/>
        </a:p>
      </dgm:t>
    </dgm:pt>
    <dgm:pt modelId="{0B9B6F3C-D217-C44F-BB68-87AF7002132D}">
      <dgm:prSet phldrT="[Text]"/>
      <dgm:spPr/>
      <dgm:t>
        <a:bodyPr/>
        <a:lstStyle/>
        <a:p>
          <a:r>
            <a:rPr lang="en-US" dirty="0"/>
            <a:t>5 Transforming</a:t>
          </a:r>
        </a:p>
      </dgm:t>
    </dgm:pt>
    <dgm:pt modelId="{9C07E6F7-0E78-3241-8DE3-42B922EF15DC}" type="parTrans" cxnId="{92878092-18A1-144B-9711-FC6BF6209A4A}">
      <dgm:prSet/>
      <dgm:spPr/>
      <dgm:t>
        <a:bodyPr/>
        <a:lstStyle/>
        <a:p>
          <a:endParaRPr lang="en-US"/>
        </a:p>
      </dgm:t>
    </dgm:pt>
    <dgm:pt modelId="{53013E52-191D-4347-81BF-59EF026655C7}" type="sibTrans" cxnId="{92878092-18A1-144B-9711-FC6BF6209A4A}">
      <dgm:prSet/>
      <dgm:spPr/>
      <dgm:t>
        <a:bodyPr/>
        <a:lstStyle/>
        <a:p>
          <a:endParaRPr lang="en-US"/>
        </a:p>
      </dgm:t>
    </dgm:pt>
    <dgm:pt modelId="{37532461-A6A9-3B45-B7D7-ECE7F6E2110A}" type="pres">
      <dgm:prSet presAssocID="{DC63D517-4C42-A14B-BF6F-43D40F0BB7A5}" presName="CompostProcess" presStyleCnt="0">
        <dgm:presLayoutVars>
          <dgm:dir/>
          <dgm:resizeHandles val="exact"/>
        </dgm:presLayoutVars>
      </dgm:prSet>
      <dgm:spPr/>
    </dgm:pt>
    <dgm:pt modelId="{5628CE1F-3DC2-344B-AC28-799B90FF6C49}" type="pres">
      <dgm:prSet presAssocID="{DC63D517-4C42-A14B-BF6F-43D40F0BB7A5}" presName="arrow" presStyleLbl="bgShp" presStyleIdx="0" presStyleCnt="1"/>
      <dgm:spPr/>
    </dgm:pt>
    <dgm:pt modelId="{23F6DCE6-E441-5543-94B5-56531111C8E3}" type="pres">
      <dgm:prSet presAssocID="{DC63D517-4C42-A14B-BF6F-43D40F0BB7A5}" presName="linearProcess" presStyleCnt="0"/>
      <dgm:spPr/>
    </dgm:pt>
    <dgm:pt modelId="{4BA1F934-2E0B-1148-8162-54C060AD0858}" type="pres">
      <dgm:prSet presAssocID="{BE3BBBDC-F964-1A47-9F68-9E378EC9D7D6}" presName="textNode" presStyleLbl="node1" presStyleIdx="0" presStyleCnt="5">
        <dgm:presLayoutVars>
          <dgm:bulletEnabled val="1"/>
        </dgm:presLayoutVars>
      </dgm:prSet>
      <dgm:spPr/>
    </dgm:pt>
    <dgm:pt modelId="{DC3D54C3-DFDA-D541-ACAC-C1F7C4B36A27}" type="pres">
      <dgm:prSet presAssocID="{17434A16-6AFE-5547-A057-86045A1AD150}" presName="sibTrans" presStyleCnt="0"/>
      <dgm:spPr/>
    </dgm:pt>
    <dgm:pt modelId="{0EBF98A9-EFC0-4043-B369-8B4F4C486253}" type="pres">
      <dgm:prSet presAssocID="{12862774-4C83-364C-A795-54A66FF25330}" presName="textNode" presStyleLbl="node1" presStyleIdx="1" presStyleCnt="5">
        <dgm:presLayoutVars>
          <dgm:bulletEnabled val="1"/>
        </dgm:presLayoutVars>
      </dgm:prSet>
      <dgm:spPr/>
    </dgm:pt>
    <dgm:pt modelId="{3BD422AB-6A45-074F-87E9-F8EBDAB12DA8}" type="pres">
      <dgm:prSet presAssocID="{1B8BE266-88F8-F04F-A933-859161DE9E5B}" presName="sibTrans" presStyleCnt="0"/>
      <dgm:spPr/>
    </dgm:pt>
    <dgm:pt modelId="{FA4D96F7-0EBB-D84C-BA23-1F61108E176D}" type="pres">
      <dgm:prSet presAssocID="{BB8FD77F-9098-B543-820C-5B38194BB622}" presName="textNode" presStyleLbl="node1" presStyleIdx="2" presStyleCnt="5">
        <dgm:presLayoutVars>
          <dgm:bulletEnabled val="1"/>
        </dgm:presLayoutVars>
      </dgm:prSet>
      <dgm:spPr/>
    </dgm:pt>
    <dgm:pt modelId="{F5EC681E-B6EE-2C4F-9C77-C13794E3CB52}" type="pres">
      <dgm:prSet presAssocID="{2A0A2DCC-8858-3B45-9E58-01BF3CE26A98}" presName="sibTrans" presStyleCnt="0"/>
      <dgm:spPr/>
    </dgm:pt>
    <dgm:pt modelId="{41494B97-093A-534D-A752-73197F76B217}" type="pres">
      <dgm:prSet presAssocID="{C2C28422-2026-314D-A523-524CFC69E461}" presName="textNode" presStyleLbl="node1" presStyleIdx="3" presStyleCnt="5">
        <dgm:presLayoutVars>
          <dgm:bulletEnabled val="1"/>
        </dgm:presLayoutVars>
      </dgm:prSet>
      <dgm:spPr/>
    </dgm:pt>
    <dgm:pt modelId="{57C8E064-8357-854E-AC5A-D61572CDA1B6}" type="pres">
      <dgm:prSet presAssocID="{9FBC2C5D-5556-D24A-9563-3BCC75C3494A}" presName="sibTrans" presStyleCnt="0"/>
      <dgm:spPr/>
    </dgm:pt>
    <dgm:pt modelId="{EC396F02-24FB-5F46-923C-418E0ACF76D9}" type="pres">
      <dgm:prSet presAssocID="{0B9B6F3C-D217-C44F-BB68-87AF7002132D}" presName="textNode" presStyleLbl="node1" presStyleIdx="4" presStyleCnt="5">
        <dgm:presLayoutVars>
          <dgm:bulletEnabled val="1"/>
        </dgm:presLayoutVars>
      </dgm:prSet>
      <dgm:spPr/>
    </dgm:pt>
  </dgm:ptLst>
  <dgm:cxnLst>
    <dgm:cxn modelId="{FA859704-5935-9445-959F-76341CBAAF09}" srcId="{DC63D517-4C42-A14B-BF6F-43D40F0BB7A5}" destId="{C2C28422-2026-314D-A523-524CFC69E461}" srcOrd="3" destOrd="0" parTransId="{88F837E2-386D-704D-A0D2-793284AA6EB8}" sibTransId="{9FBC2C5D-5556-D24A-9563-3BCC75C3494A}"/>
    <dgm:cxn modelId="{42EC8C1D-B7A1-A248-A5FA-A8DF082FEB70}" type="presOf" srcId="{C2C28422-2026-314D-A523-524CFC69E461}" destId="{41494B97-093A-534D-A752-73197F76B217}" srcOrd="0" destOrd="0" presId="urn:microsoft.com/office/officeart/2005/8/layout/hProcess9"/>
    <dgm:cxn modelId="{D5C02029-4586-674F-80B3-B8DEF4B78A0E}" srcId="{DC63D517-4C42-A14B-BF6F-43D40F0BB7A5}" destId="{BB8FD77F-9098-B543-820C-5B38194BB622}" srcOrd="2" destOrd="0" parTransId="{557A2D3B-9E02-0F45-8CC5-D0676849BA75}" sibTransId="{2A0A2DCC-8858-3B45-9E58-01BF3CE26A98}"/>
    <dgm:cxn modelId="{ECB1423C-6DF9-CF48-AECB-7ACADAD412B8}" type="presOf" srcId="{BE3BBBDC-F964-1A47-9F68-9E378EC9D7D6}" destId="{4BA1F934-2E0B-1148-8162-54C060AD0858}" srcOrd="0" destOrd="0" presId="urn:microsoft.com/office/officeart/2005/8/layout/hProcess9"/>
    <dgm:cxn modelId="{310D1948-E10E-7D40-A8C9-5FB2F6F249CE}" srcId="{DC63D517-4C42-A14B-BF6F-43D40F0BB7A5}" destId="{BE3BBBDC-F964-1A47-9F68-9E378EC9D7D6}" srcOrd="0" destOrd="0" parTransId="{8FAF2709-3851-B943-9634-7960E45B05B2}" sibTransId="{17434A16-6AFE-5547-A057-86045A1AD150}"/>
    <dgm:cxn modelId="{AC92B448-3E8C-EC4D-AFA5-921775198F67}" type="presOf" srcId="{DC63D517-4C42-A14B-BF6F-43D40F0BB7A5}" destId="{37532461-A6A9-3B45-B7D7-ECE7F6E2110A}" srcOrd="0" destOrd="0" presId="urn:microsoft.com/office/officeart/2005/8/layout/hProcess9"/>
    <dgm:cxn modelId="{C3521657-20CB-394D-AF52-629C45FA0D54}" type="presOf" srcId="{12862774-4C83-364C-A795-54A66FF25330}" destId="{0EBF98A9-EFC0-4043-B369-8B4F4C486253}" srcOrd="0" destOrd="0" presId="urn:microsoft.com/office/officeart/2005/8/layout/hProcess9"/>
    <dgm:cxn modelId="{D00D808A-9A9C-3C45-A3AF-777F8D57FE9B}" type="presOf" srcId="{BB8FD77F-9098-B543-820C-5B38194BB622}" destId="{FA4D96F7-0EBB-D84C-BA23-1F61108E176D}" srcOrd="0" destOrd="0" presId="urn:microsoft.com/office/officeart/2005/8/layout/hProcess9"/>
    <dgm:cxn modelId="{92878092-18A1-144B-9711-FC6BF6209A4A}" srcId="{DC63D517-4C42-A14B-BF6F-43D40F0BB7A5}" destId="{0B9B6F3C-D217-C44F-BB68-87AF7002132D}" srcOrd="4" destOrd="0" parTransId="{9C07E6F7-0E78-3241-8DE3-42B922EF15DC}" sibTransId="{53013E52-191D-4347-81BF-59EF026655C7}"/>
    <dgm:cxn modelId="{04DD66EA-B251-B943-8E60-6951A61A5F69}" type="presOf" srcId="{0B9B6F3C-D217-C44F-BB68-87AF7002132D}" destId="{EC396F02-24FB-5F46-923C-418E0ACF76D9}" srcOrd="0" destOrd="0" presId="urn:microsoft.com/office/officeart/2005/8/layout/hProcess9"/>
    <dgm:cxn modelId="{110899FD-B153-FA49-A1B9-8EB1A96457B9}" srcId="{DC63D517-4C42-A14B-BF6F-43D40F0BB7A5}" destId="{12862774-4C83-364C-A795-54A66FF25330}" srcOrd="1" destOrd="0" parTransId="{A96DC67B-74C0-874F-8F19-ADE2F6F6982D}" sibTransId="{1B8BE266-88F8-F04F-A933-859161DE9E5B}"/>
    <dgm:cxn modelId="{DFA81A12-B180-E044-8C33-A88AE03E255E}" type="presParOf" srcId="{37532461-A6A9-3B45-B7D7-ECE7F6E2110A}" destId="{5628CE1F-3DC2-344B-AC28-799B90FF6C49}" srcOrd="0" destOrd="0" presId="urn:microsoft.com/office/officeart/2005/8/layout/hProcess9"/>
    <dgm:cxn modelId="{4178055A-7513-FD49-8B5F-C33BC2A9059D}" type="presParOf" srcId="{37532461-A6A9-3B45-B7D7-ECE7F6E2110A}" destId="{23F6DCE6-E441-5543-94B5-56531111C8E3}" srcOrd="1" destOrd="0" presId="urn:microsoft.com/office/officeart/2005/8/layout/hProcess9"/>
    <dgm:cxn modelId="{8E117C80-EAD2-0941-BCB5-5736F9D8DF5F}" type="presParOf" srcId="{23F6DCE6-E441-5543-94B5-56531111C8E3}" destId="{4BA1F934-2E0B-1148-8162-54C060AD0858}" srcOrd="0" destOrd="0" presId="urn:microsoft.com/office/officeart/2005/8/layout/hProcess9"/>
    <dgm:cxn modelId="{37A9651E-87B8-8D4F-88BB-D23D1A5D85EE}" type="presParOf" srcId="{23F6DCE6-E441-5543-94B5-56531111C8E3}" destId="{DC3D54C3-DFDA-D541-ACAC-C1F7C4B36A27}" srcOrd="1" destOrd="0" presId="urn:microsoft.com/office/officeart/2005/8/layout/hProcess9"/>
    <dgm:cxn modelId="{7210C37C-FCE2-F844-933F-66DA28308CD4}" type="presParOf" srcId="{23F6DCE6-E441-5543-94B5-56531111C8E3}" destId="{0EBF98A9-EFC0-4043-B369-8B4F4C486253}" srcOrd="2" destOrd="0" presId="urn:microsoft.com/office/officeart/2005/8/layout/hProcess9"/>
    <dgm:cxn modelId="{AE220B2D-1EEC-C044-83C8-88046801E173}" type="presParOf" srcId="{23F6DCE6-E441-5543-94B5-56531111C8E3}" destId="{3BD422AB-6A45-074F-87E9-F8EBDAB12DA8}" srcOrd="3" destOrd="0" presId="urn:microsoft.com/office/officeart/2005/8/layout/hProcess9"/>
    <dgm:cxn modelId="{7DCB51F9-F999-4C49-A8F5-4D321DB3FE31}" type="presParOf" srcId="{23F6DCE6-E441-5543-94B5-56531111C8E3}" destId="{FA4D96F7-0EBB-D84C-BA23-1F61108E176D}" srcOrd="4" destOrd="0" presId="urn:microsoft.com/office/officeart/2005/8/layout/hProcess9"/>
    <dgm:cxn modelId="{BB6EDFD8-A87F-A249-87B3-63AFDFEBB4EC}" type="presParOf" srcId="{23F6DCE6-E441-5543-94B5-56531111C8E3}" destId="{F5EC681E-B6EE-2C4F-9C77-C13794E3CB52}" srcOrd="5" destOrd="0" presId="urn:microsoft.com/office/officeart/2005/8/layout/hProcess9"/>
    <dgm:cxn modelId="{0174483C-9625-7C43-BC3D-8C2FABF6CD1D}" type="presParOf" srcId="{23F6DCE6-E441-5543-94B5-56531111C8E3}" destId="{41494B97-093A-534D-A752-73197F76B217}" srcOrd="6" destOrd="0" presId="urn:microsoft.com/office/officeart/2005/8/layout/hProcess9"/>
    <dgm:cxn modelId="{1CD191B0-0837-6D40-B554-3C4CC89BD279}" type="presParOf" srcId="{23F6DCE6-E441-5543-94B5-56531111C8E3}" destId="{57C8E064-8357-854E-AC5A-D61572CDA1B6}" srcOrd="7" destOrd="0" presId="urn:microsoft.com/office/officeart/2005/8/layout/hProcess9"/>
    <dgm:cxn modelId="{34E7E773-ECDF-9F43-BDB5-F15E00AA1864}" type="presParOf" srcId="{23F6DCE6-E441-5543-94B5-56531111C8E3}" destId="{EC396F02-24FB-5F46-923C-418E0ACF76D9}"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572BCD59-B2ED-44BD-8578-05DE5A81C481}" type="doc">
      <dgm:prSet loTypeId="urn:microsoft.com/office/officeart/2005/8/layout/pyramid2" loCatId="pyramid" qsTypeId="urn:microsoft.com/office/officeart/2005/8/quickstyle/simple1" qsCatId="simple" csTypeId="urn:microsoft.com/office/officeart/2005/8/colors/accent2_2" csCatId="accent2" phldr="1"/>
      <dgm:spPr/>
    </dgm:pt>
    <dgm:pt modelId="{88ACAE13-91D5-48F4-8A5E-060CB263E643}">
      <dgm:prSet phldrT="[Text]"/>
      <dgm:spPr/>
      <dgm:t>
        <a:bodyPr/>
        <a:lstStyle/>
        <a:p>
          <a:r>
            <a:rPr lang="en-US" dirty="0"/>
            <a:t>Action – Front Line</a:t>
          </a:r>
        </a:p>
      </dgm:t>
    </dgm:pt>
    <dgm:pt modelId="{F9825A05-CEEF-4000-9037-7CD76904FE52}" type="parTrans" cxnId="{3DF69F49-21E0-4D4F-AFFF-5575C07E0999}">
      <dgm:prSet/>
      <dgm:spPr/>
      <dgm:t>
        <a:bodyPr/>
        <a:lstStyle/>
        <a:p>
          <a:endParaRPr lang="en-US"/>
        </a:p>
      </dgm:t>
    </dgm:pt>
    <dgm:pt modelId="{C4369AB3-009D-4630-BE8F-11462144E30F}" type="sibTrans" cxnId="{3DF69F49-21E0-4D4F-AFFF-5575C07E0999}">
      <dgm:prSet/>
      <dgm:spPr/>
      <dgm:t>
        <a:bodyPr/>
        <a:lstStyle/>
        <a:p>
          <a:endParaRPr lang="en-US"/>
        </a:p>
      </dgm:t>
    </dgm:pt>
    <dgm:pt modelId="{AFD3B1A7-5D24-4BBD-8463-C86C3C0AEFD6}">
      <dgm:prSet phldrT="[Text]"/>
      <dgm:spPr/>
      <dgm:t>
        <a:bodyPr/>
        <a:lstStyle/>
        <a:p>
          <a:r>
            <a:rPr lang="en-US" dirty="0"/>
            <a:t>Mission, Vision, and  Values – GM and Board</a:t>
          </a:r>
        </a:p>
      </dgm:t>
    </dgm:pt>
    <dgm:pt modelId="{CA19853B-7C56-4DF1-B6B2-CEF27D47BF9A}" type="parTrans" cxnId="{C2BCC04C-B410-487C-B488-B33D7DD8AC77}">
      <dgm:prSet/>
      <dgm:spPr/>
      <dgm:t>
        <a:bodyPr/>
        <a:lstStyle/>
        <a:p>
          <a:endParaRPr lang="en-US"/>
        </a:p>
      </dgm:t>
    </dgm:pt>
    <dgm:pt modelId="{106E4175-BB96-46FD-BE54-C8ABC2272110}" type="sibTrans" cxnId="{C2BCC04C-B410-487C-B488-B33D7DD8AC77}">
      <dgm:prSet/>
      <dgm:spPr/>
      <dgm:t>
        <a:bodyPr/>
        <a:lstStyle/>
        <a:p>
          <a:endParaRPr lang="en-US"/>
        </a:p>
      </dgm:t>
    </dgm:pt>
    <dgm:pt modelId="{EC88309C-BB09-4A50-B986-89FFD589C16F}">
      <dgm:prSet phldrT="[Text]"/>
      <dgm:spPr/>
      <dgm:t>
        <a:bodyPr/>
        <a:lstStyle/>
        <a:p>
          <a:r>
            <a:rPr lang="en-US" dirty="0"/>
            <a:t>Operations Strategy – Supervisors</a:t>
          </a:r>
        </a:p>
      </dgm:t>
    </dgm:pt>
    <dgm:pt modelId="{40A71780-5C31-4907-97D8-C039C02416DA}" type="parTrans" cxnId="{FB155819-8B6C-4429-9E1D-4118AE2D8DFC}">
      <dgm:prSet/>
      <dgm:spPr/>
      <dgm:t>
        <a:bodyPr/>
        <a:lstStyle/>
        <a:p>
          <a:endParaRPr lang="en-US"/>
        </a:p>
      </dgm:t>
    </dgm:pt>
    <dgm:pt modelId="{FFDE0A10-F4B9-45B1-96DB-98BC2AF498AB}" type="sibTrans" cxnId="{FB155819-8B6C-4429-9E1D-4118AE2D8DFC}">
      <dgm:prSet/>
      <dgm:spPr/>
      <dgm:t>
        <a:bodyPr/>
        <a:lstStyle/>
        <a:p>
          <a:endParaRPr lang="en-US"/>
        </a:p>
      </dgm:t>
    </dgm:pt>
    <dgm:pt modelId="{0C16A615-DE3B-4F29-B122-CFFEC18A39FF}">
      <dgm:prSet phldrT="[Text]"/>
      <dgm:spPr/>
      <dgm:t>
        <a:bodyPr/>
        <a:lstStyle/>
        <a:p>
          <a:r>
            <a:rPr lang="en-US" dirty="0"/>
            <a:t>Goals &amp; Objectives – Dept Heads</a:t>
          </a:r>
        </a:p>
      </dgm:t>
    </dgm:pt>
    <dgm:pt modelId="{058E0AF1-7E56-4B98-A673-DF9393ABC4F2}" type="parTrans" cxnId="{C1B771F9-1C6C-4EDA-A6AD-2D73A9881107}">
      <dgm:prSet/>
      <dgm:spPr/>
      <dgm:t>
        <a:bodyPr/>
        <a:lstStyle/>
        <a:p>
          <a:endParaRPr lang="en-US"/>
        </a:p>
      </dgm:t>
    </dgm:pt>
    <dgm:pt modelId="{CEF35540-EBCD-4278-A901-39E7428F6363}" type="sibTrans" cxnId="{C1B771F9-1C6C-4EDA-A6AD-2D73A9881107}">
      <dgm:prSet/>
      <dgm:spPr/>
      <dgm:t>
        <a:bodyPr/>
        <a:lstStyle/>
        <a:p>
          <a:endParaRPr lang="en-US"/>
        </a:p>
      </dgm:t>
    </dgm:pt>
    <dgm:pt modelId="{2C2E0D5B-EE7C-40D4-AAF8-085D308F7320}" type="pres">
      <dgm:prSet presAssocID="{572BCD59-B2ED-44BD-8578-05DE5A81C481}" presName="compositeShape" presStyleCnt="0">
        <dgm:presLayoutVars>
          <dgm:dir/>
          <dgm:resizeHandles/>
        </dgm:presLayoutVars>
      </dgm:prSet>
      <dgm:spPr/>
    </dgm:pt>
    <dgm:pt modelId="{B52BD5C5-1598-445B-8132-FA5CF667E8A5}" type="pres">
      <dgm:prSet presAssocID="{572BCD59-B2ED-44BD-8578-05DE5A81C481}" presName="pyramid" presStyleLbl="node1" presStyleIdx="0" presStyleCnt="1"/>
      <dgm:spPr/>
    </dgm:pt>
    <dgm:pt modelId="{E8DF830C-6F4F-4396-9BAC-7FA4ED09B6CF}" type="pres">
      <dgm:prSet presAssocID="{572BCD59-B2ED-44BD-8578-05DE5A81C481}" presName="theList" presStyleCnt="0"/>
      <dgm:spPr/>
    </dgm:pt>
    <dgm:pt modelId="{39AD146E-3C29-432B-A5B0-B7D9A02311A4}" type="pres">
      <dgm:prSet presAssocID="{88ACAE13-91D5-48F4-8A5E-060CB263E643}" presName="aNode" presStyleLbl="fgAcc1" presStyleIdx="0" presStyleCnt="4">
        <dgm:presLayoutVars>
          <dgm:bulletEnabled val="1"/>
        </dgm:presLayoutVars>
      </dgm:prSet>
      <dgm:spPr/>
    </dgm:pt>
    <dgm:pt modelId="{4091ACD4-9D62-4BC8-B45E-71F225D2050E}" type="pres">
      <dgm:prSet presAssocID="{88ACAE13-91D5-48F4-8A5E-060CB263E643}" presName="aSpace" presStyleCnt="0"/>
      <dgm:spPr/>
    </dgm:pt>
    <dgm:pt modelId="{E16F489B-F339-4685-97C1-D387800C994E}" type="pres">
      <dgm:prSet presAssocID="{EC88309C-BB09-4A50-B986-89FFD589C16F}" presName="aNode" presStyleLbl="fgAcc1" presStyleIdx="1" presStyleCnt="4">
        <dgm:presLayoutVars>
          <dgm:bulletEnabled val="1"/>
        </dgm:presLayoutVars>
      </dgm:prSet>
      <dgm:spPr/>
    </dgm:pt>
    <dgm:pt modelId="{BADD9E48-2F06-476F-8557-936D67D4F5B5}" type="pres">
      <dgm:prSet presAssocID="{EC88309C-BB09-4A50-B986-89FFD589C16F}" presName="aSpace" presStyleCnt="0"/>
      <dgm:spPr/>
    </dgm:pt>
    <dgm:pt modelId="{FD13302A-4C7D-4809-B407-94F1A6D45CE6}" type="pres">
      <dgm:prSet presAssocID="{0C16A615-DE3B-4F29-B122-CFFEC18A39FF}" presName="aNode" presStyleLbl="fgAcc1" presStyleIdx="2" presStyleCnt="4">
        <dgm:presLayoutVars>
          <dgm:bulletEnabled val="1"/>
        </dgm:presLayoutVars>
      </dgm:prSet>
      <dgm:spPr/>
    </dgm:pt>
    <dgm:pt modelId="{24708D94-E208-425A-9B80-3DE7964ADA32}" type="pres">
      <dgm:prSet presAssocID="{0C16A615-DE3B-4F29-B122-CFFEC18A39FF}" presName="aSpace" presStyleCnt="0"/>
      <dgm:spPr/>
    </dgm:pt>
    <dgm:pt modelId="{AC505E3A-53B3-4EBF-8E4B-D8A6E6202DD7}" type="pres">
      <dgm:prSet presAssocID="{AFD3B1A7-5D24-4BBD-8463-C86C3C0AEFD6}" presName="aNode" presStyleLbl="fgAcc1" presStyleIdx="3" presStyleCnt="4">
        <dgm:presLayoutVars>
          <dgm:bulletEnabled val="1"/>
        </dgm:presLayoutVars>
      </dgm:prSet>
      <dgm:spPr/>
    </dgm:pt>
    <dgm:pt modelId="{9B80BF23-9D95-407E-A12F-605842518BF5}" type="pres">
      <dgm:prSet presAssocID="{AFD3B1A7-5D24-4BBD-8463-C86C3C0AEFD6}" presName="aSpace" presStyleCnt="0"/>
      <dgm:spPr/>
    </dgm:pt>
  </dgm:ptLst>
  <dgm:cxnLst>
    <dgm:cxn modelId="{FB155819-8B6C-4429-9E1D-4118AE2D8DFC}" srcId="{572BCD59-B2ED-44BD-8578-05DE5A81C481}" destId="{EC88309C-BB09-4A50-B986-89FFD589C16F}" srcOrd="1" destOrd="0" parTransId="{40A71780-5C31-4907-97D8-C039C02416DA}" sibTransId="{FFDE0A10-F4B9-45B1-96DB-98BC2AF498AB}"/>
    <dgm:cxn modelId="{C26A225F-7509-4040-86D1-28D538656585}" type="presOf" srcId="{88ACAE13-91D5-48F4-8A5E-060CB263E643}" destId="{39AD146E-3C29-432B-A5B0-B7D9A02311A4}" srcOrd="0" destOrd="0" presId="urn:microsoft.com/office/officeart/2005/8/layout/pyramid2"/>
    <dgm:cxn modelId="{621F2363-AD4D-C145-85BB-4A5C590F6610}" type="presOf" srcId="{0C16A615-DE3B-4F29-B122-CFFEC18A39FF}" destId="{FD13302A-4C7D-4809-B407-94F1A6D45CE6}" srcOrd="0" destOrd="0" presId="urn:microsoft.com/office/officeart/2005/8/layout/pyramid2"/>
    <dgm:cxn modelId="{3DF69F49-21E0-4D4F-AFFF-5575C07E0999}" srcId="{572BCD59-B2ED-44BD-8578-05DE5A81C481}" destId="{88ACAE13-91D5-48F4-8A5E-060CB263E643}" srcOrd="0" destOrd="0" parTransId="{F9825A05-CEEF-4000-9037-7CD76904FE52}" sibTransId="{C4369AB3-009D-4630-BE8F-11462144E30F}"/>
    <dgm:cxn modelId="{C2BCC04C-B410-487C-B488-B33D7DD8AC77}" srcId="{572BCD59-B2ED-44BD-8578-05DE5A81C481}" destId="{AFD3B1A7-5D24-4BBD-8463-C86C3C0AEFD6}" srcOrd="3" destOrd="0" parTransId="{CA19853B-7C56-4DF1-B6B2-CEF27D47BF9A}" sibTransId="{106E4175-BB96-46FD-BE54-C8ABC2272110}"/>
    <dgm:cxn modelId="{D84C7F4E-5779-7348-B0B1-C84BF449A506}" type="presOf" srcId="{EC88309C-BB09-4A50-B986-89FFD589C16F}" destId="{E16F489B-F339-4685-97C1-D387800C994E}" srcOrd="0" destOrd="0" presId="urn:microsoft.com/office/officeart/2005/8/layout/pyramid2"/>
    <dgm:cxn modelId="{0CD75570-083B-2742-9765-81E11846C148}" type="presOf" srcId="{572BCD59-B2ED-44BD-8578-05DE5A81C481}" destId="{2C2E0D5B-EE7C-40D4-AAF8-085D308F7320}" srcOrd="0" destOrd="0" presId="urn:microsoft.com/office/officeart/2005/8/layout/pyramid2"/>
    <dgm:cxn modelId="{84A786E8-FA96-3C4B-8164-7C63EC84103D}" type="presOf" srcId="{AFD3B1A7-5D24-4BBD-8463-C86C3C0AEFD6}" destId="{AC505E3A-53B3-4EBF-8E4B-D8A6E6202DD7}" srcOrd="0" destOrd="0" presId="urn:microsoft.com/office/officeart/2005/8/layout/pyramid2"/>
    <dgm:cxn modelId="{C1B771F9-1C6C-4EDA-A6AD-2D73A9881107}" srcId="{572BCD59-B2ED-44BD-8578-05DE5A81C481}" destId="{0C16A615-DE3B-4F29-B122-CFFEC18A39FF}" srcOrd="2" destOrd="0" parTransId="{058E0AF1-7E56-4B98-A673-DF9393ABC4F2}" sibTransId="{CEF35540-EBCD-4278-A901-39E7428F6363}"/>
    <dgm:cxn modelId="{AC5E0485-5A6A-044A-AB79-1166326A0888}" type="presParOf" srcId="{2C2E0D5B-EE7C-40D4-AAF8-085D308F7320}" destId="{B52BD5C5-1598-445B-8132-FA5CF667E8A5}" srcOrd="0" destOrd="0" presId="urn:microsoft.com/office/officeart/2005/8/layout/pyramid2"/>
    <dgm:cxn modelId="{20C50A11-DBA7-5143-AC14-F02FA35C3486}" type="presParOf" srcId="{2C2E0D5B-EE7C-40D4-AAF8-085D308F7320}" destId="{E8DF830C-6F4F-4396-9BAC-7FA4ED09B6CF}" srcOrd="1" destOrd="0" presId="urn:microsoft.com/office/officeart/2005/8/layout/pyramid2"/>
    <dgm:cxn modelId="{6542000A-4A30-BF49-BB5A-7EBC72FCD407}" type="presParOf" srcId="{E8DF830C-6F4F-4396-9BAC-7FA4ED09B6CF}" destId="{39AD146E-3C29-432B-A5B0-B7D9A02311A4}" srcOrd="0" destOrd="0" presId="urn:microsoft.com/office/officeart/2005/8/layout/pyramid2"/>
    <dgm:cxn modelId="{E122FABB-E5D3-6445-9541-FDEBC9E3AF4C}" type="presParOf" srcId="{E8DF830C-6F4F-4396-9BAC-7FA4ED09B6CF}" destId="{4091ACD4-9D62-4BC8-B45E-71F225D2050E}" srcOrd="1" destOrd="0" presId="urn:microsoft.com/office/officeart/2005/8/layout/pyramid2"/>
    <dgm:cxn modelId="{77482B58-447F-8049-A617-32F2BFB928E5}" type="presParOf" srcId="{E8DF830C-6F4F-4396-9BAC-7FA4ED09B6CF}" destId="{E16F489B-F339-4685-97C1-D387800C994E}" srcOrd="2" destOrd="0" presId="urn:microsoft.com/office/officeart/2005/8/layout/pyramid2"/>
    <dgm:cxn modelId="{37224352-62AF-9A47-AD1D-4A6D3D155D96}" type="presParOf" srcId="{E8DF830C-6F4F-4396-9BAC-7FA4ED09B6CF}" destId="{BADD9E48-2F06-476F-8557-936D67D4F5B5}" srcOrd="3" destOrd="0" presId="urn:microsoft.com/office/officeart/2005/8/layout/pyramid2"/>
    <dgm:cxn modelId="{CEB82B2D-EAAF-2144-9952-5FC2F2079827}" type="presParOf" srcId="{E8DF830C-6F4F-4396-9BAC-7FA4ED09B6CF}" destId="{FD13302A-4C7D-4809-B407-94F1A6D45CE6}" srcOrd="4" destOrd="0" presId="urn:microsoft.com/office/officeart/2005/8/layout/pyramid2"/>
    <dgm:cxn modelId="{4A67508A-6C06-C848-ACFD-FD046745F9B6}" type="presParOf" srcId="{E8DF830C-6F4F-4396-9BAC-7FA4ED09B6CF}" destId="{24708D94-E208-425A-9B80-3DE7964ADA32}" srcOrd="5" destOrd="0" presId="urn:microsoft.com/office/officeart/2005/8/layout/pyramid2"/>
    <dgm:cxn modelId="{BEA5441D-4856-5449-B0DE-86C5FAE142EC}" type="presParOf" srcId="{E8DF830C-6F4F-4396-9BAC-7FA4ED09B6CF}" destId="{AC505E3A-53B3-4EBF-8E4B-D8A6E6202DD7}" srcOrd="6" destOrd="0" presId="urn:microsoft.com/office/officeart/2005/8/layout/pyramid2"/>
    <dgm:cxn modelId="{877845A8-1ABC-2041-92DB-8931826F8E17}" type="presParOf" srcId="{E8DF830C-6F4F-4396-9BAC-7FA4ED09B6CF}" destId="{9B80BF23-9D95-407E-A12F-605842518BF5}"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60D7C-0F87-4F2C-BAC0-BC1D4F120BE3}">
      <dsp:nvSpPr>
        <dsp:cNvPr id="0" name=""/>
        <dsp:cNvSpPr/>
      </dsp:nvSpPr>
      <dsp:spPr>
        <a:xfrm>
          <a:off x="3506018" y="1585937"/>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Motivating Factors</a:t>
          </a:r>
        </a:p>
      </dsp:txBody>
      <dsp:txXfrm>
        <a:off x="3684326" y="1764245"/>
        <a:ext cx="860946" cy="860946"/>
      </dsp:txXfrm>
    </dsp:sp>
    <dsp:sp modelId="{DDB0EA17-1A78-4CC8-A823-39473FEF946F}">
      <dsp:nvSpPr>
        <dsp:cNvPr id="0" name=""/>
        <dsp:cNvSpPr/>
      </dsp:nvSpPr>
      <dsp:spPr>
        <a:xfrm rot="16200000">
          <a:off x="3931901" y="1389723"/>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05655" y="1393894"/>
        <a:ext cx="18289" cy="18289"/>
      </dsp:txXfrm>
    </dsp:sp>
    <dsp:sp modelId="{3D0D9003-6BE3-47CF-A261-B9E93738CEAB}">
      <dsp:nvSpPr>
        <dsp:cNvPr id="0" name=""/>
        <dsp:cNvSpPr/>
      </dsp:nvSpPr>
      <dsp:spPr>
        <a:xfrm>
          <a:off x="3506018" y="2577"/>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Achievement</a:t>
          </a:r>
        </a:p>
      </dsp:txBody>
      <dsp:txXfrm>
        <a:off x="3684326" y="180885"/>
        <a:ext cx="860946" cy="860946"/>
      </dsp:txXfrm>
    </dsp:sp>
    <dsp:sp modelId="{AC299396-0558-4184-9EBF-1BC03482AFF0}">
      <dsp:nvSpPr>
        <dsp:cNvPr id="0" name=""/>
        <dsp:cNvSpPr/>
      </dsp:nvSpPr>
      <dsp:spPr>
        <a:xfrm rot="19800000">
          <a:off x="4617516" y="1785563"/>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91269" y="1789733"/>
        <a:ext cx="18289" cy="18289"/>
      </dsp:txXfrm>
    </dsp:sp>
    <dsp:sp modelId="{B4A24C94-C8BF-4AF9-9692-3E8F0C6E0086}">
      <dsp:nvSpPr>
        <dsp:cNvPr id="0" name=""/>
        <dsp:cNvSpPr/>
      </dsp:nvSpPr>
      <dsp:spPr>
        <a:xfrm>
          <a:off x="4877247" y="794257"/>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Growth Potential</a:t>
          </a:r>
        </a:p>
      </dsp:txBody>
      <dsp:txXfrm>
        <a:off x="5055555" y="972565"/>
        <a:ext cx="860946" cy="860946"/>
      </dsp:txXfrm>
    </dsp:sp>
    <dsp:sp modelId="{E91E7B99-6F6B-4B86-989B-48075DA7AA22}">
      <dsp:nvSpPr>
        <dsp:cNvPr id="0" name=""/>
        <dsp:cNvSpPr/>
      </dsp:nvSpPr>
      <dsp:spPr>
        <a:xfrm rot="1800000">
          <a:off x="4617516" y="2577242"/>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91269" y="2581413"/>
        <a:ext cx="18289" cy="18289"/>
      </dsp:txXfrm>
    </dsp:sp>
    <dsp:sp modelId="{1CD2CFE5-16D7-4813-93DE-B704B2F5B2AE}">
      <dsp:nvSpPr>
        <dsp:cNvPr id="0" name=""/>
        <dsp:cNvSpPr/>
      </dsp:nvSpPr>
      <dsp:spPr>
        <a:xfrm>
          <a:off x="4877247" y="2377616"/>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Responsibility</a:t>
          </a:r>
        </a:p>
      </dsp:txBody>
      <dsp:txXfrm>
        <a:off x="5055555" y="2555924"/>
        <a:ext cx="860946" cy="860946"/>
      </dsp:txXfrm>
    </dsp:sp>
    <dsp:sp modelId="{77A1730F-A288-4F78-AF6B-5AC578500541}">
      <dsp:nvSpPr>
        <dsp:cNvPr id="0" name=""/>
        <dsp:cNvSpPr/>
      </dsp:nvSpPr>
      <dsp:spPr>
        <a:xfrm rot="5400000">
          <a:off x="3931901" y="2973082"/>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05655" y="2977253"/>
        <a:ext cx="18289" cy="18289"/>
      </dsp:txXfrm>
    </dsp:sp>
    <dsp:sp modelId="{C56C3508-7682-44A1-9A1D-12E198236993}">
      <dsp:nvSpPr>
        <dsp:cNvPr id="0" name=""/>
        <dsp:cNvSpPr/>
      </dsp:nvSpPr>
      <dsp:spPr>
        <a:xfrm>
          <a:off x="3506018" y="3169296"/>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Advancement</a:t>
          </a:r>
        </a:p>
      </dsp:txBody>
      <dsp:txXfrm>
        <a:off x="3684326" y="3347604"/>
        <a:ext cx="860946" cy="860946"/>
      </dsp:txXfrm>
    </dsp:sp>
    <dsp:sp modelId="{C13B7DE5-4E43-46BF-B2A2-EE7C808986A2}">
      <dsp:nvSpPr>
        <dsp:cNvPr id="0" name=""/>
        <dsp:cNvSpPr/>
      </dsp:nvSpPr>
      <dsp:spPr>
        <a:xfrm rot="9000000">
          <a:off x="3246287" y="2577242"/>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420040" y="2581413"/>
        <a:ext cx="18289" cy="18289"/>
      </dsp:txXfrm>
    </dsp:sp>
    <dsp:sp modelId="{0321A0CB-48E0-4F87-8763-530B30605D86}">
      <dsp:nvSpPr>
        <dsp:cNvPr id="0" name=""/>
        <dsp:cNvSpPr/>
      </dsp:nvSpPr>
      <dsp:spPr>
        <a:xfrm>
          <a:off x="2134789" y="2377616"/>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Recognition</a:t>
          </a:r>
        </a:p>
      </dsp:txBody>
      <dsp:txXfrm>
        <a:off x="2313097" y="2555924"/>
        <a:ext cx="860946" cy="860946"/>
      </dsp:txXfrm>
    </dsp:sp>
    <dsp:sp modelId="{9655E284-A663-4610-934B-2A446B0B85C4}">
      <dsp:nvSpPr>
        <dsp:cNvPr id="0" name=""/>
        <dsp:cNvSpPr/>
      </dsp:nvSpPr>
      <dsp:spPr>
        <a:xfrm rot="12600000">
          <a:off x="3246287" y="1785563"/>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420040" y="1789733"/>
        <a:ext cx="18289" cy="18289"/>
      </dsp:txXfrm>
    </dsp:sp>
    <dsp:sp modelId="{54928377-5633-4A6D-975C-328CCA0D2CF2}">
      <dsp:nvSpPr>
        <dsp:cNvPr id="0" name=""/>
        <dsp:cNvSpPr/>
      </dsp:nvSpPr>
      <dsp:spPr>
        <a:xfrm>
          <a:off x="2134789" y="794257"/>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Status</a:t>
          </a:r>
        </a:p>
      </dsp:txBody>
      <dsp:txXfrm>
        <a:off x="2313097" y="972565"/>
        <a:ext cx="860946" cy="8609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60D7C-0F87-4F2C-BAC0-BC1D4F120BE3}">
      <dsp:nvSpPr>
        <dsp:cNvPr id="0" name=""/>
        <dsp:cNvSpPr/>
      </dsp:nvSpPr>
      <dsp:spPr>
        <a:xfrm>
          <a:off x="3506018" y="1585937"/>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Maintenance</a:t>
          </a:r>
        </a:p>
        <a:p>
          <a:pPr marL="0" lvl="0" indent="0" algn="ctr" defTabSz="488950">
            <a:lnSpc>
              <a:spcPct val="90000"/>
            </a:lnSpc>
            <a:spcBef>
              <a:spcPct val="0"/>
            </a:spcBef>
            <a:spcAft>
              <a:spcPct val="35000"/>
            </a:spcAft>
            <a:buNone/>
          </a:pPr>
          <a:r>
            <a:rPr lang="en-US" sz="1100" kern="1200" dirty="0"/>
            <a:t> Factors</a:t>
          </a:r>
        </a:p>
      </dsp:txBody>
      <dsp:txXfrm>
        <a:off x="3684326" y="1764245"/>
        <a:ext cx="860946" cy="860946"/>
      </dsp:txXfrm>
    </dsp:sp>
    <dsp:sp modelId="{DDB0EA17-1A78-4CC8-A823-39473FEF946F}">
      <dsp:nvSpPr>
        <dsp:cNvPr id="0" name=""/>
        <dsp:cNvSpPr/>
      </dsp:nvSpPr>
      <dsp:spPr>
        <a:xfrm rot="16200000">
          <a:off x="3931901" y="1389723"/>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05655" y="1393894"/>
        <a:ext cx="18289" cy="18289"/>
      </dsp:txXfrm>
    </dsp:sp>
    <dsp:sp modelId="{3D0D9003-6BE3-47CF-A261-B9E93738CEAB}">
      <dsp:nvSpPr>
        <dsp:cNvPr id="0" name=""/>
        <dsp:cNvSpPr/>
      </dsp:nvSpPr>
      <dsp:spPr>
        <a:xfrm>
          <a:off x="3506018" y="2577"/>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Working Relationships</a:t>
          </a:r>
        </a:p>
      </dsp:txBody>
      <dsp:txXfrm>
        <a:off x="3684326" y="180885"/>
        <a:ext cx="860946" cy="860946"/>
      </dsp:txXfrm>
    </dsp:sp>
    <dsp:sp modelId="{AC299396-0558-4184-9EBF-1BC03482AFF0}">
      <dsp:nvSpPr>
        <dsp:cNvPr id="0" name=""/>
        <dsp:cNvSpPr/>
      </dsp:nvSpPr>
      <dsp:spPr>
        <a:xfrm rot="19800000">
          <a:off x="4617516" y="1785563"/>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91269" y="1789733"/>
        <a:ext cx="18289" cy="18289"/>
      </dsp:txXfrm>
    </dsp:sp>
    <dsp:sp modelId="{B4A24C94-C8BF-4AF9-9692-3E8F0C6E0086}">
      <dsp:nvSpPr>
        <dsp:cNvPr id="0" name=""/>
        <dsp:cNvSpPr/>
      </dsp:nvSpPr>
      <dsp:spPr>
        <a:xfrm>
          <a:off x="4877247" y="794257"/>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Salaries</a:t>
          </a:r>
        </a:p>
      </dsp:txBody>
      <dsp:txXfrm>
        <a:off x="5055555" y="972565"/>
        <a:ext cx="860946" cy="860946"/>
      </dsp:txXfrm>
    </dsp:sp>
    <dsp:sp modelId="{E91E7B99-6F6B-4B86-989B-48075DA7AA22}">
      <dsp:nvSpPr>
        <dsp:cNvPr id="0" name=""/>
        <dsp:cNvSpPr/>
      </dsp:nvSpPr>
      <dsp:spPr>
        <a:xfrm rot="1800000">
          <a:off x="4617516" y="2577242"/>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91269" y="2581413"/>
        <a:ext cx="18289" cy="18289"/>
      </dsp:txXfrm>
    </dsp:sp>
    <dsp:sp modelId="{1CD2CFE5-16D7-4813-93DE-B704B2F5B2AE}">
      <dsp:nvSpPr>
        <dsp:cNvPr id="0" name=""/>
        <dsp:cNvSpPr/>
      </dsp:nvSpPr>
      <dsp:spPr>
        <a:xfrm>
          <a:off x="4877247" y="2377616"/>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Interpersonal Relations</a:t>
          </a:r>
        </a:p>
      </dsp:txBody>
      <dsp:txXfrm>
        <a:off x="5055555" y="2555924"/>
        <a:ext cx="860946" cy="860946"/>
      </dsp:txXfrm>
    </dsp:sp>
    <dsp:sp modelId="{77A1730F-A288-4F78-AF6B-5AC578500541}">
      <dsp:nvSpPr>
        <dsp:cNvPr id="0" name=""/>
        <dsp:cNvSpPr/>
      </dsp:nvSpPr>
      <dsp:spPr>
        <a:xfrm rot="5400000">
          <a:off x="3931901" y="2973082"/>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05655" y="2977253"/>
        <a:ext cx="18289" cy="18289"/>
      </dsp:txXfrm>
    </dsp:sp>
    <dsp:sp modelId="{C56C3508-7682-44A1-9A1D-12E198236993}">
      <dsp:nvSpPr>
        <dsp:cNvPr id="0" name=""/>
        <dsp:cNvSpPr/>
      </dsp:nvSpPr>
      <dsp:spPr>
        <a:xfrm>
          <a:off x="3506018" y="3169296"/>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Benefits</a:t>
          </a:r>
        </a:p>
      </dsp:txBody>
      <dsp:txXfrm>
        <a:off x="3684326" y="3347604"/>
        <a:ext cx="860946" cy="860946"/>
      </dsp:txXfrm>
    </dsp:sp>
    <dsp:sp modelId="{C13B7DE5-4E43-46BF-B2A2-EE7C808986A2}">
      <dsp:nvSpPr>
        <dsp:cNvPr id="0" name=""/>
        <dsp:cNvSpPr/>
      </dsp:nvSpPr>
      <dsp:spPr>
        <a:xfrm rot="9000000">
          <a:off x="3246287" y="2577242"/>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420040" y="2581413"/>
        <a:ext cx="18289" cy="18289"/>
      </dsp:txXfrm>
    </dsp:sp>
    <dsp:sp modelId="{0321A0CB-48E0-4F87-8763-530B30605D86}">
      <dsp:nvSpPr>
        <dsp:cNvPr id="0" name=""/>
        <dsp:cNvSpPr/>
      </dsp:nvSpPr>
      <dsp:spPr>
        <a:xfrm>
          <a:off x="2134789" y="2377616"/>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Environmental Climate</a:t>
          </a:r>
        </a:p>
      </dsp:txBody>
      <dsp:txXfrm>
        <a:off x="2313097" y="2555924"/>
        <a:ext cx="860946" cy="860946"/>
      </dsp:txXfrm>
    </dsp:sp>
    <dsp:sp modelId="{9655E284-A663-4610-934B-2A446B0B85C4}">
      <dsp:nvSpPr>
        <dsp:cNvPr id="0" name=""/>
        <dsp:cNvSpPr/>
      </dsp:nvSpPr>
      <dsp:spPr>
        <a:xfrm rot="12600000">
          <a:off x="3246287" y="1785563"/>
          <a:ext cx="365796" cy="26630"/>
        </a:xfrm>
        <a:custGeom>
          <a:avLst/>
          <a:gdLst/>
          <a:ahLst/>
          <a:cxnLst/>
          <a:rect l="0" t="0" r="0" b="0"/>
          <a:pathLst>
            <a:path>
              <a:moveTo>
                <a:pt x="0" y="13315"/>
              </a:moveTo>
              <a:lnTo>
                <a:pt x="365796"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420040" y="1789733"/>
        <a:ext cx="18289" cy="18289"/>
      </dsp:txXfrm>
    </dsp:sp>
    <dsp:sp modelId="{54928377-5633-4A6D-975C-328CCA0D2CF2}">
      <dsp:nvSpPr>
        <dsp:cNvPr id="0" name=""/>
        <dsp:cNvSpPr/>
      </dsp:nvSpPr>
      <dsp:spPr>
        <a:xfrm>
          <a:off x="2134789" y="794257"/>
          <a:ext cx="1217562" cy="12175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Job Security</a:t>
          </a:r>
        </a:p>
        <a:p>
          <a:pPr marL="0" lvl="0" indent="0" algn="ctr" defTabSz="444500">
            <a:lnSpc>
              <a:spcPct val="90000"/>
            </a:lnSpc>
            <a:spcBef>
              <a:spcPct val="0"/>
            </a:spcBef>
            <a:spcAft>
              <a:spcPct val="35000"/>
            </a:spcAft>
            <a:buNone/>
          </a:pPr>
          <a:endParaRPr lang="en-US" sz="1000" kern="1200" dirty="0"/>
        </a:p>
      </dsp:txBody>
      <dsp:txXfrm>
        <a:off x="2313097" y="972565"/>
        <a:ext cx="860946" cy="8609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8CE1F-3DC2-344B-AC28-799B90FF6C49}">
      <dsp:nvSpPr>
        <dsp:cNvPr id="0" name=""/>
        <dsp:cNvSpPr/>
      </dsp:nvSpPr>
      <dsp:spPr>
        <a:xfrm>
          <a:off x="662939" y="0"/>
          <a:ext cx="7513320" cy="4383087"/>
        </a:xfrm>
        <a:prstGeom prst="rightArrow">
          <a:avLst/>
        </a:prstGeom>
        <a:solidFill>
          <a:schemeClr val="accent6">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BA1F934-2E0B-1148-8162-54C060AD0858}">
      <dsp:nvSpPr>
        <dsp:cNvPr id="0" name=""/>
        <dsp:cNvSpPr/>
      </dsp:nvSpPr>
      <dsp:spPr>
        <a:xfrm>
          <a:off x="3060" y="1314926"/>
          <a:ext cx="1671318" cy="1753234"/>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1 Forming</a:t>
          </a:r>
        </a:p>
      </dsp:txBody>
      <dsp:txXfrm>
        <a:off x="84647" y="1396513"/>
        <a:ext cx="1508144" cy="1590060"/>
      </dsp:txXfrm>
    </dsp:sp>
    <dsp:sp modelId="{0EBF98A9-EFC0-4043-B369-8B4F4C486253}">
      <dsp:nvSpPr>
        <dsp:cNvPr id="0" name=""/>
        <dsp:cNvSpPr/>
      </dsp:nvSpPr>
      <dsp:spPr>
        <a:xfrm>
          <a:off x="1793500" y="1314926"/>
          <a:ext cx="1671318" cy="1753234"/>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2 Storming</a:t>
          </a:r>
        </a:p>
      </dsp:txBody>
      <dsp:txXfrm>
        <a:off x="1875087" y="1396513"/>
        <a:ext cx="1508144" cy="1590060"/>
      </dsp:txXfrm>
    </dsp:sp>
    <dsp:sp modelId="{FA4D96F7-0EBB-D84C-BA23-1F61108E176D}">
      <dsp:nvSpPr>
        <dsp:cNvPr id="0" name=""/>
        <dsp:cNvSpPr/>
      </dsp:nvSpPr>
      <dsp:spPr>
        <a:xfrm>
          <a:off x="3583940" y="1314926"/>
          <a:ext cx="1671318" cy="1753234"/>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3 Norming</a:t>
          </a:r>
        </a:p>
      </dsp:txBody>
      <dsp:txXfrm>
        <a:off x="3665527" y="1396513"/>
        <a:ext cx="1508144" cy="1590060"/>
      </dsp:txXfrm>
    </dsp:sp>
    <dsp:sp modelId="{41494B97-093A-534D-A752-73197F76B217}">
      <dsp:nvSpPr>
        <dsp:cNvPr id="0" name=""/>
        <dsp:cNvSpPr/>
      </dsp:nvSpPr>
      <dsp:spPr>
        <a:xfrm>
          <a:off x="5374381" y="1314926"/>
          <a:ext cx="1671318" cy="1753234"/>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 4 Performing</a:t>
          </a:r>
        </a:p>
      </dsp:txBody>
      <dsp:txXfrm>
        <a:off x="5455968" y="1396513"/>
        <a:ext cx="1508144" cy="1590060"/>
      </dsp:txXfrm>
    </dsp:sp>
    <dsp:sp modelId="{EC396F02-24FB-5F46-923C-418E0ACF76D9}">
      <dsp:nvSpPr>
        <dsp:cNvPr id="0" name=""/>
        <dsp:cNvSpPr/>
      </dsp:nvSpPr>
      <dsp:spPr>
        <a:xfrm>
          <a:off x="7164821" y="1314926"/>
          <a:ext cx="1671318" cy="1753234"/>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5 Transforming</a:t>
          </a:r>
        </a:p>
      </dsp:txBody>
      <dsp:txXfrm>
        <a:off x="7246408" y="1396513"/>
        <a:ext cx="1508144" cy="1590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2BD5C5-1598-445B-8132-FA5CF667E8A5}">
      <dsp:nvSpPr>
        <dsp:cNvPr id="0" name=""/>
        <dsp:cNvSpPr/>
      </dsp:nvSpPr>
      <dsp:spPr>
        <a:xfrm>
          <a:off x="626744" y="0"/>
          <a:ext cx="4343400" cy="4343400"/>
        </a:xfrm>
        <a:prstGeom prst="triangl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AD146E-3C29-432B-A5B0-B7D9A02311A4}">
      <dsp:nvSpPr>
        <dsp:cNvPr id="0" name=""/>
        <dsp:cNvSpPr/>
      </dsp:nvSpPr>
      <dsp:spPr>
        <a:xfrm>
          <a:off x="2798445" y="434764"/>
          <a:ext cx="2823210" cy="771971"/>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Action – Front Line</a:t>
          </a:r>
        </a:p>
      </dsp:txBody>
      <dsp:txXfrm>
        <a:off x="2836130" y="472449"/>
        <a:ext cx="2747840" cy="696601"/>
      </dsp:txXfrm>
    </dsp:sp>
    <dsp:sp modelId="{E16F489B-F339-4685-97C1-D387800C994E}">
      <dsp:nvSpPr>
        <dsp:cNvPr id="0" name=""/>
        <dsp:cNvSpPr/>
      </dsp:nvSpPr>
      <dsp:spPr>
        <a:xfrm>
          <a:off x="2798445" y="1303232"/>
          <a:ext cx="2823210" cy="771971"/>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Operations Strategy – Supervisors</a:t>
          </a:r>
        </a:p>
      </dsp:txBody>
      <dsp:txXfrm>
        <a:off x="2836130" y="1340917"/>
        <a:ext cx="2747840" cy="696601"/>
      </dsp:txXfrm>
    </dsp:sp>
    <dsp:sp modelId="{FD13302A-4C7D-4809-B407-94F1A6D45CE6}">
      <dsp:nvSpPr>
        <dsp:cNvPr id="0" name=""/>
        <dsp:cNvSpPr/>
      </dsp:nvSpPr>
      <dsp:spPr>
        <a:xfrm>
          <a:off x="2798445" y="2171700"/>
          <a:ext cx="2823210" cy="771971"/>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Goals &amp; Objectives – Dept Heads</a:t>
          </a:r>
        </a:p>
      </dsp:txBody>
      <dsp:txXfrm>
        <a:off x="2836130" y="2209385"/>
        <a:ext cx="2747840" cy="696601"/>
      </dsp:txXfrm>
    </dsp:sp>
    <dsp:sp modelId="{AC505E3A-53B3-4EBF-8E4B-D8A6E6202DD7}">
      <dsp:nvSpPr>
        <dsp:cNvPr id="0" name=""/>
        <dsp:cNvSpPr/>
      </dsp:nvSpPr>
      <dsp:spPr>
        <a:xfrm>
          <a:off x="2798445" y="3040167"/>
          <a:ext cx="2823210" cy="771971"/>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Mission, Vision, and  Values – GM and Board</a:t>
          </a:r>
        </a:p>
      </dsp:txBody>
      <dsp:txXfrm>
        <a:off x="2836130" y="3077852"/>
        <a:ext cx="2747840" cy="69660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46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ea typeface="+mn-ea"/>
              </a:defRPr>
            </a:lvl1pPr>
          </a:lstStyle>
          <a:p>
            <a:pPr>
              <a:defRPr/>
            </a:pPr>
            <a:endParaRPr lang="en-US"/>
          </a:p>
        </p:txBody>
      </p:sp>
      <p:sp>
        <p:nvSpPr>
          <p:cNvPr id="4546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ea typeface="+mn-ea"/>
              </a:defRPr>
            </a:lvl1pPr>
          </a:lstStyle>
          <a:p>
            <a:pPr>
              <a:defRPr/>
            </a:pPr>
            <a:endParaRPr lang="en-US"/>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546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546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ea typeface="+mn-ea"/>
              </a:defRPr>
            </a:lvl1pPr>
          </a:lstStyle>
          <a:p>
            <a:pPr>
              <a:defRPr/>
            </a:pPr>
            <a:endParaRPr lang="en-US"/>
          </a:p>
        </p:txBody>
      </p:sp>
      <p:sp>
        <p:nvSpPr>
          <p:cNvPr id="4546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0C1EA41-C782-B549-8722-1D11D918D44B}" type="slidenum">
              <a:rPr lang="en-US"/>
              <a:pPr/>
              <a:t>‹#›</a:t>
            </a:fld>
            <a:endParaRPr lang="en-US"/>
          </a:p>
        </p:txBody>
      </p:sp>
    </p:spTree>
    <p:extLst>
      <p:ext uri="{BB962C8B-B14F-4D97-AF65-F5344CB8AC3E}">
        <p14:creationId xmlns:p14="http://schemas.microsoft.com/office/powerpoint/2010/main" val="1252009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FF"/>
                </a:solidFill>
              </a:rPr>
              <a:t>PRACTICE QUESTION</a:t>
            </a:r>
          </a:p>
          <a:p>
            <a:r>
              <a:rPr lang="en-US" dirty="0">
                <a:solidFill>
                  <a:srgbClr val="0000FF"/>
                </a:solidFill>
              </a:rPr>
              <a:t>Leadership can be defined as</a:t>
            </a:r>
          </a:p>
          <a:p>
            <a:r>
              <a:rPr lang="en-US" dirty="0">
                <a:solidFill>
                  <a:srgbClr val="0000FF"/>
                </a:solidFill>
              </a:rPr>
              <a:t>A) Motivational techniques primarily using</a:t>
            </a:r>
            <a:r>
              <a:rPr lang="en-US" baseline="0" dirty="0">
                <a:solidFill>
                  <a:srgbClr val="0000FF"/>
                </a:solidFill>
              </a:rPr>
              <a:t> threat</a:t>
            </a:r>
            <a:r>
              <a:rPr lang="en-US" dirty="0">
                <a:solidFill>
                  <a:srgbClr val="0000FF"/>
                </a:solidFill>
              </a:rPr>
              <a:t> intended</a:t>
            </a:r>
            <a:r>
              <a:rPr lang="en-US" baseline="0" dirty="0">
                <a:solidFill>
                  <a:srgbClr val="0000FF"/>
                </a:solidFill>
              </a:rPr>
              <a:t> to induce retention and commitment from followers  </a:t>
            </a:r>
          </a:p>
          <a:p>
            <a:r>
              <a:rPr lang="en-US" baseline="0" dirty="0">
                <a:solidFill>
                  <a:srgbClr val="0000FF"/>
                </a:solidFill>
              </a:rPr>
              <a:t>B) Coercing of followers to avoid punishment in achieving their goals and objectives</a:t>
            </a:r>
          </a:p>
          <a:p>
            <a:r>
              <a:rPr lang="en-US" baseline="0" dirty="0">
                <a:solidFill>
                  <a:srgbClr val="0000FF"/>
                </a:solidFill>
              </a:rPr>
              <a:t>C) Being mostly effective when using centralized decision making and using organizational power to force others to achieve their goals and objectives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baseline="0" dirty="0">
                <a:solidFill>
                  <a:srgbClr val="0000FF"/>
                </a:solidFill>
              </a:rPr>
              <a:t>D) </a:t>
            </a:r>
            <a:r>
              <a:rPr lang="en-US" sz="1200" b="1" dirty="0">
                <a:solidFill>
                  <a:srgbClr val="0000FF"/>
                </a:solidFill>
              </a:rPr>
              <a:t>Inducing followers to accomplish certain goals that represent the values, wants and needs, aspirations and expectations of both leaders and their followers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a:t>
            </a:fld>
            <a:endParaRPr lang="en-US"/>
          </a:p>
        </p:txBody>
      </p:sp>
    </p:spTree>
    <p:extLst>
      <p:ext uri="{BB962C8B-B14F-4D97-AF65-F5344CB8AC3E}">
        <p14:creationId xmlns:p14="http://schemas.microsoft.com/office/powerpoint/2010/main" val="3246651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r>
              <a:rPr lang="en-US" dirty="0"/>
              <a:t>Leadership</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200" baseline="0" dirty="0"/>
              <a:t>I</a:t>
            </a:r>
            <a:r>
              <a:rPr lang="en-US" sz="1200" dirty="0"/>
              <a:t>s a social process</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100" dirty="0"/>
              <a:t>Crosses multiple disciplines</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100" dirty="0"/>
              <a:t>Open to a variety of meanings</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100" b="1" dirty="0"/>
              <a:t>All of the answers are correct </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a:t>
            </a:fld>
            <a:endParaRPr lang="en-US"/>
          </a:p>
        </p:txBody>
      </p:sp>
    </p:spTree>
    <p:extLst>
      <p:ext uri="{BB962C8B-B14F-4D97-AF65-F5344CB8AC3E}">
        <p14:creationId xmlns:p14="http://schemas.microsoft.com/office/powerpoint/2010/main" val="1823454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a:t>
            </a:r>
            <a:r>
              <a:rPr lang="en-US" baseline="0" dirty="0"/>
              <a:t> QUESTION</a:t>
            </a:r>
          </a:p>
          <a:p>
            <a:r>
              <a:rPr lang="en-US" baseline="0" dirty="0"/>
              <a:t>Armchair theories</a:t>
            </a:r>
          </a:p>
          <a:p>
            <a:pPr marL="228600" indent="-228600">
              <a:buAutoNum type="alphaUcParenR"/>
            </a:pPr>
            <a:r>
              <a:rPr lang="en-US" baseline="0" dirty="0"/>
              <a:t>Are sometimes referred to as personalized theories</a:t>
            </a:r>
          </a:p>
          <a:p>
            <a:pPr marL="228600" indent="-228600">
              <a:buAutoNum type="alphaUcParenR"/>
            </a:pPr>
            <a:r>
              <a:rPr lang="en-US" baseline="0" dirty="0"/>
              <a:t>Are based on personal experience</a:t>
            </a:r>
          </a:p>
          <a:p>
            <a:pPr marL="228600" indent="-228600">
              <a:buAutoNum type="alphaUcParenR"/>
            </a:pPr>
            <a:r>
              <a:rPr lang="en-US" baseline="0" dirty="0"/>
              <a:t>Are based on personal feelings</a:t>
            </a:r>
          </a:p>
          <a:p>
            <a:pPr marL="228600" indent="-228600">
              <a:buAutoNum type="alphaUcParenR"/>
            </a:pPr>
            <a:r>
              <a:rPr lang="en-US" b="1" baseline="0" dirty="0"/>
              <a:t>All of the answers are correct</a:t>
            </a:r>
            <a:endParaRPr lang="en-US" b="1"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6</a:t>
            </a:fld>
            <a:endParaRPr lang="en-US"/>
          </a:p>
        </p:txBody>
      </p:sp>
    </p:spTree>
    <p:extLst>
      <p:ext uri="{BB962C8B-B14F-4D97-AF65-F5344CB8AC3E}">
        <p14:creationId xmlns:p14="http://schemas.microsoft.com/office/powerpoint/2010/main" val="1884124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Which leadership theory places primary importance on the leader’s experience and ability to relate to group members?</a:t>
            </a:r>
          </a:p>
          <a:p>
            <a:pPr lvl="0"/>
            <a:r>
              <a:rPr kumimoji="1" lang="en-US" sz="1200" b="1" kern="1200" dirty="0">
                <a:solidFill>
                  <a:schemeClr val="tx1"/>
                </a:solidFill>
                <a:effectLst/>
                <a:latin typeface="Times New Roman" pitchFamily="18" charset="0"/>
                <a:ea typeface="ＭＳ Ｐゴシック" charset="0"/>
                <a:cs typeface="+mn-cs"/>
              </a:rPr>
              <a:t>Follower theory </a:t>
            </a:r>
            <a:r>
              <a:rPr kumimoji="1" lang="en-US" sz="1200" b="1" i="1" kern="1200" dirty="0">
                <a:solidFill>
                  <a:schemeClr val="tx1"/>
                </a:solidFill>
                <a:effectLst/>
                <a:latin typeface="Times New Roman" pitchFamily="18" charset="0"/>
                <a:ea typeface="ＭＳ Ｐゴシック" charset="0"/>
                <a:cs typeface="+mn-cs"/>
              </a:rPr>
              <a:t>(CMAA Leadership Chap.) </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Great man theory</a:t>
            </a:r>
          </a:p>
          <a:p>
            <a:pPr lvl="0"/>
            <a:r>
              <a:rPr kumimoji="1" lang="en-US" sz="1200" kern="1200" dirty="0">
                <a:solidFill>
                  <a:schemeClr val="tx1"/>
                </a:solidFill>
                <a:effectLst/>
                <a:latin typeface="Times New Roman" pitchFamily="18" charset="0"/>
                <a:ea typeface="ＭＳ Ｐゴシック" charset="0"/>
                <a:cs typeface="+mn-cs"/>
              </a:rPr>
              <a:t>Genius theory</a:t>
            </a:r>
          </a:p>
          <a:p>
            <a:pPr lvl="0"/>
            <a:r>
              <a:rPr kumimoji="1" lang="en-US" sz="1200" kern="1200" dirty="0">
                <a:solidFill>
                  <a:schemeClr val="tx1"/>
                </a:solidFill>
                <a:effectLst/>
                <a:latin typeface="Times New Roman" pitchFamily="18" charset="0"/>
                <a:ea typeface="ＭＳ Ｐゴシック" charset="0"/>
                <a:cs typeface="+mn-cs"/>
              </a:rPr>
              <a:t>Democratic theory</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8</a:t>
            </a:fld>
            <a:endParaRPr lang="en-US"/>
          </a:p>
        </p:txBody>
      </p:sp>
    </p:spTree>
    <p:extLst>
      <p:ext uri="{BB962C8B-B14F-4D97-AF65-F5344CB8AC3E}">
        <p14:creationId xmlns:p14="http://schemas.microsoft.com/office/powerpoint/2010/main" val="3018708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r>
              <a:rPr lang="en-US" baseline="0" dirty="0"/>
              <a:t>The managerial grid was organized to identify the type of leader who would display what types of behavior?</a:t>
            </a:r>
          </a:p>
          <a:p>
            <a:pPr marL="228600" indent="-228600">
              <a:buAutoNum type="alphaUcParenR"/>
            </a:pPr>
            <a:r>
              <a:rPr lang="en-US" baseline="0" dirty="0"/>
              <a:t>High task behavior</a:t>
            </a:r>
          </a:p>
          <a:p>
            <a:pPr marL="228600" indent="-228600">
              <a:buAutoNum type="alphaUcParenR"/>
            </a:pPr>
            <a:r>
              <a:rPr lang="en-US" baseline="0" dirty="0"/>
              <a:t>High relationship behavior </a:t>
            </a:r>
          </a:p>
          <a:p>
            <a:pPr marL="228600" indent="-228600">
              <a:buAutoNum type="alphaUcParenR"/>
            </a:pPr>
            <a:r>
              <a:rPr lang="en-US" b="1" baseline="0" dirty="0"/>
              <a:t>High or low task behavior and high or low relationship behavior</a:t>
            </a:r>
          </a:p>
          <a:p>
            <a:pPr marL="228600" indent="-228600">
              <a:buAutoNum type="alphaUcParenR"/>
            </a:pPr>
            <a:r>
              <a:rPr lang="en-US" baseline="0" dirty="0"/>
              <a:t>High task behavior and high relationship </a:t>
            </a:r>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13</a:t>
            </a:fld>
            <a:endParaRPr lang="en-US"/>
          </a:p>
        </p:txBody>
      </p:sp>
    </p:spTree>
    <p:extLst>
      <p:ext uri="{BB962C8B-B14F-4D97-AF65-F5344CB8AC3E}">
        <p14:creationId xmlns:p14="http://schemas.microsoft.com/office/powerpoint/2010/main" val="1614605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Private club managers show an overwhelming preference for which type of leadership style?</a:t>
            </a:r>
          </a:p>
          <a:p>
            <a:pPr lvl="0"/>
            <a:r>
              <a:rPr kumimoji="1" lang="en-US" sz="1200" kern="1200" dirty="0">
                <a:solidFill>
                  <a:schemeClr val="tx1"/>
                </a:solidFill>
                <a:effectLst/>
                <a:latin typeface="Times New Roman" pitchFamily="18" charset="0"/>
                <a:ea typeface="ＭＳ Ｐゴシック" charset="0"/>
                <a:cs typeface="+mn-cs"/>
              </a:rPr>
              <a:t>High direction/low support</a:t>
            </a:r>
          </a:p>
          <a:p>
            <a:pPr lvl="0"/>
            <a:r>
              <a:rPr kumimoji="1" lang="en-US" sz="1200" kern="1200" dirty="0">
                <a:solidFill>
                  <a:schemeClr val="tx1"/>
                </a:solidFill>
                <a:effectLst/>
                <a:latin typeface="Times New Roman" pitchFamily="18" charset="0"/>
                <a:ea typeface="ＭＳ Ｐゴシック" charset="0"/>
                <a:cs typeface="+mn-cs"/>
              </a:rPr>
              <a:t>High direction/high support</a:t>
            </a:r>
          </a:p>
          <a:p>
            <a:pPr lvl="0"/>
            <a:r>
              <a:rPr kumimoji="1" lang="en-US" sz="1200" b="1" kern="1200" dirty="0">
                <a:solidFill>
                  <a:schemeClr val="tx1"/>
                </a:solidFill>
                <a:effectLst/>
                <a:latin typeface="Times New Roman" pitchFamily="18" charset="0"/>
                <a:ea typeface="ＭＳ Ｐゴシック" charset="0"/>
                <a:cs typeface="+mn-cs"/>
              </a:rPr>
              <a:t>Low direction/high support </a:t>
            </a:r>
            <a:r>
              <a:rPr kumimoji="1" lang="en-US" sz="1200" b="1" i="1" kern="1200" dirty="0">
                <a:solidFill>
                  <a:schemeClr val="tx1"/>
                </a:solidFill>
                <a:effectLst/>
                <a:latin typeface="Times New Roman" pitchFamily="18" charset="0"/>
                <a:ea typeface="ＭＳ Ｐゴシック" charset="0"/>
                <a:cs typeface="+mn-cs"/>
              </a:rPr>
              <a:t>(CMAA Leadership Chap.)</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Low direction/low support</a:t>
            </a:r>
          </a:p>
          <a:p>
            <a:endParaRPr kumimoji="1" lang="en-US" sz="1200" kern="1200" dirty="0">
              <a:solidFill>
                <a:schemeClr val="tx1"/>
              </a:solidFill>
              <a:effectLst/>
              <a:latin typeface="Times New Roman" pitchFamily="18" charset="0"/>
              <a:ea typeface="ＭＳ Ｐゴシック" charset="0"/>
              <a:cs typeface="+mn-cs"/>
            </a:endParaRPr>
          </a:p>
          <a:p>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The use of a situational leadership approach allows leaders to:</a:t>
            </a:r>
          </a:p>
          <a:p>
            <a:pPr lvl="0"/>
            <a:r>
              <a:rPr kumimoji="1" lang="en-US" sz="1200" kern="1200" dirty="0">
                <a:solidFill>
                  <a:schemeClr val="tx1"/>
                </a:solidFill>
                <a:effectLst/>
                <a:latin typeface="Times New Roman" pitchFamily="18" charset="0"/>
                <a:ea typeface="ＭＳ Ｐゴシック" charset="0"/>
                <a:cs typeface="+mn-cs"/>
              </a:rPr>
              <a:t>Successfully run their day-to-day organization </a:t>
            </a:r>
          </a:p>
          <a:p>
            <a:pPr lvl="0"/>
            <a:r>
              <a:rPr kumimoji="1" lang="en-US" sz="1200" kern="1200" dirty="0">
                <a:solidFill>
                  <a:schemeClr val="tx1"/>
                </a:solidFill>
                <a:effectLst/>
                <a:latin typeface="Times New Roman" pitchFamily="18" charset="0"/>
                <a:ea typeface="ＭＳ Ｐゴシック" charset="0"/>
                <a:cs typeface="+mn-cs"/>
              </a:rPr>
              <a:t>Focus their attention only on the best employees</a:t>
            </a:r>
          </a:p>
          <a:p>
            <a:pPr lvl="0"/>
            <a:r>
              <a:rPr kumimoji="1" lang="en-US" sz="1200" b="1" kern="1200" dirty="0">
                <a:solidFill>
                  <a:schemeClr val="tx1"/>
                </a:solidFill>
                <a:effectLst/>
                <a:latin typeface="Times New Roman" pitchFamily="18" charset="0"/>
                <a:ea typeface="ＭＳ Ｐゴシック" charset="0"/>
                <a:cs typeface="+mn-cs"/>
              </a:rPr>
              <a:t>Focus their attention where needed </a:t>
            </a:r>
            <a:r>
              <a:rPr kumimoji="1" lang="en-US" sz="1200" b="1" i="1" kern="1200" dirty="0">
                <a:solidFill>
                  <a:schemeClr val="tx1"/>
                </a:solidFill>
                <a:effectLst/>
                <a:latin typeface="Times New Roman" pitchFamily="18" charset="0"/>
                <a:ea typeface="ＭＳ Ｐゴシック" charset="0"/>
                <a:cs typeface="+mn-cs"/>
              </a:rPr>
              <a:t>(CMAA Leadership Chap.)</a:t>
            </a:r>
          </a:p>
          <a:p>
            <a:pPr lvl="0"/>
            <a:endParaRPr kumimoji="1" lang="en-US" sz="1200" b="1" i="1"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Private club managers show an overwhelming preference for which type of leadership style?</a:t>
            </a:r>
          </a:p>
          <a:p>
            <a:pPr lvl="0"/>
            <a:r>
              <a:rPr kumimoji="1" lang="en-US" sz="1200" kern="1200" dirty="0">
                <a:solidFill>
                  <a:schemeClr val="tx1"/>
                </a:solidFill>
                <a:effectLst/>
                <a:latin typeface="Times New Roman" pitchFamily="18" charset="0"/>
                <a:ea typeface="ＭＳ Ｐゴシック" charset="0"/>
                <a:cs typeface="+mn-cs"/>
              </a:rPr>
              <a:t>High direction/low support</a:t>
            </a:r>
          </a:p>
          <a:p>
            <a:pPr lvl="0"/>
            <a:r>
              <a:rPr kumimoji="1" lang="en-US" sz="1200" kern="1200" dirty="0">
                <a:solidFill>
                  <a:schemeClr val="tx1"/>
                </a:solidFill>
                <a:effectLst/>
                <a:latin typeface="Times New Roman" pitchFamily="18" charset="0"/>
                <a:ea typeface="ＭＳ Ｐゴシック" charset="0"/>
                <a:cs typeface="+mn-cs"/>
              </a:rPr>
              <a:t>High direction/high support</a:t>
            </a:r>
          </a:p>
          <a:p>
            <a:pPr lvl="0"/>
            <a:r>
              <a:rPr kumimoji="1" lang="en-US" sz="1200" b="1" kern="1200" dirty="0">
                <a:solidFill>
                  <a:schemeClr val="tx1"/>
                </a:solidFill>
                <a:effectLst/>
                <a:latin typeface="Times New Roman" pitchFamily="18" charset="0"/>
                <a:ea typeface="ＭＳ Ｐゴシック" charset="0"/>
                <a:cs typeface="+mn-cs"/>
              </a:rPr>
              <a:t>Low direction/high support </a:t>
            </a:r>
            <a:r>
              <a:rPr kumimoji="1" lang="en-US" sz="1200" b="1" i="1" kern="1200" dirty="0">
                <a:solidFill>
                  <a:schemeClr val="tx1"/>
                </a:solidFill>
                <a:effectLst/>
                <a:latin typeface="Times New Roman" pitchFamily="18" charset="0"/>
                <a:ea typeface="ＭＳ Ｐゴシック" charset="0"/>
                <a:cs typeface="+mn-cs"/>
              </a:rPr>
              <a:t>(CMAA Leadership Chap.)</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Low direction/low support</a:t>
            </a:r>
          </a:p>
          <a:p>
            <a:pPr lvl="0"/>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Delegate important decisions to employees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15</a:t>
            </a:fld>
            <a:endParaRPr lang="en-US"/>
          </a:p>
        </p:txBody>
      </p:sp>
    </p:spTree>
    <p:extLst>
      <p:ext uri="{BB962C8B-B14F-4D97-AF65-F5344CB8AC3E}">
        <p14:creationId xmlns:p14="http://schemas.microsoft.com/office/powerpoint/2010/main" val="3959415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r>
              <a:rPr lang="en-US" dirty="0"/>
              <a:t>In situational</a:t>
            </a:r>
            <a:r>
              <a:rPr lang="en-US" baseline="0" dirty="0"/>
              <a:t> leadership</a:t>
            </a:r>
          </a:p>
          <a:p>
            <a:pPr marL="228600" indent="-228600">
              <a:buAutoNum type="alphaUcParenR"/>
            </a:pPr>
            <a:r>
              <a:rPr lang="en-US" baseline="0" dirty="0"/>
              <a:t>Individuals mature at the same rates when working in groups</a:t>
            </a:r>
          </a:p>
          <a:p>
            <a:pPr marL="228600" indent="-228600">
              <a:buAutoNum type="alphaUcParenR"/>
            </a:pPr>
            <a:r>
              <a:rPr lang="en-US" baseline="0" dirty="0"/>
              <a:t>Information flows laterally and upward (downward)</a:t>
            </a:r>
          </a:p>
          <a:p>
            <a:pPr marL="228600" indent="-228600">
              <a:buAutoNum type="alphaUcParenR"/>
            </a:pPr>
            <a:r>
              <a:rPr lang="en-US" b="1" baseline="0" dirty="0"/>
              <a:t>Works with both individuals and groups</a:t>
            </a:r>
          </a:p>
          <a:p>
            <a:pPr marL="228600" indent="-228600">
              <a:buAutoNum type="alphaUcParenR"/>
            </a:pPr>
            <a:r>
              <a:rPr lang="en-US" b="0" baseline="0" dirty="0"/>
              <a:t>Fosters decision making via centralization</a:t>
            </a:r>
          </a:p>
          <a:p>
            <a:pPr marL="228600" indent="-228600">
              <a:buAutoNum type="alphaUcParenR"/>
            </a:pPr>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16</a:t>
            </a:fld>
            <a:endParaRPr lang="en-US"/>
          </a:p>
        </p:txBody>
      </p:sp>
    </p:spTree>
    <p:extLst>
      <p:ext uri="{BB962C8B-B14F-4D97-AF65-F5344CB8AC3E}">
        <p14:creationId xmlns:p14="http://schemas.microsoft.com/office/powerpoint/2010/main" val="414764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According to Hersey and Blanchard’s situational leadership theory, if the maturity level of the group is judged to be high, the most appropriate leadership style is:</a:t>
            </a:r>
          </a:p>
          <a:p>
            <a:pPr lvl="0"/>
            <a:r>
              <a:rPr kumimoji="1" lang="en-US" sz="1200" kern="1200" dirty="0">
                <a:solidFill>
                  <a:schemeClr val="tx1"/>
                </a:solidFill>
                <a:effectLst/>
                <a:latin typeface="Times New Roman" pitchFamily="18" charset="0"/>
                <a:ea typeface="ＭＳ Ｐゴシック" charset="0"/>
                <a:cs typeface="+mn-cs"/>
              </a:rPr>
              <a:t>Directing</a:t>
            </a:r>
          </a:p>
          <a:p>
            <a:pPr lvl="0"/>
            <a:r>
              <a:rPr kumimoji="1" lang="en-US" sz="1200" kern="1200" dirty="0">
                <a:solidFill>
                  <a:schemeClr val="tx1"/>
                </a:solidFill>
                <a:effectLst/>
                <a:latin typeface="Times New Roman" pitchFamily="18" charset="0"/>
                <a:ea typeface="ＭＳ Ｐゴシック" charset="0"/>
                <a:cs typeface="+mn-cs"/>
              </a:rPr>
              <a:t>Coaching</a:t>
            </a:r>
          </a:p>
          <a:p>
            <a:pPr lvl="0"/>
            <a:r>
              <a:rPr kumimoji="1" lang="en-US" sz="1200" kern="1200" dirty="0">
                <a:solidFill>
                  <a:schemeClr val="tx1"/>
                </a:solidFill>
                <a:effectLst/>
                <a:latin typeface="Times New Roman" pitchFamily="18" charset="0"/>
                <a:ea typeface="ＭＳ Ｐゴシック" charset="0"/>
                <a:cs typeface="+mn-cs"/>
              </a:rPr>
              <a:t>Supporting</a:t>
            </a:r>
          </a:p>
          <a:p>
            <a:pPr lvl="0"/>
            <a:r>
              <a:rPr kumimoji="1" lang="en-US" sz="1200" b="1" kern="1200" dirty="0">
                <a:solidFill>
                  <a:schemeClr val="tx1"/>
                </a:solidFill>
                <a:effectLst/>
                <a:latin typeface="Times New Roman" pitchFamily="18" charset="0"/>
                <a:ea typeface="ＭＳ Ｐゴシック" charset="0"/>
                <a:cs typeface="+mn-cs"/>
              </a:rPr>
              <a:t>Delegating </a:t>
            </a:r>
            <a:r>
              <a:rPr kumimoji="1" lang="en-US" sz="1200" b="1" i="1" kern="1200" dirty="0">
                <a:solidFill>
                  <a:schemeClr val="tx1"/>
                </a:solidFill>
                <a:effectLst/>
                <a:latin typeface="Times New Roman" pitchFamily="18" charset="0"/>
                <a:ea typeface="ＭＳ Ｐゴシック" charset="0"/>
                <a:cs typeface="+mn-cs"/>
              </a:rPr>
              <a:t>(CMAA Leadership Chap.)</a:t>
            </a:r>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17</a:t>
            </a:fld>
            <a:endParaRPr lang="en-US"/>
          </a:p>
        </p:txBody>
      </p:sp>
    </p:spTree>
    <p:extLst>
      <p:ext uri="{BB962C8B-B14F-4D97-AF65-F5344CB8AC3E}">
        <p14:creationId xmlns:p14="http://schemas.microsoft.com/office/powerpoint/2010/main" val="1109323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r>
              <a:rPr lang="en-US" dirty="0"/>
              <a:t>If summarizing the LPC contingency theory</a:t>
            </a:r>
          </a:p>
          <a:p>
            <a:pPr marL="228600" indent="-228600">
              <a:buAutoNum type="alphaUcParenR"/>
            </a:pPr>
            <a:r>
              <a:rPr lang="en-US" dirty="0"/>
              <a:t>Group members will work best/most with a liked team member</a:t>
            </a:r>
          </a:p>
          <a:p>
            <a:pPr marL="228600" indent="-228600">
              <a:buAutoNum type="alphaUcParenR"/>
            </a:pPr>
            <a:r>
              <a:rPr lang="en-US" dirty="0"/>
              <a:t>Group members will work worst/least with an </a:t>
            </a:r>
            <a:r>
              <a:rPr lang="en-US" dirty="0" err="1"/>
              <a:t>unliked</a:t>
            </a:r>
            <a:r>
              <a:rPr lang="en-US" dirty="0"/>
              <a:t> team</a:t>
            </a:r>
            <a:r>
              <a:rPr lang="en-US" baseline="0" dirty="0"/>
              <a:t> member</a:t>
            </a:r>
            <a:r>
              <a:rPr lang="en-US" dirty="0"/>
              <a:t> </a:t>
            </a:r>
          </a:p>
          <a:p>
            <a:pPr marL="228600" indent="-228600">
              <a:buAutoNum type="alphaUcParenR"/>
            </a:pPr>
            <a:r>
              <a:rPr lang="en-US" dirty="0"/>
              <a:t>A</a:t>
            </a:r>
            <a:r>
              <a:rPr lang="en-US" baseline="0" dirty="0"/>
              <a:t> leader</a:t>
            </a:r>
            <a:r>
              <a:rPr lang="en-US" dirty="0"/>
              <a:t> will work best/most with a liked follower</a:t>
            </a:r>
          </a:p>
          <a:p>
            <a:pPr marL="228600" indent="-228600">
              <a:buAutoNum type="alphaUcParenR"/>
            </a:pPr>
            <a:r>
              <a:rPr lang="en-US" dirty="0"/>
              <a:t>A leader will work worst/least with an </a:t>
            </a:r>
            <a:r>
              <a:rPr lang="en-US" dirty="0" err="1"/>
              <a:t>unliked</a:t>
            </a:r>
            <a:r>
              <a:rPr lang="en-US" dirty="0"/>
              <a:t> follower</a:t>
            </a:r>
          </a:p>
          <a:p>
            <a:pPr marL="228600" indent="-228600">
              <a:buAutoNum type="alphaUcParenR"/>
            </a:pPr>
            <a:r>
              <a:rPr lang="en-US" b="1" dirty="0"/>
              <a:t>Both</a:t>
            </a:r>
            <a:r>
              <a:rPr lang="en-US" b="1" baseline="0" dirty="0"/>
              <a:t> C and D are correct</a:t>
            </a:r>
          </a:p>
          <a:p>
            <a:pPr marL="228600" indent="-228600">
              <a:buAutoNum type="alphaUcParenR"/>
            </a:pPr>
            <a:r>
              <a:rPr lang="en-US" baseline="0" dirty="0"/>
              <a:t>Both A and B are correct</a:t>
            </a:r>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18</a:t>
            </a:fld>
            <a:endParaRPr lang="en-US"/>
          </a:p>
        </p:txBody>
      </p:sp>
    </p:spTree>
    <p:extLst>
      <p:ext uri="{BB962C8B-B14F-4D97-AF65-F5344CB8AC3E}">
        <p14:creationId xmlns:p14="http://schemas.microsoft.com/office/powerpoint/2010/main" val="1701933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r>
              <a:rPr lang="en-US" dirty="0"/>
              <a:t>In personal power</a:t>
            </a:r>
          </a:p>
          <a:p>
            <a:pPr marL="228600" indent="-228600">
              <a:buAutoNum type="alphaUcParenR"/>
            </a:pPr>
            <a:r>
              <a:rPr lang="en-US" dirty="0"/>
              <a:t>A person leads </a:t>
            </a:r>
            <a:r>
              <a:rPr lang="en-US" sz="1200" dirty="0"/>
              <a:t>by organizational rank (such as GM)</a:t>
            </a:r>
          </a:p>
          <a:p>
            <a:pPr marL="228600" indent="-228600">
              <a:buAutoNum type="alphaUcParenR"/>
            </a:pPr>
            <a:r>
              <a:rPr lang="en-US" sz="2400" b="1" dirty="0"/>
              <a:t>Leaders use their personalities to help get cooperation from followers</a:t>
            </a:r>
          </a:p>
          <a:p>
            <a:pPr marL="228600" indent="-228600">
              <a:buAutoNum type="alphaUcParenR"/>
            </a:pPr>
            <a:r>
              <a:rPr lang="en-US" sz="2400" b="0" dirty="0"/>
              <a:t>Mission takes priority over personal desires</a:t>
            </a:r>
          </a:p>
          <a:p>
            <a:pPr marL="228600" indent="-228600">
              <a:buAutoNum type="alphaUcParenR"/>
            </a:pPr>
            <a:r>
              <a:rPr lang="en-US" sz="2400" dirty="0"/>
              <a:t>A</a:t>
            </a:r>
            <a:r>
              <a:rPr lang="en-US" sz="2400" baseline="0" dirty="0"/>
              <a:t> person exercises power by threatening or taking</a:t>
            </a:r>
            <a:r>
              <a:rPr lang="en-US" sz="2400" dirty="0"/>
              <a:t> away</a:t>
            </a:r>
            <a:r>
              <a:rPr lang="en-US" sz="2400" baseline="0" dirty="0"/>
              <a:t> </a:t>
            </a:r>
            <a:r>
              <a:rPr lang="en-US" sz="2400" dirty="0"/>
              <a:t>rewards</a:t>
            </a:r>
            <a:endParaRPr lang="en-US" dirty="0"/>
          </a:p>
          <a:p>
            <a:pPr marL="228600" indent="-228600">
              <a:buAutoNum type="alphaUcParenR"/>
            </a:pPr>
            <a:endParaRPr lang="en-US" sz="2400" b="0" dirty="0"/>
          </a:p>
          <a:p>
            <a:pPr marL="0" indent="0">
              <a:buNone/>
            </a:pPr>
            <a:endParaRPr lang="en-US" sz="1200"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20</a:t>
            </a:fld>
            <a:endParaRPr lang="en-US"/>
          </a:p>
        </p:txBody>
      </p:sp>
    </p:spTree>
    <p:extLst>
      <p:ext uri="{BB962C8B-B14F-4D97-AF65-F5344CB8AC3E}">
        <p14:creationId xmlns:p14="http://schemas.microsoft.com/office/powerpoint/2010/main" val="3017460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r>
              <a:rPr lang="en-US" dirty="0"/>
              <a:t>In the time lag concept</a:t>
            </a:r>
          </a:p>
          <a:p>
            <a:pPr marL="228600" indent="-228600">
              <a:buAutoNum type="alphaUcParenR"/>
            </a:pPr>
            <a:r>
              <a:rPr lang="en-US" dirty="0"/>
              <a:t>Leader actions </a:t>
            </a:r>
            <a:r>
              <a:rPr lang="en-US" sz="1200" dirty="0"/>
              <a:t>do not directly affect results</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200" dirty="0"/>
              <a:t>Results occur over time</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200" dirty="0"/>
              <a:t>There is a time lag</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200" b="1" dirty="0"/>
              <a:t>All of the answers are correct</a:t>
            </a:r>
          </a:p>
          <a:p>
            <a:pPr marL="228600" indent="-228600">
              <a:buAutoNum type="alphaUcParenR"/>
            </a:pPr>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22</a:t>
            </a:fld>
            <a:endParaRPr lang="en-US"/>
          </a:p>
        </p:txBody>
      </p:sp>
    </p:spTree>
    <p:extLst>
      <p:ext uri="{BB962C8B-B14F-4D97-AF65-F5344CB8AC3E}">
        <p14:creationId xmlns:p14="http://schemas.microsoft.com/office/powerpoint/2010/main" val="3630503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EE7F4F2E-3FE0-3C4A-99D3-6133E4DC2DF4}" type="slidenum">
              <a:rPr lang="en-US" sz="1200">
                <a:latin typeface="Arial" charset="0"/>
              </a:rPr>
              <a:pPr eaLnBrk="1" hangingPunct="1"/>
              <a:t>23</a:t>
            </a:fld>
            <a:endParaRPr lang="en-US" sz="1200">
              <a:latin typeface="Arial"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r>
              <a:rPr lang="en-US" dirty="0"/>
              <a:t>In Theory Y</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200" b="1" dirty="0"/>
              <a:t>Commitment is a function of rewards</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sz="1200" dirty="0">
                <a:latin typeface="Constantia" charset="0"/>
              </a:rPr>
              <a:t>Most people must be coerced, controlled, or directed</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altLang="ja-JP" sz="1200" dirty="0"/>
              <a:t>Upward mobility occurs via skill specialization</a:t>
            </a: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r>
              <a:rPr lang="en-US" altLang="ja-JP" sz="1200" dirty="0"/>
              <a:t>Current trends in management are moving toward Theory Y style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ja-JP" sz="1200" dirty="0"/>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endParaRPr lang="en-US" sz="1200" dirty="0">
              <a:latin typeface="Constantia" charset="0"/>
            </a:endParaRPr>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endParaRPr lang="en-US" sz="1200" b="1" dirty="0"/>
          </a:p>
          <a:p>
            <a:pPr marL="228600" marR="0" indent="-228600" algn="l" defTabSz="914400" rtl="0" eaLnBrk="0" fontAlgn="base" latinLnBrk="0" hangingPunct="0">
              <a:lnSpc>
                <a:spcPct val="100000"/>
              </a:lnSpc>
              <a:spcBef>
                <a:spcPct val="30000"/>
              </a:spcBef>
              <a:spcAft>
                <a:spcPct val="0"/>
              </a:spcAft>
              <a:buClrTx/>
              <a:buSzTx/>
              <a:buFontTx/>
              <a:buAutoNum type="alphaUcParenR"/>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24</a:t>
            </a:fld>
            <a:endParaRPr lang="en-US"/>
          </a:p>
        </p:txBody>
      </p:sp>
    </p:spTree>
    <p:extLst>
      <p:ext uri="{BB962C8B-B14F-4D97-AF65-F5344CB8AC3E}">
        <p14:creationId xmlns:p14="http://schemas.microsoft.com/office/powerpoint/2010/main" val="3248596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Which theory implies trust in the judgment of people?</a:t>
            </a:r>
          </a:p>
          <a:p>
            <a:pPr lvl="0"/>
            <a:r>
              <a:rPr kumimoji="1" lang="en-US" sz="1200" kern="1200" dirty="0">
                <a:solidFill>
                  <a:schemeClr val="tx1"/>
                </a:solidFill>
                <a:effectLst/>
                <a:latin typeface="Times New Roman" pitchFamily="18" charset="0"/>
                <a:ea typeface="ＭＳ Ｐゴシック" charset="0"/>
                <a:cs typeface="+mn-cs"/>
              </a:rPr>
              <a:t>Theory W</a:t>
            </a:r>
          </a:p>
          <a:p>
            <a:pPr lvl="0"/>
            <a:r>
              <a:rPr kumimoji="1" lang="en-US" sz="1200" kern="1200" dirty="0">
                <a:solidFill>
                  <a:schemeClr val="tx1"/>
                </a:solidFill>
                <a:effectLst/>
                <a:latin typeface="Times New Roman" pitchFamily="18" charset="0"/>
                <a:ea typeface="ＭＳ Ｐゴシック" charset="0"/>
                <a:cs typeface="+mn-cs"/>
              </a:rPr>
              <a:t>Theory X</a:t>
            </a:r>
          </a:p>
          <a:p>
            <a:pPr lvl="0"/>
            <a:r>
              <a:rPr kumimoji="1" lang="en-US" sz="1200" kern="1200" dirty="0">
                <a:solidFill>
                  <a:schemeClr val="tx1"/>
                </a:solidFill>
                <a:effectLst/>
                <a:latin typeface="Times New Roman" pitchFamily="18" charset="0"/>
                <a:ea typeface="ＭＳ Ｐゴシック" charset="0"/>
                <a:cs typeface="+mn-cs"/>
              </a:rPr>
              <a:t>Theory Y</a:t>
            </a:r>
          </a:p>
          <a:p>
            <a:pPr lvl="0"/>
            <a:r>
              <a:rPr kumimoji="1" lang="en-US" sz="1200" b="1" kern="1200" dirty="0">
                <a:solidFill>
                  <a:schemeClr val="tx1"/>
                </a:solidFill>
                <a:effectLst/>
                <a:latin typeface="Times New Roman" pitchFamily="18" charset="0"/>
                <a:ea typeface="ＭＳ Ｐゴシック" charset="0"/>
                <a:cs typeface="+mn-cs"/>
              </a:rPr>
              <a:t>Theory Z </a:t>
            </a:r>
            <a:r>
              <a:rPr kumimoji="1" lang="en-US" sz="1200" b="1" i="1" kern="1200" dirty="0">
                <a:solidFill>
                  <a:schemeClr val="tx1"/>
                </a:solidFill>
                <a:effectLst/>
                <a:latin typeface="Times New Roman" pitchFamily="18" charset="0"/>
                <a:ea typeface="ＭＳ Ｐゴシック" charset="0"/>
                <a:cs typeface="+mn-cs"/>
              </a:rPr>
              <a:t>(CMAA Leadership Chap.)</a:t>
            </a:r>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25</a:t>
            </a:fld>
            <a:endParaRPr lang="en-US"/>
          </a:p>
        </p:txBody>
      </p:sp>
    </p:spTree>
    <p:extLst>
      <p:ext uri="{BB962C8B-B14F-4D97-AF65-F5344CB8AC3E}">
        <p14:creationId xmlns:p14="http://schemas.microsoft.com/office/powerpoint/2010/main" val="674261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092B88A5-965D-3A42-B122-8ABD18E7207D}" type="slidenum">
              <a:rPr lang="en-US" sz="1200">
                <a:latin typeface="Arial" charset="0"/>
              </a:rPr>
              <a:pPr eaLnBrk="1" hangingPunct="1"/>
              <a:t>26</a:t>
            </a:fld>
            <a:endParaRPr lang="en-US" sz="1200">
              <a:latin typeface="Arial"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kumimoji="1" lang="en-US" sz="1200" kern="1200" dirty="0">
                <a:solidFill>
                  <a:schemeClr val="tx1"/>
                </a:solidFill>
                <a:effectLst/>
                <a:latin typeface="Times New Roman" pitchFamily="18" charset="0"/>
                <a:ea typeface="ＭＳ Ｐゴシック" charset="0"/>
                <a:cs typeface="+mn-cs"/>
              </a:rPr>
              <a:t>Which </a:t>
            </a:r>
            <a:r>
              <a:rPr kumimoji="1" lang="en-US" sz="1200" i="1" u="sng" kern="1200" dirty="0">
                <a:solidFill>
                  <a:schemeClr val="tx1"/>
                </a:solidFill>
                <a:effectLst/>
                <a:latin typeface="Times New Roman" pitchFamily="18" charset="0"/>
                <a:ea typeface="ＭＳ Ｐゴシック" charset="0"/>
                <a:cs typeface="+mn-cs"/>
              </a:rPr>
              <a:t>cannot</a:t>
            </a:r>
            <a:r>
              <a:rPr kumimoji="1" lang="en-US" sz="1200" kern="1200" dirty="0">
                <a:solidFill>
                  <a:schemeClr val="tx1"/>
                </a:solidFill>
                <a:effectLst/>
                <a:latin typeface="Times New Roman" pitchFamily="18" charset="0"/>
                <a:ea typeface="ＭＳ Ｐゴシック" charset="0"/>
                <a:cs typeface="+mn-cs"/>
              </a:rPr>
              <a:t> be delegated to an employee?</a:t>
            </a:r>
          </a:p>
          <a:p>
            <a:pPr lvl="0"/>
            <a:r>
              <a:rPr kumimoji="1" lang="en-US" sz="1200" kern="1200" dirty="0">
                <a:solidFill>
                  <a:schemeClr val="tx1"/>
                </a:solidFill>
                <a:effectLst/>
                <a:latin typeface="Times New Roman" pitchFamily="18" charset="0"/>
                <a:ea typeface="ＭＳ Ｐゴシック" charset="0"/>
                <a:cs typeface="+mn-cs"/>
              </a:rPr>
              <a:t>Authority</a:t>
            </a:r>
          </a:p>
          <a:p>
            <a:pPr lvl="0"/>
            <a:r>
              <a:rPr kumimoji="1" lang="en-US" sz="1200" kern="1200" dirty="0">
                <a:solidFill>
                  <a:schemeClr val="tx1"/>
                </a:solidFill>
                <a:effectLst/>
                <a:latin typeface="Times New Roman" pitchFamily="18" charset="0"/>
                <a:ea typeface="ＭＳ Ｐゴシック" charset="0"/>
                <a:cs typeface="+mn-cs"/>
              </a:rPr>
              <a:t>Power </a:t>
            </a:r>
          </a:p>
          <a:p>
            <a:pPr lvl="0"/>
            <a:r>
              <a:rPr kumimoji="1" lang="en-US" sz="1200" kern="1200" dirty="0">
                <a:solidFill>
                  <a:schemeClr val="tx1"/>
                </a:solidFill>
                <a:effectLst/>
                <a:latin typeface="Times New Roman" pitchFamily="18" charset="0"/>
                <a:ea typeface="ＭＳ Ｐゴシック" charset="0"/>
                <a:cs typeface="+mn-cs"/>
              </a:rPr>
              <a:t>Decision-making</a:t>
            </a:r>
          </a:p>
          <a:p>
            <a:pPr lvl="0"/>
            <a:r>
              <a:rPr kumimoji="1" lang="en-US" sz="1200" b="1" kern="1200" dirty="0">
                <a:solidFill>
                  <a:schemeClr val="tx1"/>
                </a:solidFill>
                <a:effectLst/>
                <a:latin typeface="Times New Roman" pitchFamily="18" charset="0"/>
                <a:ea typeface="ＭＳ Ｐゴシック" charset="0"/>
                <a:cs typeface="+mn-cs"/>
              </a:rPr>
              <a:t>Responsibility </a:t>
            </a:r>
            <a:r>
              <a:rPr kumimoji="1" lang="en-US" sz="1200" b="1" i="1" kern="1200" dirty="0">
                <a:solidFill>
                  <a:schemeClr val="tx1"/>
                </a:solidFill>
                <a:effectLst/>
                <a:latin typeface="Times New Roman" pitchFamily="18" charset="0"/>
                <a:ea typeface="ＭＳ Ｐゴシック" charset="0"/>
                <a:cs typeface="+mn-cs"/>
              </a:rPr>
              <a:t>(Management Delegation – Rue, BMI)</a:t>
            </a:r>
            <a:endParaRPr kumimoji="1" lang="en-US" sz="1200" kern="1200" dirty="0">
              <a:solidFill>
                <a:schemeClr val="tx1"/>
              </a:solidFill>
              <a:effectLst/>
              <a:latin typeface="Times New Roman" pitchFamily="18" charset="0"/>
              <a:ea typeface="ＭＳ Ｐゴシック" charset="0"/>
              <a:cs typeface="+mn-cs"/>
            </a:endParaRPr>
          </a:p>
          <a:p>
            <a:endParaRPr lang="en-US" dirty="0">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Which is a common pitfall of inexperienced leaders?</a:t>
            </a:r>
          </a:p>
          <a:p>
            <a:pPr lvl="0"/>
            <a:r>
              <a:rPr kumimoji="1" lang="en-US" sz="1200" kern="1200" dirty="0">
                <a:solidFill>
                  <a:schemeClr val="tx1"/>
                </a:solidFill>
                <a:effectLst/>
                <a:latin typeface="Times New Roman" pitchFamily="18" charset="0"/>
                <a:ea typeface="ＭＳ Ｐゴシック" charset="0"/>
                <a:cs typeface="+mn-cs"/>
              </a:rPr>
              <a:t>Developing new communication channels</a:t>
            </a:r>
          </a:p>
          <a:p>
            <a:pPr lvl="0"/>
            <a:r>
              <a:rPr kumimoji="1" lang="en-US" sz="1200" b="1" kern="1200" dirty="0">
                <a:solidFill>
                  <a:schemeClr val="tx1"/>
                </a:solidFill>
                <a:effectLst/>
                <a:latin typeface="Times New Roman" pitchFamily="18" charset="0"/>
                <a:ea typeface="ＭＳ Ｐゴシック" charset="0"/>
                <a:cs typeface="+mn-cs"/>
              </a:rPr>
              <a:t>Micro-managing employees </a:t>
            </a:r>
            <a:r>
              <a:rPr kumimoji="1" lang="en-US" sz="1200" b="1" i="1" kern="1200" dirty="0">
                <a:solidFill>
                  <a:schemeClr val="tx1"/>
                </a:solidFill>
                <a:effectLst/>
                <a:latin typeface="Times New Roman" pitchFamily="18" charset="0"/>
                <a:ea typeface="ＭＳ Ｐゴシック" charset="0"/>
                <a:cs typeface="+mn-cs"/>
              </a:rPr>
              <a:t>(CMAA Leadership Chap.)</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Using a delegation style of leadership</a:t>
            </a:r>
          </a:p>
          <a:p>
            <a:r>
              <a:rPr kumimoji="1" lang="en-US" sz="1200" kern="1200" dirty="0">
                <a:solidFill>
                  <a:schemeClr val="tx1"/>
                </a:solidFill>
                <a:effectLst/>
                <a:latin typeface="Times New Roman" pitchFamily="18" charset="0"/>
                <a:ea typeface="ＭＳ Ｐゴシック" charset="0"/>
                <a:cs typeface="+mn-cs"/>
              </a:rPr>
              <a:t>Ensuring that all information flows horizontally</a:t>
            </a:r>
            <a:r>
              <a:rPr lang="en-US" dirty="0">
                <a:effectLst/>
              </a:rPr>
              <a:t> </a:t>
            </a:r>
          </a:p>
          <a:p>
            <a:endParaRPr lang="en-US" dirty="0">
              <a:effectLst/>
            </a:endParaRPr>
          </a:p>
          <a:p>
            <a:r>
              <a:rPr kumimoji="1" lang="en-US" sz="1200" kern="1200" dirty="0">
                <a:solidFill>
                  <a:schemeClr val="tx1"/>
                </a:solidFill>
                <a:effectLst/>
                <a:latin typeface="Times New Roman" pitchFamily="18" charset="0"/>
                <a:ea typeface="ＭＳ Ｐゴシック" charset="0"/>
                <a:cs typeface="+mn-cs"/>
              </a:rPr>
              <a:t>What helps build employee commitment to the long term?</a:t>
            </a:r>
          </a:p>
          <a:p>
            <a:pPr lvl="0"/>
            <a:r>
              <a:rPr kumimoji="1" lang="en-US" sz="1200" b="1" kern="1200" dirty="0">
                <a:solidFill>
                  <a:schemeClr val="tx1"/>
                </a:solidFill>
                <a:effectLst/>
                <a:latin typeface="Times New Roman" pitchFamily="18" charset="0"/>
                <a:ea typeface="ＭＳ Ｐゴシック" charset="0"/>
                <a:cs typeface="+mn-cs"/>
              </a:rPr>
              <a:t>Shared vision</a:t>
            </a:r>
            <a:r>
              <a:rPr kumimoji="1" lang="en-US" sz="1200" kern="1200" dirty="0">
                <a:solidFill>
                  <a:schemeClr val="tx1"/>
                </a:solidFill>
                <a:effectLst/>
                <a:latin typeface="Times New Roman" pitchFamily="18" charset="0"/>
                <a:ea typeface="ＭＳ Ｐゴシック" charset="0"/>
                <a:cs typeface="+mn-cs"/>
              </a:rPr>
              <a:t> </a:t>
            </a:r>
            <a:r>
              <a:rPr kumimoji="1" lang="en-US" sz="1200" b="1" i="1" kern="1200" dirty="0">
                <a:solidFill>
                  <a:schemeClr val="tx1"/>
                </a:solidFill>
                <a:effectLst/>
                <a:latin typeface="Times New Roman" pitchFamily="18" charset="0"/>
                <a:ea typeface="ＭＳ Ｐゴシック" charset="0"/>
                <a:cs typeface="+mn-cs"/>
              </a:rPr>
              <a:t>(CMAA Leadership Chap.)</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A sense of crisis</a:t>
            </a:r>
          </a:p>
          <a:p>
            <a:pPr lvl="0"/>
            <a:r>
              <a:rPr kumimoji="1" lang="en-US" sz="1200" kern="1200" dirty="0">
                <a:solidFill>
                  <a:schemeClr val="tx1"/>
                </a:solidFill>
                <a:effectLst/>
                <a:latin typeface="Times New Roman" pitchFamily="18" charset="0"/>
                <a:ea typeface="ＭＳ Ｐゴシック" charset="0"/>
                <a:cs typeface="+mn-cs"/>
              </a:rPr>
              <a:t>The work done by specific employees </a:t>
            </a:r>
          </a:p>
          <a:p>
            <a:pPr lvl="0"/>
            <a:r>
              <a:rPr kumimoji="1" lang="en-US" sz="1200" kern="1200" dirty="0">
                <a:solidFill>
                  <a:schemeClr val="tx1"/>
                </a:solidFill>
                <a:effectLst/>
                <a:latin typeface="Times New Roman" pitchFamily="18" charset="0"/>
                <a:ea typeface="ＭＳ Ｐゴシック" charset="0"/>
                <a:cs typeface="+mn-cs"/>
              </a:rPr>
              <a:t>Cheering the results not the progress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27</a:t>
            </a:fld>
            <a:endParaRPr lang="en-US"/>
          </a:p>
        </p:txBody>
      </p:sp>
    </p:spTree>
    <p:extLst>
      <p:ext uri="{BB962C8B-B14F-4D97-AF65-F5344CB8AC3E}">
        <p14:creationId xmlns:p14="http://schemas.microsoft.com/office/powerpoint/2010/main" val="2830373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33</a:t>
            </a:fld>
            <a:endParaRPr lang="en-US"/>
          </a:p>
        </p:txBody>
      </p:sp>
    </p:spTree>
    <p:extLst>
      <p:ext uri="{BB962C8B-B14F-4D97-AF65-F5344CB8AC3E}">
        <p14:creationId xmlns:p14="http://schemas.microsoft.com/office/powerpoint/2010/main" val="2331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r>
              <a:rPr lang="en-US" dirty="0"/>
              <a:t>Applying Herzberg’s two-factor</a:t>
            </a:r>
            <a:r>
              <a:rPr lang="en-US" baseline="0" dirty="0"/>
              <a:t> theory</a:t>
            </a:r>
          </a:p>
          <a:p>
            <a:r>
              <a:rPr lang="en-US" baseline="0" dirty="0"/>
              <a:t>A) Motivational factors relate to intrinsic elements</a:t>
            </a:r>
          </a:p>
          <a:p>
            <a:r>
              <a:rPr lang="en-US" baseline="0" dirty="0"/>
              <a:t>B) Maintenance factors relate to extrinsic elements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C) Motivational factors relate to extrinsic elements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D) Maintenance factors relate to intrinsic elements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baseline="0" dirty="0"/>
              <a:t>E) Both A and B are correct</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F) Both C and D are correct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36</a:t>
            </a:fld>
            <a:endParaRPr lang="en-US"/>
          </a:p>
        </p:txBody>
      </p:sp>
    </p:spTree>
    <p:extLst>
      <p:ext uri="{BB962C8B-B14F-4D97-AF65-F5344CB8AC3E}">
        <p14:creationId xmlns:p14="http://schemas.microsoft.com/office/powerpoint/2010/main" val="2967540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Which is an example of an important leadership ability?</a:t>
            </a:r>
          </a:p>
          <a:p>
            <a:pPr lvl="0"/>
            <a:r>
              <a:rPr kumimoji="1" lang="en-US" sz="1200" kern="1200" dirty="0">
                <a:solidFill>
                  <a:schemeClr val="tx1"/>
                </a:solidFill>
                <a:effectLst/>
                <a:latin typeface="Times New Roman" pitchFamily="18" charset="0"/>
                <a:ea typeface="ＭＳ Ｐゴシック" charset="0"/>
                <a:cs typeface="+mn-cs"/>
              </a:rPr>
              <a:t>Attempting to maintain the status quo</a:t>
            </a:r>
          </a:p>
          <a:p>
            <a:pPr lvl="0"/>
            <a:r>
              <a:rPr kumimoji="1" lang="en-US" sz="1200" b="1" kern="1200" dirty="0">
                <a:solidFill>
                  <a:schemeClr val="tx1"/>
                </a:solidFill>
                <a:effectLst/>
                <a:latin typeface="Times New Roman" pitchFamily="18" charset="0"/>
                <a:ea typeface="ＭＳ Ｐゴシック" charset="0"/>
                <a:cs typeface="+mn-cs"/>
              </a:rPr>
              <a:t>Persuading others to contribute to the club’s effectiveness </a:t>
            </a:r>
            <a:r>
              <a:rPr kumimoji="1" lang="en-US" sz="1200" b="1" i="1" kern="1200" dirty="0">
                <a:solidFill>
                  <a:schemeClr val="tx1"/>
                </a:solidFill>
                <a:effectLst/>
                <a:latin typeface="Times New Roman" pitchFamily="18" charset="0"/>
                <a:ea typeface="ＭＳ Ｐゴシック" charset="0"/>
                <a:cs typeface="+mn-cs"/>
              </a:rPr>
              <a:t>(CMAA Leadership Chap.)</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Doing things efficiently</a:t>
            </a:r>
          </a:p>
          <a:p>
            <a:pPr lvl="0"/>
            <a:r>
              <a:rPr kumimoji="1" lang="en-US" sz="1200" kern="1200" dirty="0">
                <a:solidFill>
                  <a:schemeClr val="tx1"/>
                </a:solidFill>
                <a:effectLst/>
                <a:latin typeface="Times New Roman" pitchFamily="18" charset="0"/>
                <a:ea typeface="ＭＳ Ｐゴシック" charset="0"/>
                <a:cs typeface="+mn-cs"/>
              </a:rPr>
              <a:t>Possessing operational skills in food and beverage management</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39</a:t>
            </a:fld>
            <a:endParaRPr lang="en-US"/>
          </a:p>
        </p:txBody>
      </p:sp>
    </p:spTree>
    <p:extLst>
      <p:ext uri="{BB962C8B-B14F-4D97-AF65-F5344CB8AC3E}">
        <p14:creationId xmlns:p14="http://schemas.microsoft.com/office/powerpoint/2010/main" val="2367541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What human failing is most closely associated with poor time management?</a:t>
            </a:r>
          </a:p>
          <a:p>
            <a:pPr lvl="0"/>
            <a:r>
              <a:rPr kumimoji="1" lang="en-US" sz="1200" kern="1200" dirty="0">
                <a:solidFill>
                  <a:schemeClr val="tx1"/>
                </a:solidFill>
                <a:effectLst/>
                <a:latin typeface="Times New Roman" pitchFamily="18" charset="0"/>
                <a:ea typeface="ＭＳ Ｐゴシック" charset="0"/>
                <a:cs typeface="+mn-cs"/>
              </a:rPr>
              <a:t>Ineffective communication </a:t>
            </a:r>
          </a:p>
          <a:p>
            <a:pPr lvl="0"/>
            <a:r>
              <a:rPr kumimoji="1" lang="en-US" sz="1200" kern="1200" dirty="0">
                <a:solidFill>
                  <a:schemeClr val="tx1"/>
                </a:solidFill>
                <a:effectLst/>
                <a:latin typeface="Times New Roman" pitchFamily="18" charset="0"/>
                <a:ea typeface="ＭＳ Ｐゴシック" charset="0"/>
                <a:cs typeface="+mn-cs"/>
              </a:rPr>
              <a:t>Inability to say “no”</a:t>
            </a:r>
          </a:p>
          <a:p>
            <a:pPr lvl="0"/>
            <a:r>
              <a:rPr kumimoji="1" lang="en-US" sz="1200" b="1" kern="1200" dirty="0">
                <a:solidFill>
                  <a:schemeClr val="tx1"/>
                </a:solidFill>
                <a:effectLst/>
                <a:latin typeface="Times New Roman" pitchFamily="18" charset="0"/>
                <a:ea typeface="ＭＳ Ｐゴシック" charset="0"/>
                <a:cs typeface="+mn-cs"/>
              </a:rPr>
              <a:t>Procrastination</a:t>
            </a:r>
            <a:r>
              <a:rPr kumimoji="1" lang="en-US" sz="1200" kern="1200" dirty="0">
                <a:solidFill>
                  <a:schemeClr val="tx1"/>
                </a:solidFill>
                <a:effectLst/>
                <a:latin typeface="Times New Roman" pitchFamily="18" charset="0"/>
                <a:ea typeface="ＭＳ Ｐゴシック" charset="0"/>
                <a:cs typeface="+mn-cs"/>
              </a:rPr>
              <a:t> </a:t>
            </a:r>
            <a:r>
              <a:rPr kumimoji="1" lang="en-US" sz="1200" b="1" i="1" kern="1200" dirty="0">
                <a:solidFill>
                  <a:schemeClr val="tx1"/>
                </a:solidFill>
                <a:effectLst/>
                <a:latin typeface="Times New Roman" pitchFamily="18" charset="0"/>
                <a:ea typeface="ＭＳ Ｐゴシック" charset="0"/>
                <a:cs typeface="+mn-cs"/>
              </a:rPr>
              <a:t>(CMAA Leadership Chap.)</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Lack of interest </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43</a:t>
            </a:fld>
            <a:endParaRPr lang="en-US"/>
          </a:p>
        </p:txBody>
      </p:sp>
    </p:spTree>
    <p:extLst>
      <p:ext uri="{BB962C8B-B14F-4D97-AF65-F5344CB8AC3E}">
        <p14:creationId xmlns:p14="http://schemas.microsoft.com/office/powerpoint/2010/main" val="3139205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fld id="{D201F654-0EC8-0143-B896-954EFABB8486}" type="slidenum">
              <a:rPr lang="en-US">
                <a:latin typeface="Times New Roman" charset="0"/>
              </a:rPr>
              <a:pPr/>
              <a:t>46</a:t>
            </a:fld>
            <a:endParaRPr lang="en-US">
              <a:latin typeface="Times New Roman"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000" dirty="0">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fld id="{9A376FE6-E3E0-8B40-B306-55BEE66FEEDC}" type="slidenum">
              <a:rPr lang="en-US">
                <a:latin typeface="Times New Roman" charset="0"/>
              </a:rPr>
              <a:pPr/>
              <a:t>47</a:t>
            </a:fld>
            <a:endParaRPr lang="en-US">
              <a:latin typeface="Times New Roman"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000" dirty="0">
              <a:latin typeface="Times New Roman"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fld id="{858BDB6F-79B5-9044-8FC5-1925A98226CD}" type="slidenum">
              <a:rPr lang="en-US">
                <a:latin typeface="Times New Roman" charset="0"/>
              </a:rPr>
              <a:pPr/>
              <a:t>48</a:t>
            </a:fld>
            <a:endParaRPr lang="en-US">
              <a:latin typeface="Times New Roman"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2000" dirty="0">
                <a:latin typeface="Times New Roman" charset="0"/>
              </a:rPr>
              <a:t>PRACTICE QUESTION</a:t>
            </a:r>
          </a:p>
          <a:p>
            <a:pPr eaLnBrk="1" hangingPunct="1"/>
            <a:r>
              <a:rPr lang="en-US" sz="2000" dirty="0">
                <a:latin typeface="Times New Roman" charset="0"/>
              </a:rPr>
              <a:t>In which phase of teams are the rules of conduct established, policies set, goals agreed upon, and the team is working together?</a:t>
            </a:r>
          </a:p>
          <a:p>
            <a:pPr marL="457200" indent="-457200" eaLnBrk="1" hangingPunct="1">
              <a:buAutoNum type="alphaUcParenR"/>
            </a:pPr>
            <a:r>
              <a:rPr lang="en-US" sz="2000" dirty="0">
                <a:latin typeface="Times New Roman" charset="0"/>
              </a:rPr>
              <a:t>Forming</a:t>
            </a:r>
          </a:p>
          <a:p>
            <a:pPr marL="457200" indent="-457200" eaLnBrk="1" hangingPunct="1">
              <a:buAutoNum type="alphaUcParenR"/>
            </a:pPr>
            <a:r>
              <a:rPr lang="en-US" sz="2000" dirty="0">
                <a:latin typeface="Times New Roman" charset="0"/>
              </a:rPr>
              <a:t>Storming</a:t>
            </a:r>
          </a:p>
          <a:p>
            <a:pPr marL="457200" indent="-457200" eaLnBrk="1" hangingPunct="1">
              <a:buAutoNum type="alphaUcParenR"/>
            </a:pPr>
            <a:r>
              <a:rPr lang="en-US" sz="2000" b="1" dirty="0">
                <a:latin typeface="Times New Roman" charset="0"/>
              </a:rPr>
              <a:t>Norming</a:t>
            </a:r>
          </a:p>
          <a:p>
            <a:pPr marL="457200" indent="-457200" eaLnBrk="1" hangingPunct="1">
              <a:buAutoNum type="alphaUcParenR"/>
            </a:pPr>
            <a:r>
              <a:rPr lang="en-US" sz="2000" dirty="0">
                <a:latin typeface="Times New Roman" charset="0"/>
              </a:rPr>
              <a:t>Performing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fld id="{AAF31C42-E2F1-6F47-A336-B568CEE0A3D3}" type="slidenum">
              <a:rPr lang="en-US">
                <a:latin typeface="Times New Roman" charset="0"/>
              </a:rPr>
              <a:pPr/>
              <a:t>49</a:t>
            </a:fld>
            <a:endParaRPr lang="en-US">
              <a:latin typeface="Times New Roman"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000" dirty="0">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When should managers do their most difficult jobs if these jobs can be scheduled?</a:t>
            </a:r>
          </a:p>
          <a:p>
            <a:pPr lvl="0"/>
            <a:r>
              <a:rPr kumimoji="1" lang="en-US" sz="1200" kern="1200" dirty="0">
                <a:solidFill>
                  <a:schemeClr val="tx1"/>
                </a:solidFill>
                <a:effectLst/>
                <a:latin typeface="Times New Roman" pitchFamily="18" charset="0"/>
                <a:ea typeface="ＭＳ Ｐゴシック" charset="0"/>
                <a:cs typeface="+mn-cs"/>
              </a:rPr>
              <a:t>At the beginning of the day</a:t>
            </a:r>
          </a:p>
          <a:p>
            <a:pPr lvl="0"/>
            <a:r>
              <a:rPr kumimoji="1" lang="en-US" sz="1200" kern="1200" dirty="0">
                <a:solidFill>
                  <a:schemeClr val="tx1"/>
                </a:solidFill>
                <a:effectLst/>
                <a:latin typeface="Times New Roman" pitchFamily="18" charset="0"/>
                <a:ea typeface="ＭＳ Ｐゴシック" charset="0"/>
                <a:cs typeface="+mn-cs"/>
              </a:rPr>
              <a:t>Spread out throughout the day</a:t>
            </a:r>
          </a:p>
          <a:p>
            <a:pPr lvl="0"/>
            <a:r>
              <a:rPr kumimoji="1" lang="en-US" sz="1200" b="1" kern="1200" dirty="0">
                <a:solidFill>
                  <a:schemeClr val="tx1"/>
                </a:solidFill>
                <a:effectLst/>
                <a:latin typeface="Times New Roman" pitchFamily="18" charset="0"/>
                <a:ea typeface="ＭＳ Ｐゴシック" charset="0"/>
                <a:cs typeface="+mn-cs"/>
              </a:rPr>
              <a:t>During their peak energy period </a:t>
            </a:r>
            <a:r>
              <a:rPr kumimoji="1" lang="en-US" sz="1200" b="1" i="1" kern="1200" dirty="0">
                <a:solidFill>
                  <a:schemeClr val="tx1"/>
                </a:solidFill>
                <a:effectLst/>
                <a:latin typeface="Times New Roman" pitchFamily="18" charset="0"/>
                <a:ea typeface="ＭＳ Ｐゴシック" charset="0"/>
                <a:cs typeface="+mn-cs"/>
              </a:rPr>
              <a:t>(Time Management – Rue, BMI)</a:t>
            </a:r>
            <a:r>
              <a:rPr kumimoji="1" lang="en-US" sz="1200" b="1" kern="1200" dirty="0">
                <a:solidFill>
                  <a:schemeClr val="tx1"/>
                </a:solidFill>
                <a:effectLst/>
                <a:latin typeface="Times New Roman" pitchFamily="18" charset="0"/>
                <a:ea typeface="ＭＳ Ｐゴシック" charset="0"/>
                <a:cs typeface="+mn-cs"/>
              </a:rPr>
              <a:t>  </a:t>
            </a:r>
          </a:p>
          <a:p>
            <a:pPr lvl="0"/>
            <a:endParaRPr kumimoji="1" lang="en-US" sz="1200" b="1"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The first step in effective delegation is to:</a:t>
            </a:r>
          </a:p>
          <a:p>
            <a:pPr lvl="0"/>
            <a:r>
              <a:rPr kumimoji="1" lang="en-US" sz="1200" u="sng" kern="1200" dirty="0">
                <a:solidFill>
                  <a:schemeClr val="tx1"/>
                </a:solidFill>
                <a:effectLst/>
                <a:latin typeface="Times New Roman" pitchFamily="18" charset="0"/>
                <a:ea typeface="ＭＳ Ｐゴシック" charset="0"/>
                <a:cs typeface="+mn-cs"/>
              </a:rPr>
              <a:t>Think the project through</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Set a deadline</a:t>
            </a:r>
          </a:p>
          <a:p>
            <a:pPr lvl="0"/>
            <a:r>
              <a:rPr kumimoji="1" lang="en-US" sz="1200" kern="1200" dirty="0">
                <a:solidFill>
                  <a:schemeClr val="tx1"/>
                </a:solidFill>
                <a:effectLst/>
                <a:latin typeface="Times New Roman" pitchFamily="18" charset="0"/>
                <a:ea typeface="ＭＳ Ｐゴシック" charset="0"/>
                <a:cs typeface="+mn-cs"/>
              </a:rPr>
              <a:t>Select an employee</a:t>
            </a:r>
          </a:p>
          <a:p>
            <a:pPr lvl="0"/>
            <a:r>
              <a:rPr kumimoji="1" lang="en-US" sz="1200" kern="1200" dirty="0">
                <a:solidFill>
                  <a:schemeClr val="tx1"/>
                </a:solidFill>
                <a:effectLst/>
                <a:latin typeface="Times New Roman" pitchFamily="18" charset="0"/>
                <a:ea typeface="ＭＳ Ｐゴシック" charset="0"/>
                <a:cs typeface="+mn-cs"/>
              </a:rPr>
              <a:t>Meet with the employee</a:t>
            </a:r>
          </a:p>
          <a:p>
            <a:pPr lvl="0"/>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At the end of the day</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51</a:t>
            </a:fld>
            <a:endParaRPr lang="en-US"/>
          </a:p>
        </p:txBody>
      </p:sp>
    </p:spTree>
    <p:extLst>
      <p:ext uri="{BB962C8B-B14F-4D97-AF65-F5344CB8AC3E}">
        <p14:creationId xmlns:p14="http://schemas.microsoft.com/office/powerpoint/2010/main" val="1467898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xfrm>
            <a:off x="1143000" y="685800"/>
            <a:ext cx="4572000" cy="3429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58" name="Notes Placeholder 2"/>
          <p:cNvSpPr>
            <a:spLocks noGrp="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ordiaUPC" charset="0"/>
              </a:rPr>
              <a:t>Which component of a strategic management system involves the longest-term decision-making?</a:t>
            </a:r>
          </a:p>
          <a:p>
            <a:r>
              <a:rPr lang="en-US">
                <a:latin typeface="CordiaUPC" charset="0"/>
              </a:rPr>
              <a:t>Tactical planning</a:t>
            </a:r>
          </a:p>
          <a:p>
            <a:r>
              <a:rPr lang="en-US">
                <a:latin typeface="CordiaUPC" charset="0"/>
              </a:rPr>
              <a:t>Operational planning</a:t>
            </a:r>
          </a:p>
          <a:p>
            <a:r>
              <a:rPr lang="en-US">
                <a:latin typeface="CordiaUPC" charset="0"/>
              </a:rPr>
              <a:t>SWOT analysis </a:t>
            </a:r>
          </a:p>
          <a:p>
            <a:r>
              <a:rPr lang="en-US" b="1">
                <a:latin typeface="CordiaUPC" charset="0"/>
              </a:rPr>
              <a:t>Strategic planning process </a:t>
            </a:r>
            <a:r>
              <a:rPr lang="en-US" b="1" i="1">
                <a:latin typeface="CordiaUPC" charset="0"/>
              </a:rPr>
              <a:t>(CCM Exam Review-Leadership and Mgmt. – Debby)</a:t>
            </a:r>
            <a:endParaRPr lang="en-US">
              <a:latin typeface="CordiaUPC" charset="0"/>
            </a:endParaRPr>
          </a:p>
          <a:p>
            <a:endParaRPr lang="en-US">
              <a:latin typeface="CordiaUPC" charset="0"/>
            </a:endParaRPr>
          </a:p>
          <a:p>
            <a:r>
              <a:rPr lang="en-US">
                <a:latin typeface="CordiaUPC" charset="0"/>
              </a:rPr>
              <a:t>Operational planning typically focuses on ________ months.</a:t>
            </a:r>
          </a:p>
          <a:p>
            <a:r>
              <a:rPr lang="en-US">
                <a:latin typeface="CordiaUPC" charset="0"/>
              </a:rPr>
              <a:t>3 to 6 </a:t>
            </a:r>
          </a:p>
          <a:p>
            <a:r>
              <a:rPr lang="en-US">
                <a:latin typeface="CordiaUPC" charset="0"/>
              </a:rPr>
              <a:t>6 </a:t>
            </a:r>
          </a:p>
          <a:p>
            <a:r>
              <a:rPr lang="en-US" u="sng">
                <a:latin typeface="CordiaUPC" charset="0"/>
              </a:rPr>
              <a:t>12 </a:t>
            </a:r>
            <a:endParaRPr lang="en-US">
              <a:latin typeface="CordiaUPC" charset="0"/>
            </a:endParaRPr>
          </a:p>
          <a:p>
            <a:r>
              <a:rPr lang="en-US">
                <a:latin typeface="CordiaUPC" charset="0"/>
              </a:rPr>
              <a:t>24 </a:t>
            </a:r>
          </a:p>
          <a:p>
            <a:endParaRPr lang="en-US">
              <a:latin typeface="CordiaUPC"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xfrm>
            <a:off x="1143000" y="685800"/>
            <a:ext cx="4572000" cy="3429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1506" name="Notes Placeholder 2"/>
          <p:cNvSpPr>
            <a:spLocks noGrp="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ahoma" charset="0"/>
              </a:rPr>
              <a:t>Practice Question</a:t>
            </a:r>
          </a:p>
          <a:p>
            <a:pPr lvl="0"/>
            <a:r>
              <a:rPr kumimoji="1" lang="en-US" sz="1200" kern="1200" dirty="0">
                <a:solidFill>
                  <a:schemeClr val="tx1"/>
                </a:solidFill>
                <a:effectLst/>
                <a:latin typeface="Times New Roman" pitchFamily="18" charset="0"/>
                <a:ea typeface="ＭＳ Ｐゴシック" charset="0"/>
                <a:cs typeface="+mn-cs"/>
              </a:rPr>
              <a:t>Which decision-making model is most effective for strategic planning?</a:t>
            </a:r>
          </a:p>
          <a:p>
            <a:pPr lvl="0"/>
            <a:r>
              <a:rPr kumimoji="1" lang="en-US" sz="1200" kern="1200" dirty="0">
                <a:solidFill>
                  <a:schemeClr val="tx1"/>
                </a:solidFill>
                <a:effectLst/>
                <a:latin typeface="Times New Roman" pitchFamily="18" charset="0"/>
                <a:ea typeface="ＭＳ Ｐゴシック" charset="0"/>
                <a:cs typeface="+mn-cs"/>
              </a:rPr>
              <a:t>Decision by vote</a:t>
            </a:r>
          </a:p>
          <a:p>
            <a:pPr lvl="0"/>
            <a:r>
              <a:rPr kumimoji="1" lang="en-US" sz="1200" kern="1200" dirty="0">
                <a:solidFill>
                  <a:schemeClr val="tx1"/>
                </a:solidFill>
                <a:effectLst/>
                <a:latin typeface="Times New Roman" pitchFamily="18" charset="0"/>
                <a:ea typeface="ＭＳ Ｐゴシック" charset="0"/>
                <a:cs typeface="+mn-cs"/>
              </a:rPr>
              <a:t>Decision by veto</a:t>
            </a:r>
          </a:p>
          <a:p>
            <a:pPr lvl="0"/>
            <a:r>
              <a:rPr kumimoji="1" lang="en-US" sz="1200" kern="1200" dirty="0">
                <a:solidFill>
                  <a:schemeClr val="tx1"/>
                </a:solidFill>
                <a:effectLst/>
                <a:latin typeface="Times New Roman" pitchFamily="18" charset="0"/>
                <a:ea typeface="ＭＳ Ｐゴシック" charset="0"/>
                <a:cs typeface="+mn-cs"/>
              </a:rPr>
              <a:t>Decision by leader</a:t>
            </a:r>
          </a:p>
          <a:p>
            <a:pPr lvl="0"/>
            <a:r>
              <a:rPr kumimoji="1" lang="en-US" sz="1200" b="1" kern="1200" dirty="0">
                <a:solidFill>
                  <a:schemeClr val="tx1"/>
                </a:solidFill>
                <a:effectLst/>
                <a:latin typeface="Times New Roman" pitchFamily="18" charset="0"/>
                <a:ea typeface="ＭＳ Ｐゴシック" charset="0"/>
                <a:cs typeface="+mn-cs"/>
              </a:rPr>
              <a:t>Decision by consensus </a:t>
            </a:r>
            <a:endParaRPr kumimoji="1" lang="en-US" sz="1200" kern="1200" dirty="0">
              <a:solidFill>
                <a:schemeClr val="tx1"/>
              </a:solidFill>
              <a:effectLst/>
              <a:latin typeface="Times New Roman" pitchFamily="18" charset="0"/>
              <a:ea typeface="ＭＳ Ｐゴシック" charset="0"/>
              <a:cs typeface="+mn-cs"/>
            </a:endParaRPr>
          </a:p>
          <a:p>
            <a:endParaRPr lang="en-US" dirty="0">
              <a:latin typeface="Tahoma" charset="0"/>
            </a:endParaRPr>
          </a:p>
          <a:p>
            <a:endParaRPr lang="en-US" dirty="0">
              <a:latin typeface="CordiaUPC"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bwMode="auto">
          <a:xfrm>
            <a:off x="1143000" y="688975"/>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23554" name="Rectangle 3"/>
          <p:cNvSpPr>
            <a:spLocks noGrp="1" noChangeArrowheads="1"/>
          </p:cNvSpPr>
          <p:nvPr>
            <p:ph type="body" idx="1"/>
          </p:nvPr>
        </p:nvSpPr>
        <p:spPr bwMode="auto">
          <a:xfrm>
            <a:off x="907852" y="4383012"/>
            <a:ext cx="1741289" cy="4520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27" tIns="45464" rIns="90927" bIns="45464"/>
          <a:lstStyle/>
          <a:p>
            <a:pPr defTabSz="864931"/>
            <a:endParaRPr lang="en-US" sz="1900" dirty="0">
              <a:latin typeface="CordiaUPC" charset="0"/>
            </a:endParaRPr>
          </a:p>
        </p:txBody>
      </p:sp>
      <p:sp>
        <p:nvSpPr>
          <p:cNvPr id="23555" name="Line 4"/>
          <p:cNvSpPr>
            <a:spLocks noChangeShapeType="1"/>
          </p:cNvSpPr>
          <p:nvPr/>
        </p:nvSpPr>
        <p:spPr bwMode="auto">
          <a:xfrm>
            <a:off x="1061145" y="49877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3556" name="Line 5"/>
          <p:cNvSpPr>
            <a:spLocks noChangeShapeType="1"/>
          </p:cNvSpPr>
          <p:nvPr/>
        </p:nvSpPr>
        <p:spPr bwMode="auto">
          <a:xfrm>
            <a:off x="1061145" y="536575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3557" name="Line 6"/>
          <p:cNvSpPr>
            <a:spLocks noChangeShapeType="1"/>
          </p:cNvSpPr>
          <p:nvPr/>
        </p:nvSpPr>
        <p:spPr bwMode="auto">
          <a:xfrm>
            <a:off x="1061145" y="5743727"/>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3558" name="Line 7"/>
          <p:cNvSpPr>
            <a:spLocks noChangeShapeType="1"/>
          </p:cNvSpPr>
          <p:nvPr/>
        </p:nvSpPr>
        <p:spPr bwMode="auto">
          <a:xfrm>
            <a:off x="1061145" y="6121703"/>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3559" name="Line 8"/>
          <p:cNvSpPr>
            <a:spLocks noChangeShapeType="1"/>
          </p:cNvSpPr>
          <p:nvPr/>
        </p:nvSpPr>
        <p:spPr bwMode="auto">
          <a:xfrm>
            <a:off x="1061145" y="65752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3560" name="Line 9"/>
          <p:cNvSpPr>
            <a:spLocks noChangeShapeType="1"/>
          </p:cNvSpPr>
          <p:nvPr/>
        </p:nvSpPr>
        <p:spPr bwMode="auto">
          <a:xfrm>
            <a:off x="1061145" y="6951738"/>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3561" name="Line 10"/>
          <p:cNvSpPr>
            <a:spLocks noChangeShapeType="1"/>
          </p:cNvSpPr>
          <p:nvPr/>
        </p:nvSpPr>
        <p:spPr bwMode="auto">
          <a:xfrm>
            <a:off x="1061145" y="740531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bwMode="auto">
          <a:xfrm>
            <a:off x="1141413" y="687388"/>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25602" name="Rectangle 3"/>
          <p:cNvSpPr>
            <a:spLocks noGrp="1" noChangeArrowheads="1"/>
          </p:cNvSpPr>
          <p:nvPr>
            <p:ph type="body" idx="1"/>
          </p:nvPr>
        </p:nvSpPr>
        <p:spPr bwMode="auto">
          <a:xfrm>
            <a:off x="907852" y="4383013"/>
            <a:ext cx="1741289" cy="45357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7" tIns="45674" rIns="91347" bIns="45674"/>
          <a:lstStyle/>
          <a:p>
            <a:endParaRPr lang="en-US" sz="1900" dirty="0">
              <a:latin typeface="CordiaUPC" charset="0"/>
            </a:endParaRPr>
          </a:p>
        </p:txBody>
      </p:sp>
      <p:sp>
        <p:nvSpPr>
          <p:cNvPr id="25603" name="Line 4"/>
          <p:cNvSpPr>
            <a:spLocks noChangeShapeType="1"/>
          </p:cNvSpPr>
          <p:nvPr/>
        </p:nvSpPr>
        <p:spPr bwMode="auto">
          <a:xfrm>
            <a:off x="1061146" y="4987774"/>
            <a:ext cx="469255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5604" name="Line 5"/>
          <p:cNvSpPr>
            <a:spLocks noChangeShapeType="1"/>
          </p:cNvSpPr>
          <p:nvPr/>
        </p:nvSpPr>
        <p:spPr bwMode="auto">
          <a:xfrm>
            <a:off x="1061146" y="5365750"/>
            <a:ext cx="469255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5605" name="Line 6"/>
          <p:cNvSpPr>
            <a:spLocks noChangeShapeType="1"/>
          </p:cNvSpPr>
          <p:nvPr/>
        </p:nvSpPr>
        <p:spPr bwMode="auto">
          <a:xfrm>
            <a:off x="1061146" y="5743727"/>
            <a:ext cx="469255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5606" name="Line 7"/>
          <p:cNvSpPr>
            <a:spLocks noChangeShapeType="1"/>
          </p:cNvSpPr>
          <p:nvPr/>
        </p:nvSpPr>
        <p:spPr bwMode="auto">
          <a:xfrm>
            <a:off x="1061146" y="6121703"/>
            <a:ext cx="469255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5607" name="Line 8"/>
          <p:cNvSpPr>
            <a:spLocks noChangeShapeType="1"/>
          </p:cNvSpPr>
          <p:nvPr/>
        </p:nvSpPr>
        <p:spPr bwMode="auto">
          <a:xfrm>
            <a:off x="1061146" y="6573762"/>
            <a:ext cx="469255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5608" name="Line 9"/>
          <p:cNvSpPr>
            <a:spLocks noChangeShapeType="1"/>
          </p:cNvSpPr>
          <p:nvPr/>
        </p:nvSpPr>
        <p:spPr bwMode="auto">
          <a:xfrm>
            <a:off x="1061146" y="6953250"/>
            <a:ext cx="469255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25609" name="Line 10"/>
          <p:cNvSpPr>
            <a:spLocks noChangeShapeType="1"/>
          </p:cNvSpPr>
          <p:nvPr/>
        </p:nvSpPr>
        <p:spPr bwMode="auto">
          <a:xfrm>
            <a:off x="1061146" y="7405310"/>
            <a:ext cx="469255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xfrm>
            <a:off x="1143000" y="685800"/>
            <a:ext cx="4573588"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7650"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86473" tIns="43237" rIns="86473" bIns="43237"/>
          <a:lstStyle/>
          <a:p>
            <a:r>
              <a:rPr lang="en-US" dirty="0">
                <a:latin typeface="CordiaUPC" charset="0"/>
              </a:rPr>
              <a:t>When developing a club’s strategic plan, an environmental scan should be undertaken for what purpose?</a:t>
            </a:r>
          </a:p>
          <a:p>
            <a:r>
              <a:rPr lang="en-US" dirty="0">
                <a:latin typeface="CordiaUPC" charset="0"/>
              </a:rPr>
              <a:t>To review ecological concerns that should be incorporated into the plan</a:t>
            </a:r>
          </a:p>
          <a:p>
            <a:r>
              <a:rPr lang="en-US" b="1" dirty="0">
                <a:latin typeface="CordiaUPC" charset="0"/>
              </a:rPr>
              <a:t>To determine and compare information about clubs that are in the club’s competitive set </a:t>
            </a:r>
            <a:r>
              <a:rPr lang="en-US" b="1" i="1" dirty="0">
                <a:latin typeface="CordiaUPC" charset="0"/>
              </a:rPr>
              <a:t>(CMAA Strategic Chap.)</a:t>
            </a:r>
            <a:endParaRPr lang="en-US" dirty="0">
              <a:latin typeface="CordiaUPC" charset="0"/>
            </a:endParaRPr>
          </a:p>
          <a:p>
            <a:r>
              <a:rPr lang="en-US" dirty="0">
                <a:latin typeface="CordiaUPC" charset="0"/>
              </a:rPr>
              <a:t>Determine any future federal, state, and/or local regulations and legislation that will impact the club</a:t>
            </a:r>
          </a:p>
          <a:p>
            <a:r>
              <a:rPr lang="en-US" dirty="0">
                <a:latin typeface="CordiaUPC" charset="0"/>
              </a:rPr>
              <a:t>Determine what concerns should be addressed by the club’s strategic plan</a:t>
            </a:r>
          </a:p>
          <a:p>
            <a:endParaRPr lang="en-US" dirty="0">
              <a:latin typeface="CordiaUPC" charset="0"/>
            </a:endParaRPr>
          </a:p>
          <a:p>
            <a:r>
              <a:rPr lang="en-US" dirty="0">
                <a:latin typeface="CordiaUPC" charset="0"/>
              </a:rPr>
              <a:t>PRACTICE QUESTION</a:t>
            </a:r>
          </a:p>
          <a:p>
            <a:pPr lvl="0"/>
            <a:r>
              <a:rPr kumimoji="1" lang="en-US" sz="1200" kern="1200" dirty="0">
                <a:solidFill>
                  <a:schemeClr val="tx1"/>
                </a:solidFill>
                <a:effectLst/>
                <a:latin typeface="Times New Roman" pitchFamily="18" charset="0"/>
                <a:ea typeface="ＭＳ Ｐゴシック" charset="0"/>
                <a:cs typeface="+mn-cs"/>
              </a:rPr>
              <a:t>An environmental scan should be undertaken during which step of the strategic process? 57</a:t>
            </a:r>
          </a:p>
          <a:p>
            <a:r>
              <a:rPr kumimoji="1" lang="en-US" sz="1200" kern="1200" dirty="0">
                <a:solidFill>
                  <a:schemeClr val="tx1"/>
                </a:solidFill>
                <a:effectLst/>
                <a:latin typeface="Times New Roman" pitchFamily="18" charset="0"/>
                <a:ea typeface="ＭＳ Ｐゴシック" charset="0"/>
                <a:cs typeface="+mn-cs"/>
              </a:rPr>
              <a:t>A)	</a:t>
            </a:r>
            <a:r>
              <a:rPr kumimoji="1" lang="en-US" sz="1200" b="1" kern="1200" dirty="0">
                <a:solidFill>
                  <a:schemeClr val="tx1"/>
                </a:solidFill>
                <a:effectLst/>
                <a:latin typeface="Times New Roman" pitchFamily="18" charset="0"/>
                <a:ea typeface="ＭＳ Ｐゴシック" charset="0"/>
                <a:cs typeface="+mn-cs"/>
              </a:rPr>
              <a:t>1. The Needs Assessment</a:t>
            </a:r>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B)	3. The Competitive Analysis</a:t>
            </a:r>
          </a:p>
          <a:p>
            <a:r>
              <a:rPr kumimoji="1" lang="en-US" sz="1200" kern="1200" dirty="0">
                <a:solidFill>
                  <a:schemeClr val="tx1"/>
                </a:solidFill>
                <a:effectLst/>
                <a:latin typeface="Times New Roman" pitchFamily="18" charset="0"/>
                <a:ea typeface="ＭＳ Ｐゴシック" charset="0"/>
                <a:cs typeface="+mn-cs"/>
              </a:rPr>
              <a:t>C)	4. The Retreat</a:t>
            </a:r>
            <a:br>
              <a:rPr kumimoji="1" lang="en-US" sz="1200" kern="1200" dirty="0">
                <a:solidFill>
                  <a:schemeClr val="tx1"/>
                </a:solidFill>
                <a:effectLst/>
                <a:latin typeface="Times New Roman" pitchFamily="18" charset="0"/>
                <a:ea typeface="ＭＳ Ｐゴシック" charset="0"/>
                <a:cs typeface="+mn-cs"/>
              </a:rPr>
            </a:br>
            <a:r>
              <a:rPr kumimoji="1" lang="en-US" sz="1200" kern="1200" dirty="0">
                <a:solidFill>
                  <a:schemeClr val="tx1"/>
                </a:solidFill>
                <a:effectLst/>
                <a:latin typeface="Times New Roman" pitchFamily="18" charset="0"/>
                <a:ea typeface="ＭＳ Ｐゴシック" charset="0"/>
                <a:cs typeface="+mn-cs"/>
              </a:rPr>
              <a:t>D)	5. The Plan Development</a:t>
            </a:r>
          </a:p>
          <a:p>
            <a:endParaRPr lang="en-US" dirty="0">
              <a:latin typeface="CordiaUPC"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bwMode="auto">
          <a:xfrm>
            <a:off x="1143000" y="685800"/>
            <a:ext cx="4573588"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1746"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86473" tIns="43237" rIns="86473" bIns="43237"/>
          <a:lstStyle/>
          <a:p>
            <a:endParaRPr lang="en-US">
              <a:latin typeface="CordiaUPC"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bwMode="auto">
          <a:xfrm>
            <a:off x="1143000" y="685800"/>
            <a:ext cx="4573588"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4818"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86473" tIns="43237" rIns="86473" bIns="43237"/>
          <a:lstStyle/>
          <a:p>
            <a:endParaRPr lang="en-US">
              <a:latin typeface="CordiaUPC"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bwMode="auto">
          <a:xfrm>
            <a:off x="1143000" y="685800"/>
            <a:ext cx="4573588"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6866"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86473" tIns="43237" rIns="86473" bIns="43237"/>
          <a:lstStyle/>
          <a:p>
            <a:r>
              <a:rPr lang="en-US" dirty="0">
                <a:latin typeface="CordiaUPC" charset="0"/>
              </a:rPr>
              <a:t>PRACTICE QUESTION</a:t>
            </a:r>
          </a:p>
          <a:p>
            <a:pPr lvl="0"/>
            <a:r>
              <a:rPr kumimoji="1" lang="en-US" sz="1200" kern="1200" dirty="0">
                <a:solidFill>
                  <a:schemeClr val="tx1"/>
                </a:solidFill>
                <a:effectLst/>
                <a:latin typeface="Times New Roman" pitchFamily="18" charset="0"/>
                <a:ea typeface="ＭＳ Ｐゴシック" charset="0"/>
                <a:cs typeface="+mn-cs"/>
              </a:rPr>
              <a:t>During which step of the strategic process are values, vision, mission, and key goals and objectives confirmed? 61</a:t>
            </a:r>
          </a:p>
          <a:p>
            <a:r>
              <a:rPr kumimoji="1" lang="en-US" sz="1200" kern="1200" dirty="0">
                <a:solidFill>
                  <a:schemeClr val="tx1"/>
                </a:solidFill>
                <a:effectLst/>
                <a:latin typeface="Times New Roman" pitchFamily="18" charset="0"/>
                <a:ea typeface="ＭＳ Ｐゴシック" charset="0"/>
                <a:cs typeface="+mn-cs"/>
              </a:rPr>
              <a:t>A)	1. The Needs Assessment</a:t>
            </a:r>
          </a:p>
          <a:p>
            <a:r>
              <a:rPr kumimoji="1" lang="en-US" sz="1200" kern="1200" dirty="0">
                <a:solidFill>
                  <a:schemeClr val="tx1"/>
                </a:solidFill>
                <a:effectLst/>
                <a:latin typeface="Times New Roman" pitchFamily="18" charset="0"/>
                <a:ea typeface="ＭＳ Ｐゴシック" charset="0"/>
                <a:cs typeface="+mn-cs"/>
              </a:rPr>
              <a:t>B)	3. The Competitive Analysis</a:t>
            </a:r>
          </a:p>
          <a:p>
            <a:r>
              <a:rPr kumimoji="1" lang="en-US" sz="1200" b="1" kern="1200" dirty="0">
                <a:solidFill>
                  <a:schemeClr val="tx1"/>
                </a:solidFill>
                <a:effectLst/>
                <a:latin typeface="Times New Roman" pitchFamily="18" charset="0"/>
                <a:ea typeface="ＭＳ Ｐゴシック" charset="0"/>
                <a:cs typeface="+mn-cs"/>
              </a:rPr>
              <a:t>C)	4. The Retreat</a:t>
            </a:r>
            <a:br>
              <a:rPr kumimoji="1" lang="en-US" sz="1200" b="1" kern="1200" dirty="0">
                <a:solidFill>
                  <a:schemeClr val="tx1"/>
                </a:solidFill>
                <a:effectLst/>
                <a:latin typeface="Times New Roman" pitchFamily="18" charset="0"/>
                <a:ea typeface="ＭＳ Ｐゴシック" charset="0"/>
                <a:cs typeface="+mn-cs"/>
              </a:rPr>
            </a:br>
            <a:r>
              <a:rPr kumimoji="1" lang="en-US" sz="1200" kern="1200" dirty="0">
                <a:solidFill>
                  <a:schemeClr val="tx1"/>
                </a:solidFill>
                <a:effectLst/>
                <a:latin typeface="Times New Roman" pitchFamily="18" charset="0"/>
                <a:ea typeface="ＭＳ Ｐゴシック" charset="0"/>
                <a:cs typeface="+mn-cs"/>
              </a:rPr>
              <a:t>D)	5. The Plan Development</a:t>
            </a:r>
          </a:p>
          <a:p>
            <a:endParaRPr lang="en-US" dirty="0">
              <a:latin typeface="CordiaUPC"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bwMode="auto">
          <a:xfrm>
            <a:off x="1144588" y="687388"/>
            <a:ext cx="4570412" cy="34274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p>
      <p:sp>
        <p:nvSpPr>
          <p:cNvPr id="38914" name="Rectangle 3"/>
          <p:cNvSpPr>
            <a:spLocks noGrp="1" noChangeArrowheads="1"/>
          </p:cNvSpPr>
          <p:nvPr>
            <p:ph type="body" idx="1"/>
          </p:nvPr>
        </p:nvSpPr>
        <p:spPr bwMode="auto">
          <a:xfrm>
            <a:off x="686098" y="4343703"/>
            <a:ext cx="5485805" cy="411238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86467" tIns="43234" rIns="86467" bIns="43234"/>
          <a:lstStyle/>
          <a:p>
            <a:endParaRPr lang="en-US">
              <a:latin typeface="CordiaUPC"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0962" name="Rectangle 3"/>
          <p:cNvSpPr>
            <a:spLocks noGrp="1" noChangeArrowheads="1"/>
          </p:cNvSpPr>
          <p:nvPr>
            <p:ph type="body" idx="1"/>
          </p:nvPr>
        </p:nvSpPr>
        <p:spPr bwMode="auto">
          <a:xfrm>
            <a:off x="910828" y="4343703"/>
            <a:ext cx="5031879" cy="411238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0927" tIns="45464" rIns="90927" bIns="45464"/>
          <a:lstStyle/>
          <a:p>
            <a:pPr defTabSz="864931"/>
            <a:endParaRPr lang="en-US">
              <a:latin typeface="CordiaUPC"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3010" name="Rectangle 3"/>
          <p:cNvSpPr>
            <a:spLocks noGrp="1" noChangeArrowheads="1"/>
          </p:cNvSpPr>
          <p:nvPr>
            <p:ph type="body" idx="1"/>
          </p:nvPr>
        </p:nvSpPr>
        <p:spPr bwMode="auto">
          <a:xfrm>
            <a:off x="910828" y="4343703"/>
            <a:ext cx="5031879" cy="411238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0927" tIns="45464" rIns="90927" bIns="45464"/>
          <a:lstStyle/>
          <a:p>
            <a:pPr defTabSz="864931"/>
            <a:endParaRPr lang="en-US">
              <a:latin typeface="CordiaUPC"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5058" name="Rectangle 3"/>
          <p:cNvSpPr>
            <a:spLocks noGrp="1" noChangeArrowheads="1"/>
          </p:cNvSpPr>
          <p:nvPr>
            <p:ph type="body" idx="1"/>
          </p:nvPr>
        </p:nvSpPr>
        <p:spPr bwMode="auto">
          <a:xfrm>
            <a:off x="907852" y="4383012"/>
            <a:ext cx="1741289" cy="4520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27" tIns="45464" rIns="90927" bIns="45464"/>
          <a:lstStyle/>
          <a:p>
            <a:pPr defTabSz="864931"/>
            <a:endParaRPr lang="en-US" sz="1900" dirty="0">
              <a:latin typeface="CordiaUPC" charset="0"/>
            </a:endParaRPr>
          </a:p>
        </p:txBody>
      </p:sp>
      <p:sp>
        <p:nvSpPr>
          <p:cNvPr id="45059" name="Line 4"/>
          <p:cNvSpPr>
            <a:spLocks noChangeShapeType="1"/>
          </p:cNvSpPr>
          <p:nvPr/>
        </p:nvSpPr>
        <p:spPr bwMode="auto">
          <a:xfrm>
            <a:off x="1061145" y="49877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5060" name="Line 5"/>
          <p:cNvSpPr>
            <a:spLocks noChangeShapeType="1"/>
          </p:cNvSpPr>
          <p:nvPr/>
        </p:nvSpPr>
        <p:spPr bwMode="auto">
          <a:xfrm>
            <a:off x="1061145" y="536575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5061" name="Line 6"/>
          <p:cNvSpPr>
            <a:spLocks noChangeShapeType="1"/>
          </p:cNvSpPr>
          <p:nvPr/>
        </p:nvSpPr>
        <p:spPr bwMode="auto">
          <a:xfrm>
            <a:off x="1061145" y="5743727"/>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5062" name="Line 7"/>
          <p:cNvSpPr>
            <a:spLocks noChangeShapeType="1"/>
          </p:cNvSpPr>
          <p:nvPr/>
        </p:nvSpPr>
        <p:spPr bwMode="auto">
          <a:xfrm>
            <a:off x="1061145" y="6121703"/>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5063" name="Line 8"/>
          <p:cNvSpPr>
            <a:spLocks noChangeShapeType="1"/>
          </p:cNvSpPr>
          <p:nvPr/>
        </p:nvSpPr>
        <p:spPr bwMode="auto">
          <a:xfrm>
            <a:off x="1061145" y="65752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5064" name="Line 9"/>
          <p:cNvSpPr>
            <a:spLocks noChangeShapeType="1"/>
          </p:cNvSpPr>
          <p:nvPr/>
        </p:nvSpPr>
        <p:spPr bwMode="auto">
          <a:xfrm>
            <a:off x="1061145" y="6951738"/>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5065" name="Line 10"/>
          <p:cNvSpPr>
            <a:spLocks noChangeShapeType="1"/>
          </p:cNvSpPr>
          <p:nvPr/>
        </p:nvSpPr>
        <p:spPr bwMode="auto">
          <a:xfrm>
            <a:off x="1061145" y="740531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7106" name="Rectangle 3"/>
          <p:cNvSpPr>
            <a:spLocks noGrp="1" noChangeArrowheads="1"/>
          </p:cNvSpPr>
          <p:nvPr>
            <p:ph type="body" idx="1"/>
          </p:nvPr>
        </p:nvSpPr>
        <p:spPr bwMode="auto">
          <a:xfrm>
            <a:off x="910828" y="4343703"/>
            <a:ext cx="5031879" cy="411238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0927" tIns="45464" rIns="90927" bIns="45464"/>
          <a:lstStyle/>
          <a:p>
            <a:pPr defTabSz="864931"/>
            <a:endParaRPr lang="en-US">
              <a:latin typeface="CordiaUPC"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9154" name="Rectangle 3"/>
          <p:cNvSpPr>
            <a:spLocks noGrp="1" noChangeArrowheads="1"/>
          </p:cNvSpPr>
          <p:nvPr>
            <p:ph type="body" idx="1"/>
          </p:nvPr>
        </p:nvSpPr>
        <p:spPr bwMode="auto">
          <a:xfrm>
            <a:off x="907852" y="4383012"/>
            <a:ext cx="1741289" cy="4520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27" tIns="45464" rIns="90927" bIns="45464"/>
          <a:lstStyle/>
          <a:p>
            <a:r>
              <a:rPr lang="en-US">
                <a:latin typeface="CordiaUPC" charset="0"/>
              </a:rPr>
              <a:t>A broad description of a club’s fundamental purpose is found in its:</a:t>
            </a:r>
          </a:p>
          <a:p>
            <a:r>
              <a:rPr lang="en-US">
                <a:latin typeface="CordiaUPC" charset="0"/>
              </a:rPr>
              <a:t>Values statement</a:t>
            </a:r>
          </a:p>
          <a:p>
            <a:r>
              <a:rPr lang="en-US" u="sng">
                <a:latin typeface="CordiaUPC" charset="0"/>
              </a:rPr>
              <a:t>Mission statement</a:t>
            </a:r>
            <a:endParaRPr lang="en-US">
              <a:latin typeface="CordiaUPC" charset="0"/>
            </a:endParaRPr>
          </a:p>
          <a:p>
            <a:r>
              <a:rPr lang="en-US">
                <a:latin typeface="CordiaUPC" charset="0"/>
              </a:rPr>
              <a:t>Vision statement</a:t>
            </a:r>
          </a:p>
          <a:p>
            <a:r>
              <a:rPr lang="en-US">
                <a:latin typeface="CordiaUPC" charset="0"/>
              </a:rPr>
              <a:t>Key result areas</a:t>
            </a:r>
          </a:p>
          <a:p>
            <a:endParaRPr lang="en-US">
              <a:latin typeface="CordiaUPC" charset="0"/>
            </a:endParaRPr>
          </a:p>
          <a:p>
            <a:r>
              <a:rPr lang="en-US">
                <a:latin typeface="CordiaUPC" charset="0"/>
              </a:rPr>
              <a:t>What is </a:t>
            </a:r>
            <a:r>
              <a:rPr lang="en-US" i="1" u="sng">
                <a:latin typeface="CordiaUPC" charset="0"/>
              </a:rPr>
              <a:t>true</a:t>
            </a:r>
            <a:r>
              <a:rPr lang="en-US">
                <a:latin typeface="CordiaUPC" charset="0"/>
              </a:rPr>
              <a:t> about values?</a:t>
            </a:r>
          </a:p>
          <a:p>
            <a:r>
              <a:rPr lang="en-US">
                <a:latin typeface="CordiaUPC" charset="0"/>
              </a:rPr>
              <a:t>They drive visions</a:t>
            </a:r>
          </a:p>
          <a:p>
            <a:r>
              <a:rPr lang="en-US" b="1">
                <a:latin typeface="CordiaUPC" charset="0"/>
              </a:rPr>
              <a:t>They drive missions </a:t>
            </a:r>
            <a:r>
              <a:rPr lang="en-US" b="1" i="1">
                <a:latin typeface="CordiaUPC" charset="0"/>
              </a:rPr>
              <a:t>(Cichy Teams, BMI)</a:t>
            </a:r>
            <a:endParaRPr lang="en-US">
              <a:latin typeface="CordiaUPC" charset="0"/>
            </a:endParaRPr>
          </a:p>
          <a:p>
            <a:r>
              <a:rPr lang="en-US">
                <a:latin typeface="CordiaUPC" charset="0"/>
              </a:rPr>
              <a:t>They serve as goals</a:t>
            </a:r>
          </a:p>
          <a:p>
            <a:r>
              <a:rPr lang="en-US">
                <a:latin typeface="CordiaUPC" charset="0"/>
              </a:rPr>
              <a:t>They serve as objectives</a:t>
            </a:r>
          </a:p>
          <a:p>
            <a:endParaRPr lang="en-US">
              <a:latin typeface="CordiaUPC" charset="0"/>
            </a:endParaRPr>
          </a:p>
        </p:txBody>
      </p:sp>
      <p:sp>
        <p:nvSpPr>
          <p:cNvPr id="49155" name="Line 4"/>
          <p:cNvSpPr>
            <a:spLocks noChangeShapeType="1"/>
          </p:cNvSpPr>
          <p:nvPr/>
        </p:nvSpPr>
        <p:spPr bwMode="auto">
          <a:xfrm>
            <a:off x="1061145" y="49877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9156" name="Line 5"/>
          <p:cNvSpPr>
            <a:spLocks noChangeShapeType="1"/>
          </p:cNvSpPr>
          <p:nvPr/>
        </p:nvSpPr>
        <p:spPr bwMode="auto">
          <a:xfrm>
            <a:off x="1061145" y="536575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9157" name="Line 6"/>
          <p:cNvSpPr>
            <a:spLocks noChangeShapeType="1"/>
          </p:cNvSpPr>
          <p:nvPr/>
        </p:nvSpPr>
        <p:spPr bwMode="auto">
          <a:xfrm>
            <a:off x="1061145" y="5743727"/>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9158" name="Line 7"/>
          <p:cNvSpPr>
            <a:spLocks noChangeShapeType="1"/>
          </p:cNvSpPr>
          <p:nvPr/>
        </p:nvSpPr>
        <p:spPr bwMode="auto">
          <a:xfrm>
            <a:off x="1061145" y="6121703"/>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9159" name="Line 8"/>
          <p:cNvSpPr>
            <a:spLocks noChangeShapeType="1"/>
          </p:cNvSpPr>
          <p:nvPr/>
        </p:nvSpPr>
        <p:spPr bwMode="auto">
          <a:xfrm>
            <a:off x="1061145" y="65752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9160" name="Line 9"/>
          <p:cNvSpPr>
            <a:spLocks noChangeShapeType="1"/>
          </p:cNvSpPr>
          <p:nvPr/>
        </p:nvSpPr>
        <p:spPr bwMode="auto">
          <a:xfrm>
            <a:off x="1061145" y="6951738"/>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49161" name="Line 10"/>
          <p:cNvSpPr>
            <a:spLocks noChangeShapeType="1"/>
          </p:cNvSpPr>
          <p:nvPr/>
        </p:nvSpPr>
        <p:spPr bwMode="auto">
          <a:xfrm>
            <a:off x="1061145" y="740531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4275" name="Rectangle 3"/>
          <p:cNvSpPr>
            <a:spLocks noGrp="1" noChangeArrowheads="1"/>
          </p:cNvSpPr>
          <p:nvPr>
            <p:ph type="body" idx="1"/>
          </p:nvPr>
        </p:nvSpPr>
        <p:spPr bwMode="auto">
          <a:xfrm>
            <a:off x="907852" y="4383012"/>
            <a:ext cx="1741289" cy="452059"/>
          </a:xfrm>
          <a:prstGeom prst="rect">
            <a:avLst/>
          </a:prstGeom>
          <a:ln>
            <a:miter lim="800000"/>
            <a:headEnd/>
            <a:tailEnd/>
          </a:ln>
        </p:spPr>
        <p:txBody>
          <a:bodyPr lIns="90919" tIns="45460" rIns="90919" bIns="45460">
            <a:normAutofit fontScale="25000" lnSpcReduction="20000"/>
          </a:bodyPr>
          <a:lstStyle/>
          <a:p>
            <a:pPr defTabSz="864854">
              <a:defRPr/>
            </a:pPr>
            <a:endParaRPr lang="en-US" sz="1900" dirty="0">
              <a:ea typeface="+mn-ea"/>
            </a:endParaRPr>
          </a:p>
        </p:txBody>
      </p:sp>
      <p:sp>
        <p:nvSpPr>
          <p:cNvPr id="51203" name="Line 4"/>
          <p:cNvSpPr>
            <a:spLocks noChangeShapeType="1"/>
          </p:cNvSpPr>
          <p:nvPr/>
        </p:nvSpPr>
        <p:spPr bwMode="auto">
          <a:xfrm>
            <a:off x="1061145" y="49877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86" tIns="43243" rIns="86486" bIns="43243" anchor="ctr"/>
          <a:lstStyle/>
          <a:p>
            <a:endParaRPr lang="en-US"/>
          </a:p>
        </p:txBody>
      </p:sp>
      <p:sp>
        <p:nvSpPr>
          <p:cNvPr id="51204" name="Line 5"/>
          <p:cNvSpPr>
            <a:spLocks noChangeShapeType="1"/>
          </p:cNvSpPr>
          <p:nvPr/>
        </p:nvSpPr>
        <p:spPr bwMode="auto">
          <a:xfrm>
            <a:off x="1061145" y="536575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86" tIns="43243" rIns="86486" bIns="43243" anchor="ctr"/>
          <a:lstStyle/>
          <a:p>
            <a:endParaRPr lang="en-US"/>
          </a:p>
        </p:txBody>
      </p:sp>
      <p:sp>
        <p:nvSpPr>
          <p:cNvPr id="51205" name="Line 6"/>
          <p:cNvSpPr>
            <a:spLocks noChangeShapeType="1"/>
          </p:cNvSpPr>
          <p:nvPr/>
        </p:nvSpPr>
        <p:spPr bwMode="auto">
          <a:xfrm>
            <a:off x="1061145" y="5743727"/>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86" tIns="43243" rIns="86486" bIns="43243" anchor="ctr"/>
          <a:lstStyle/>
          <a:p>
            <a:endParaRPr lang="en-US"/>
          </a:p>
        </p:txBody>
      </p:sp>
      <p:sp>
        <p:nvSpPr>
          <p:cNvPr id="51206" name="Line 7"/>
          <p:cNvSpPr>
            <a:spLocks noChangeShapeType="1"/>
          </p:cNvSpPr>
          <p:nvPr/>
        </p:nvSpPr>
        <p:spPr bwMode="auto">
          <a:xfrm>
            <a:off x="1061145" y="6121703"/>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86" tIns="43243" rIns="86486" bIns="43243" anchor="ctr"/>
          <a:lstStyle/>
          <a:p>
            <a:endParaRPr lang="en-US"/>
          </a:p>
        </p:txBody>
      </p:sp>
      <p:sp>
        <p:nvSpPr>
          <p:cNvPr id="51207" name="Line 8"/>
          <p:cNvSpPr>
            <a:spLocks noChangeShapeType="1"/>
          </p:cNvSpPr>
          <p:nvPr/>
        </p:nvSpPr>
        <p:spPr bwMode="auto">
          <a:xfrm>
            <a:off x="1061145" y="65752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86" tIns="43243" rIns="86486" bIns="43243" anchor="ctr"/>
          <a:lstStyle/>
          <a:p>
            <a:endParaRPr lang="en-US"/>
          </a:p>
        </p:txBody>
      </p:sp>
      <p:sp>
        <p:nvSpPr>
          <p:cNvPr id="51208" name="Line 9"/>
          <p:cNvSpPr>
            <a:spLocks noChangeShapeType="1"/>
          </p:cNvSpPr>
          <p:nvPr/>
        </p:nvSpPr>
        <p:spPr bwMode="auto">
          <a:xfrm>
            <a:off x="1061145" y="6951738"/>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86" tIns="43243" rIns="86486" bIns="43243" anchor="ctr"/>
          <a:lstStyle/>
          <a:p>
            <a:endParaRPr lang="en-US"/>
          </a:p>
        </p:txBody>
      </p:sp>
      <p:sp>
        <p:nvSpPr>
          <p:cNvPr id="51209" name="Line 10"/>
          <p:cNvSpPr>
            <a:spLocks noChangeShapeType="1"/>
          </p:cNvSpPr>
          <p:nvPr/>
        </p:nvSpPr>
        <p:spPr bwMode="auto">
          <a:xfrm>
            <a:off x="1061145" y="740531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86" tIns="43243" rIns="86486" bIns="43243" anchor="ct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3250" name="Rectangle 3"/>
          <p:cNvSpPr>
            <a:spLocks noGrp="1" noChangeArrowheads="1"/>
          </p:cNvSpPr>
          <p:nvPr>
            <p:ph type="body" idx="1"/>
          </p:nvPr>
        </p:nvSpPr>
        <p:spPr bwMode="auto">
          <a:xfrm>
            <a:off x="907852" y="4383012"/>
            <a:ext cx="1741289" cy="4520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27" tIns="45464" rIns="90927" bIns="45464"/>
          <a:lstStyle/>
          <a:p>
            <a:r>
              <a:rPr lang="en-US">
                <a:latin typeface="CordiaUPC" charset="0"/>
              </a:rPr>
              <a:t>The “T” in “SWOT” applies to:</a:t>
            </a:r>
          </a:p>
          <a:p>
            <a:r>
              <a:rPr lang="en-US">
                <a:latin typeface="CordiaUPC" charset="0"/>
              </a:rPr>
              <a:t>Tactics </a:t>
            </a:r>
          </a:p>
          <a:p>
            <a:r>
              <a:rPr lang="en-US">
                <a:latin typeface="CordiaUPC" charset="0"/>
              </a:rPr>
              <a:t>Training</a:t>
            </a:r>
          </a:p>
          <a:p>
            <a:r>
              <a:rPr lang="en-US" u="sng">
                <a:latin typeface="CordiaUPC" charset="0"/>
              </a:rPr>
              <a:t>Threats</a:t>
            </a:r>
            <a:endParaRPr lang="en-US">
              <a:latin typeface="CordiaUPC" charset="0"/>
            </a:endParaRPr>
          </a:p>
          <a:p>
            <a:r>
              <a:rPr lang="en-US">
                <a:latin typeface="CordiaUPC" charset="0"/>
              </a:rPr>
              <a:t>Techniques </a:t>
            </a:r>
          </a:p>
        </p:txBody>
      </p:sp>
      <p:sp>
        <p:nvSpPr>
          <p:cNvPr id="53251" name="Line 4"/>
          <p:cNvSpPr>
            <a:spLocks noChangeShapeType="1"/>
          </p:cNvSpPr>
          <p:nvPr/>
        </p:nvSpPr>
        <p:spPr bwMode="auto">
          <a:xfrm>
            <a:off x="1061145" y="49877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53252" name="Line 5"/>
          <p:cNvSpPr>
            <a:spLocks noChangeShapeType="1"/>
          </p:cNvSpPr>
          <p:nvPr/>
        </p:nvSpPr>
        <p:spPr bwMode="auto">
          <a:xfrm>
            <a:off x="1061145" y="536575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53253" name="Line 6"/>
          <p:cNvSpPr>
            <a:spLocks noChangeShapeType="1"/>
          </p:cNvSpPr>
          <p:nvPr/>
        </p:nvSpPr>
        <p:spPr bwMode="auto">
          <a:xfrm>
            <a:off x="1061145" y="5743727"/>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53254" name="Line 7"/>
          <p:cNvSpPr>
            <a:spLocks noChangeShapeType="1"/>
          </p:cNvSpPr>
          <p:nvPr/>
        </p:nvSpPr>
        <p:spPr bwMode="auto">
          <a:xfrm>
            <a:off x="1061145" y="6121703"/>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53255" name="Line 8"/>
          <p:cNvSpPr>
            <a:spLocks noChangeShapeType="1"/>
          </p:cNvSpPr>
          <p:nvPr/>
        </p:nvSpPr>
        <p:spPr bwMode="auto">
          <a:xfrm>
            <a:off x="1061145" y="65752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53256" name="Line 9"/>
          <p:cNvSpPr>
            <a:spLocks noChangeShapeType="1"/>
          </p:cNvSpPr>
          <p:nvPr/>
        </p:nvSpPr>
        <p:spPr bwMode="auto">
          <a:xfrm>
            <a:off x="1061145" y="6951738"/>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53257" name="Line 10"/>
          <p:cNvSpPr>
            <a:spLocks noChangeShapeType="1"/>
          </p:cNvSpPr>
          <p:nvPr/>
        </p:nvSpPr>
        <p:spPr bwMode="auto">
          <a:xfrm>
            <a:off x="1061145" y="740531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xfrm>
            <a:off x="1143000" y="685800"/>
            <a:ext cx="4572000" cy="3429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5298" name="Notes Placeholder 2"/>
          <p:cNvSpPr>
            <a:spLocks noGrp="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ordiaUPC" charset="0"/>
              </a:rPr>
              <a:t>A broad description of a club’s fundamental purpose is found in its:</a:t>
            </a:r>
          </a:p>
          <a:p>
            <a:r>
              <a:rPr lang="en-US">
                <a:latin typeface="CordiaUPC" charset="0"/>
              </a:rPr>
              <a:t>Values statement</a:t>
            </a:r>
          </a:p>
          <a:p>
            <a:r>
              <a:rPr lang="en-US" u="sng">
                <a:latin typeface="CordiaUPC" charset="0"/>
              </a:rPr>
              <a:t>Mission statement</a:t>
            </a:r>
            <a:endParaRPr lang="en-US">
              <a:latin typeface="CordiaUPC" charset="0"/>
            </a:endParaRPr>
          </a:p>
          <a:p>
            <a:r>
              <a:rPr lang="en-US">
                <a:latin typeface="CordiaUPC" charset="0"/>
              </a:rPr>
              <a:t>Vision statement</a:t>
            </a:r>
          </a:p>
          <a:p>
            <a:r>
              <a:rPr lang="en-US">
                <a:latin typeface="CordiaUPC" charset="0"/>
              </a:rPr>
              <a:t>Key result areas</a:t>
            </a:r>
          </a:p>
          <a:p>
            <a:r>
              <a:rPr lang="en-US">
                <a:latin typeface="CordiaUPC" charset="0"/>
              </a:rPr>
              <a:t>A broad description of a club’s fundamental purpose is found in its:</a:t>
            </a:r>
          </a:p>
          <a:p>
            <a:r>
              <a:rPr lang="en-US">
                <a:latin typeface="CordiaUPC" charset="0"/>
              </a:rPr>
              <a:t>Values statement</a:t>
            </a:r>
          </a:p>
          <a:p>
            <a:r>
              <a:rPr lang="en-US" u="sng">
                <a:latin typeface="CordiaUPC" charset="0"/>
              </a:rPr>
              <a:t>Mission statement</a:t>
            </a:r>
            <a:endParaRPr lang="en-US">
              <a:latin typeface="CordiaUPC" charset="0"/>
            </a:endParaRPr>
          </a:p>
          <a:p>
            <a:r>
              <a:rPr lang="en-US">
                <a:latin typeface="CordiaUPC" charset="0"/>
              </a:rPr>
              <a:t>Vision statement</a:t>
            </a:r>
          </a:p>
          <a:p>
            <a:r>
              <a:rPr lang="en-US">
                <a:latin typeface="CordiaUPC" charset="0"/>
              </a:rPr>
              <a:t>Key result areas</a:t>
            </a:r>
          </a:p>
          <a:p>
            <a:endParaRPr lang="en-US">
              <a:latin typeface="CordiaUPC" charset="0"/>
            </a:endParaRPr>
          </a:p>
          <a:p>
            <a:r>
              <a:rPr lang="en-US">
                <a:latin typeface="CordiaUPC" charset="0"/>
              </a:rPr>
              <a:t>Which level of management develops departmental objectives and policies for achieving organizational objectives?</a:t>
            </a:r>
          </a:p>
          <a:p>
            <a:r>
              <a:rPr lang="en-US" u="sng">
                <a:latin typeface="CordiaUPC" charset="0"/>
              </a:rPr>
              <a:t>Middle management </a:t>
            </a:r>
            <a:endParaRPr lang="en-US">
              <a:latin typeface="CordiaUPC" charset="0"/>
            </a:endParaRPr>
          </a:p>
          <a:p>
            <a:r>
              <a:rPr lang="en-US">
                <a:latin typeface="CordiaUPC" charset="0"/>
              </a:rPr>
              <a:t>Supervisory management </a:t>
            </a:r>
          </a:p>
          <a:p>
            <a:r>
              <a:rPr lang="en-US">
                <a:latin typeface="CordiaUPC" charset="0"/>
              </a:rPr>
              <a:t>Operative management</a:t>
            </a:r>
          </a:p>
          <a:p>
            <a:r>
              <a:rPr lang="en-US">
                <a:latin typeface="CordiaUPC" charset="0"/>
              </a:rPr>
              <a:t>Senior management</a:t>
            </a:r>
          </a:p>
          <a:p>
            <a:endParaRPr lang="en-US">
              <a:latin typeface="CordiaUPC"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7346" name="Rectangle 3"/>
          <p:cNvSpPr>
            <a:spLocks noGrp="1" noChangeArrowheads="1"/>
          </p:cNvSpPr>
          <p:nvPr>
            <p:ph type="body" idx="1"/>
          </p:nvPr>
        </p:nvSpPr>
        <p:spPr bwMode="auto">
          <a:xfrm>
            <a:off x="910828" y="4343703"/>
            <a:ext cx="5031879" cy="411238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0927" tIns="45464" rIns="90927" bIns="45464"/>
          <a:lstStyle/>
          <a:p>
            <a:pPr defTabSz="864931"/>
            <a:endParaRPr lang="en-US">
              <a:latin typeface="CordiaUPC"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bwMode="auto">
          <a:xfrm>
            <a:off x="1143000" y="685800"/>
            <a:ext cx="4573588"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9394"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86473" tIns="43237" rIns="86473" bIns="43237"/>
          <a:lstStyle/>
          <a:p>
            <a:endParaRPr lang="en-US">
              <a:latin typeface="CordiaUPC"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xfrm>
            <a:off x="1143000" y="685800"/>
            <a:ext cx="4572000" cy="3429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42" name="Notes Placeholder 2"/>
          <p:cNvSpPr>
            <a:spLocks noGrp="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ordiaUPC" charset="0"/>
              </a:rPr>
              <a:t>When a club uses an enhancing differentiation strategy, it is attempting to address its:</a:t>
            </a:r>
          </a:p>
          <a:p>
            <a:r>
              <a:rPr lang="en-US" b="1">
                <a:latin typeface="CordiaUPC" charset="0"/>
              </a:rPr>
              <a:t>Strengths </a:t>
            </a:r>
            <a:r>
              <a:rPr lang="en-US" b="1" i="1">
                <a:latin typeface="CordiaUPC" charset="0"/>
              </a:rPr>
              <a:t>(CMAA Strategic Chap.)</a:t>
            </a:r>
            <a:endParaRPr lang="en-US">
              <a:latin typeface="CordiaUPC" charset="0"/>
            </a:endParaRPr>
          </a:p>
          <a:p>
            <a:r>
              <a:rPr lang="en-US">
                <a:latin typeface="CordiaUPC" charset="0"/>
              </a:rPr>
              <a:t>Weaknesses </a:t>
            </a:r>
          </a:p>
          <a:p>
            <a:r>
              <a:rPr lang="en-US">
                <a:latin typeface="CordiaUPC" charset="0"/>
              </a:rPr>
              <a:t>Opportunities</a:t>
            </a:r>
          </a:p>
          <a:p>
            <a:r>
              <a:rPr lang="en-US">
                <a:latin typeface="CordiaUPC" charset="0"/>
              </a:rPr>
              <a:t>Threats</a:t>
            </a:r>
          </a:p>
          <a:p>
            <a:endParaRPr lang="en-US">
              <a:latin typeface="CordiaUPC"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5538" name="Rectangle 3"/>
          <p:cNvSpPr>
            <a:spLocks noGrp="1" noChangeArrowheads="1"/>
          </p:cNvSpPr>
          <p:nvPr>
            <p:ph type="body" idx="1"/>
          </p:nvPr>
        </p:nvSpPr>
        <p:spPr bwMode="auto">
          <a:xfrm>
            <a:off x="913805" y="4343704"/>
            <a:ext cx="5030391" cy="4113892"/>
          </a:xfrm>
          <a:prstGeom prst="rect">
            <a:avLst/>
          </a:prstGeom>
          <a:solidFill>
            <a:srgbClr val="FFFFFF"/>
          </a:solidFill>
          <a:ln>
            <a:solidFill>
              <a:srgbClr val="000000"/>
            </a:solidFill>
            <a:miter lim="800000"/>
            <a:headEnd/>
            <a:tailEnd/>
          </a:ln>
        </p:spPr>
        <p:txBody>
          <a:bodyPr lIns="91432" tIns="45716" rIns="91432" bIns="45716"/>
          <a:lstStyle/>
          <a:p>
            <a:r>
              <a:rPr lang="en-US" sz="1900" dirty="0">
                <a:latin typeface="CordiaUPC" charset="0"/>
              </a:rPr>
              <a:t>Putti</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bwMode="auto">
          <a:xfrm>
            <a:off x="1143000" y="688975"/>
            <a:ext cx="4572000"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9634" name="Rectangle 3"/>
          <p:cNvSpPr>
            <a:spLocks noGrp="1" noChangeArrowheads="1"/>
          </p:cNvSpPr>
          <p:nvPr>
            <p:ph type="body" idx="1"/>
          </p:nvPr>
        </p:nvSpPr>
        <p:spPr bwMode="auto">
          <a:xfrm>
            <a:off x="907852" y="4383012"/>
            <a:ext cx="1741289" cy="4520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27" tIns="45464" rIns="90927" bIns="45464"/>
          <a:lstStyle/>
          <a:p>
            <a:pPr defTabSz="864931"/>
            <a:endParaRPr lang="en-US" sz="1900" dirty="0">
              <a:latin typeface="CordiaUPC" charset="0"/>
            </a:endParaRPr>
          </a:p>
        </p:txBody>
      </p:sp>
      <p:sp>
        <p:nvSpPr>
          <p:cNvPr id="69635" name="Line 4"/>
          <p:cNvSpPr>
            <a:spLocks noChangeShapeType="1"/>
          </p:cNvSpPr>
          <p:nvPr/>
        </p:nvSpPr>
        <p:spPr bwMode="auto">
          <a:xfrm>
            <a:off x="1061145" y="49877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69636" name="Line 5"/>
          <p:cNvSpPr>
            <a:spLocks noChangeShapeType="1"/>
          </p:cNvSpPr>
          <p:nvPr/>
        </p:nvSpPr>
        <p:spPr bwMode="auto">
          <a:xfrm>
            <a:off x="1061145" y="536575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69637" name="Line 6"/>
          <p:cNvSpPr>
            <a:spLocks noChangeShapeType="1"/>
          </p:cNvSpPr>
          <p:nvPr/>
        </p:nvSpPr>
        <p:spPr bwMode="auto">
          <a:xfrm>
            <a:off x="1061145" y="5743727"/>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69638" name="Line 7"/>
          <p:cNvSpPr>
            <a:spLocks noChangeShapeType="1"/>
          </p:cNvSpPr>
          <p:nvPr/>
        </p:nvSpPr>
        <p:spPr bwMode="auto">
          <a:xfrm>
            <a:off x="1061145" y="6121703"/>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69639" name="Line 8"/>
          <p:cNvSpPr>
            <a:spLocks noChangeShapeType="1"/>
          </p:cNvSpPr>
          <p:nvPr/>
        </p:nvSpPr>
        <p:spPr bwMode="auto">
          <a:xfrm>
            <a:off x="1061145" y="6575274"/>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69640" name="Line 9"/>
          <p:cNvSpPr>
            <a:spLocks noChangeShapeType="1"/>
          </p:cNvSpPr>
          <p:nvPr/>
        </p:nvSpPr>
        <p:spPr bwMode="auto">
          <a:xfrm>
            <a:off x="1061145" y="6951738"/>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
        <p:nvSpPr>
          <p:cNvPr id="69641" name="Line 10"/>
          <p:cNvSpPr>
            <a:spLocks noChangeShapeType="1"/>
          </p:cNvSpPr>
          <p:nvPr/>
        </p:nvSpPr>
        <p:spPr bwMode="auto">
          <a:xfrm>
            <a:off x="1061145" y="7405310"/>
            <a:ext cx="4691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86493" tIns="43247" rIns="86493" bIns="43247"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n-US">
                  <a:latin typeface="Tahoma" pitchFamily="34" charset="0"/>
                  <a:ea typeface="+mn-ea"/>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n-US">
                  <a:latin typeface="Tahoma" pitchFamily="34" charset="0"/>
                  <a:ea typeface="+mn-ea"/>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n-US">
                  <a:latin typeface="Tahoma" pitchFamily="34" charset="0"/>
                  <a:ea typeface="+mn-ea"/>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a:latin typeface="Tahoma" pitchFamily="34" charset="0"/>
                  <a:ea typeface="+mn-ea"/>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n-US">
                <a:latin typeface="Tahoma" pitchFamily="34" charset="0"/>
                <a:ea typeface="+mn-ea"/>
              </a:endParaRPr>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n-US">
                <a:latin typeface="Tahoma" pitchFamily="34" charset="0"/>
                <a:ea typeface="+mn-ea"/>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latin typeface="Tahoma" pitchFamily="34" charset="0"/>
                <a:ea typeface="+mn-ea"/>
              </a:endParaRPr>
            </a:p>
          </p:txBody>
        </p:sp>
      </p:grpSp>
      <p:sp>
        <p:nvSpPr>
          <p:cNvPr id="439308" name="Rectangle 12"/>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439309" name="Rectangle 1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fld id="{FBC3FA59-B30E-424F-8898-DEC5095923EF}" type="slidenum">
              <a:rPr lang="en-US"/>
              <a:pPr/>
              <a:t>‹#›</a:t>
            </a:fld>
            <a:endParaRPr lang="en-US"/>
          </a:p>
        </p:txBody>
      </p:sp>
    </p:spTree>
    <p:extLst>
      <p:ext uri="{BB962C8B-B14F-4D97-AF65-F5344CB8AC3E}">
        <p14:creationId xmlns:p14="http://schemas.microsoft.com/office/powerpoint/2010/main" val="953960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ECB0BFFE-B281-1E41-AA93-093D6CDF614C}" type="slidenum">
              <a:rPr lang="en-US"/>
              <a:pPr/>
              <a:t>‹#›</a:t>
            </a:fld>
            <a:endParaRPr lang="en-US"/>
          </a:p>
        </p:txBody>
      </p:sp>
    </p:spTree>
    <p:extLst>
      <p:ext uri="{BB962C8B-B14F-4D97-AF65-F5344CB8AC3E}">
        <p14:creationId xmlns:p14="http://schemas.microsoft.com/office/powerpoint/2010/main" val="409681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E9827BFF-FB58-B24D-9DCA-830F58ECBC3F}" type="slidenum">
              <a:rPr lang="en-US"/>
              <a:pPr/>
              <a:t>‹#›</a:t>
            </a:fld>
            <a:endParaRPr lang="en-US"/>
          </a:p>
        </p:txBody>
      </p:sp>
    </p:spTree>
    <p:extLst>
      <p:ext uri="{BB962C8B-B14F-4D97-AF65-F5344CB8AC3E}">
        <p14:creationId xmlns:p14="http://schemas.microsoft.com/office/powerpoint/2010/main" val="357372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360E69B4-0AEB-9F46-820F-EC24BE64355A}" type="slidenum">
              <a:rPr lang="en-US"/>
              <a:pPr/>
              <a:t>‹#›</a:t>
            </a:fld>
            <a:endParaRPr lang="en-US"/>
          </a:p>
        </p:txBody>
      </p:sp>
    </p:spTree>
    <p:extLst>
      <p:ext uri="{BB962C8B-B14F-4D97-AF65-F5344CB8AC3E}">
        <p14:creationId xmlns:p14="http://schemas.microsoft.com/office/powerpoint/2010/main" val="1414478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fld id="{3C5D2B87-4E30-B34C-9DE0-89990ADE0177}" type="slidenum">
              <a:rPr lang="en-US"/>
              <a:pPr/>
              <a:t>‹#›</a:t>
            </a:fld>
            <a:endParaRPr lang="en-US"/>
          </a:p>
        </p:txBody>
      </p:sp>
    </p:spTree>
    <p:extLst>
      <p:ext uri="{BB962C8B-B14F-4D97-AF65-F5344CB8AC3E}">
        <p14:creationId xmlns:p14="http://schemas.microsoft.com/office/powerpoint/2010/main" val="4018682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fld id="{C4F6A03E-989D-AB45-9040-81F61AF85F11}" type="slidenum">
              <a:rPr lang="en-US"/>
              <a:pPr/>
              <a:t>‹#›</a:t>
            </a:fld>
            <a:endParaRPr lang="en-US"/>
          </a:p>
        </p:txBody>
      </p:sp>
    </p:spTree>
    <p:extLst>
      <p:ext uri="{BB962C8B-B14F-4D97-AF65-F5344CB8AC3E}">
        <p14:creationId xmlns:p14="http://schemas.microsoft.com/office/powerpoint/2010/main" val="3166073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fld id="{953E88FE-620C-A143-820B-279154B0199A}" type="slidenum">
              <a:rPr lang="en-US"/>
              <a:pPr/>
              <a:t>‹#›</a:t>
            </a:fld>
            <a:endParaRPr lang="en-US"/>
          </a:p>
        </p:txBody>
      </p:sp>
    </p:spTree>
    <p:extLst>
      <p:ext uri="{BB962C8B-B14F-4D97-AF65-F5344CB8AC3E}">
        <p14:creationId xmlns:p14="http://schemas.microsoft.com/office/powerpoint/2010/main" val="3927232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952BAD00-A9FB-C548-BBF9-A0DA775D8478}" type="slidenum">
              <a:rPr lang="en-US"/>
              <a:pPr/>
              <a:t>‹#›</a:t>
            </a:fld>
            <a:endParaRPr lang="en-US"/>
          </a:p>
        </p:txBody>
      </p:sp>
    </p:spTree>
    <p:extLst>
      <p:ext uri="{BB962C8B-B14F-4D97-AF65-F5344CB8AC3E}">
        <p14:creationId xmlns:p14="http://schemas.microsoft.com/office/powerpoint/2010/main" val="1427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5CA58AB8-A0E3-E543-A98B-AD60B2986E62}" type="slidenum">
              <a:rPr lang="en-US"/>
              <a:pPr/>
              <a:t>‹#›</a:t>
            </a:fld>
            <a:endParaRPr lang="en-US"/>
          </a:p>
        </p:txBody>
      </p:sp>
    </p:spTree>
    <p:extLst>
      <p:ext uri="{BB962C8B-B14F-4D97-AF65-F5344CB8AC3E}">
        <p14:creationId xmlns:p14="http://schemas.microsoft.com/office/powerpoint/2010/main" val="20469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0985476C-7A30-5B4E-9329-3393D29DCFD8}" type="slidenum">
              <a:rPr lang="en-US"/>
              <a:pPr/>
              <a:t>‹#›</a:t>
            </a:fld>
            <a:endParaRPr lang="en-US"/>
          </a:p>
        </p:txBody>
      </p:sp>
    </p:spTree>
    <p:extLst>
      <p:ext uri="{BB962C8B-B14F-4D97-AF65-F5344CB8AC3E}">
        <p14:creationId xmlns:p14="http://schemas.microsoft.com/office/powerpoint/2010/main" val="1829303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BAC01F98-3AD4-F54E-A8C9-4106706F102B}" type="slidenum">
              <a:rPr lang="en-US"/>
              <a:pPr/>
              <a:t>‹#›</a:t>
            </a:fld>
            <a:endParaRPr lang="en-US"/>
          </a:p>
        </p:txBody>
      </p:sp>
    </p:spTree>
    <p:extLst>
      <p:ext uri="{BB962C8B-B14F-4D97-AF65-F5344CB8AC3E}">
        <p14:creationId xmlns:p14="http://schemas.microsoft.com/office/powerpoint/2010/main" val="1294248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8274"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6"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9"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1033" name="Rectangle 9"/>
          <p:cNvSpPr>
            <a:spLocks noGrp="1" noChangeArrowheads="1"/>
          </p:cNvSpPr>
          <p:nvPr>
            <p:ph type="title"/>
          </p:nvPr>
        </p:nvSpPr>
        <p:spPr bwMode="auto">
          <a:xfrm>
            <a:off x="1150938" y="617538"/>
            <a:ext cx="77930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38283"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ahoma" pitchFamily="34" charset="0"/>
                <a:ea typeface="+mn-ea"/>
              </a:defRPr>
            </a:lvl1pPr>
          </a:lstStyle>
          <a:p>
            <a:pPr>
              <a:defRPr/>
            </a:pPr>
            <a:endParaRPr lang="en-US"/>
          </a:p>
        </p:txBody>
      </p:sp>
      <p:sp>
        <p:nvSpPr>
          <p:cNvPr id="438284"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ahoma" pitchFamily="34" charset="0"/>
                <a:ea typeface="+mn-ea"/>
              </a:defRPr>
            </a:lvl1pPr>
          </a:lstStyle>
          <a:p>
            <a:pPr>
              <a:defRPr/>
            </a:pPr>
            <a:endParaRPr lang="en-US" dirty="0"/>
          </a:p>
        </p:txBody>
      </p:sp>
      <p:sp>
        <p:nvSpPr>
          <p:cNvPr id="438285"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61A2C1E7-B03E-2444-9963-EE5E3F6A108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rtl="0" eaLnBrk="0" fontAlgn="base" hangingPunct="0">
        <a:spcBef>
          <a:spcPct val="0"/>
        </a:spcBef>
        <a:spcAft>
          <a:spcPct val="0"/>
        </a:spcAft>
        <a:defRPr sz="4400">
          <a:solidFill>
            <a:schemeClr val="tx2"/>
          </a:solidFill>
          <a:latin typeface="+mj-lt"/>
          <a:ea typeface="ＭＳ Ｐゴシック" charset="0"/>
          <a:cs typeface="+mj-cs"/>
        </a:defRPr>
      </a:lvl1pPr>
      <a:lvl2pPr algn="l" rtl="0" eaLnBrk="0" fontAlgn="base" hangingPunct="0">
        <a:spcBef>
          <a:spcPct val="0"/>
        </a:spcBef>
        <a:spcAft>
          <a:spcPct val="0"/>
        </a:spcAft>
        <a:defRPr sz="4400">
          <a:solidFill>
            <a:schemeClr val="tx2"/>
          </a:solidFill>
          <a:latin typeface="Tahoma" pitchFamily="34" charset="0"/>
          <a:ea typeface="ＭＳ Ｐゴシック" charset="0"/>
        </a:defRPr>
      </a:lvl2pPr>
      <a:lvl3pPr algn="l" rtl="0" eaLnBrk="0" fontAlgn="base" hangingPunct="0">
        <a:spcBef>
          <a:spcPct val="0"/>
        </a:spcBef>
        <a:spcAft>
          <a:spcPct val="0"/>
        </a:spcAft>
        <a:defRPr sz="4400">
          <a:solidFill>
            <a:schemeClr val="tx2"/>
          </a:solidFill>
          <a:latin typeface="Tahoma" pitchFamily="34" charset="0"/>
          <a:ea typeface="ＭＳ Ｐゴシック" charset="0"/>
        </a:defRPr>
      </a:lvl3pPr>
      <a:lvl4pPr algn="l" rtl="0" eaLnBrk="0" fontAlgn="base" hangingPunct="0">
        <a:spcBef>
          <a:spcPct val="0"/>
        </a:spcBef>
        <a:spcAft>
          <a:spcPct val="0"/>
        </a:spcAft>
        <a:defRPr sz="4400">
          <a:solidFill>
            <a:schemeClr val="tx2"/>
          </a:solidFill>
          <a:latin typeface="Tahoma" pitchFamily="34" charset="0"/>
          <a:ea typeface="ＭＳ Ｐゴシック" charset="0"/>
        </a:defRPr>
      </a:lvl4pPr>
      <a:lvl5pPr algn="l" rtl="0" eaLnBrk="0" fontAlgn="base" hangingPunct="0">
        <a:spcBef>
          <a:spcPct val="0"/>
        </a:spcBef>
        <a:spcAft>
          <a:spcPct val="0"/>
        </a:spcAft>
        <a:defRPr sz="4400">
          <a:solidFill>
            <a:schemeClr val="tx2"/>
          </a:solidFill>
          <a:latin typeface="Tahoma" pitchFamily="34" charset="0"/>
          <a:ea typeface="ＭＳ Ｐゴシック"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lr>
          <a:schemeClr val="folHlink"/>
        </a:buClr>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chemeClr val="accent2"/>
        </a:buClr>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ea typeface="ＭＳ Ｐゴシック" charset="0"/>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447800" y="1828800"/>
            <a:ext cx="7239000" cy="1143000"/>
          </a:xfrm>
        </p:spPr>
        <p:txBody>
          <a:bodyPr/>
          <a:lstStyle/>
          <a:p>
            <a:pPr eaLnBrk="1" hangingPunct="1"/>
            <a:br>
              <a:rPr lang="en-US" b="1" u="sng" dirty="0">
                <a:latin typeface="Tahoma" charset="0"/>
              </a:rPr>
            </a:br>
            <a:r>
              <a:rPr lang="en-US" sz="3600" dirty="0">
                <a:latin typeface="Tahoma" charset="0"/>
              </a:rPr>
              <a:t>Leadership</a:t>
            </a:r>
          </a:p>
        </p:txBody>
      </p:sp>
      <p:sp>
        <p:nvSpPr>
          <p:cNvPr id="3075" name="Rectangle 3"/>
          <p:cNvSpPr>
            <a:spLocks noGrp="1" noChangeArrowheads="1"/>
          </p:cNvSpPr>
          <p:nvPr>
            <p:ph type="subTitle" idx="1"/>
          </p:nvPr>
        </p:nvSpPr>
        <p:spPr/>
        <p:txBody>
          <a:bodyPr/>
          <a:lstStyle/>
          <a:p>
            <a:pPr eaLnBrk="1" hangingPunct="1"/>
            <a:r>
              <a:rPr lang="en-US" sz="2400" dirty="0">
                <a:latin typeface="Tahoma" charset="0"/>
              </a:rPr>
              <a:t>Dr. Edward A. Merritt</a:t>
            </a:r>
            <a:endParaRPr lang="en-US" sz="2000" dirty="0">
              <a:latin typeface="Tahoma" charset="0"/>
            </a:endParaRPr>
          </a:p>
          <a:p>
            <a:pPr eaLnBrk="1" hangingPunct="1"/>
            <a:r>
              <a:rPr lang="en-US" sz="1800" dirty="0">
                <a:latin typeface="Tahoma" charset="0"/>
              </a:rPr>
              <a:t>The James A. Collins Distinguished Professor of Management</a:t>
            </a:r>
          </a:p>
          <a:p>
            <a:pPr eaLnBrk="1" hangingPunct="1"/>
            <a:r>
              <a:rPr lang="en-US" sz="1800" dirty="0">
                <a:latin typeface="Tahoma" charset="0"/>
              </a:rPr>
              <a:t>California  State University (Cal Poly Pomona)</a:t>
            </a:r>
          </a:p>
          <a:p>
            <a:pPr eaLnBrk="1" hangingPunct="1"/>
            <a:r>
              <a:rPr lang="en-US" sz="1800" dirty="0" err="1">
                <a:latin typeface="Tahoma" charset="0"/>
              </a:rPr>
              <a:t>merritte@member.cmaa.org</a:t>
            </a:r>
            <a:endParaRPr lang="en-US" sz="1800" dirty="0">
              <a:latin typeface="Tahoma" charset="0"/>
            </a:endParaRPr>
          </a:p>
        </p:txBody>
      </p:sp>
      <p:pic>
        <p:nvPicPr>
          <p:cNvPr id="3076" name="Picture 1" descr="http://www.cmaa.org/uploadedImages/About/CMAA_RGB72_30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81000"/>
            <a:ext cx="3276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894B211-75E9-C94E-A44C-A5C7663E4BEE}" type="slidenum">
              <a:rPr lang="en-US" sz="1400"/>
              <a:pPr eaLnBrk="1" hangingPunct="1"/>
              <a:t>2</a:t>
            </a:fld>
            <a:endParaRPr lang="en-US" sz="1400"/>
          </a:p>
        </p:txBody>
      </p:sp>
      <p:sp>
        <p:nvSpPr>
          <p:cNvPr id="4099" name="Rectangle 2"/>
          <p:cNvSpPr>
            <a:spLocks noGrp="1" noChangeArrowheads="1"/>
          </p:cNvSpPr>
          <p:nvPr>
            <p:ph type="title"/>
          </p:nvPr>
        </p:nvSpPr>
        <p:spPr/>
        <p:txBody>
          <a:bodyPr/>
          <a:lstStyle/>
          <a:p>
            <a:pPr eaLnBrk="1" hangingPunct="1"/>
            <a:r>
              <a:rPr lang="en-US" dirty="0">
                <a:latin typeface="Tahoma" charset="0"/>
              </a:rPr>
              <a:t>Resources  	</a:t>
            </a:r>
          </a:p>
        </p:txBody>
      </p:sp>
      <p:sp>
        <p:nvSpPr>
          <p:cNvPr id="4100" name="Rectangle 3"/>
          <p:cNvSpPr>
            <a:spLocks noGrp="1" noChangeArrowheads="1"/>
          </p:cNvSpPr>
          <p:nvPr>
            <p:ph type="body" idx="1"/>
          </p:nvPr>
        </p:nvSpPr>
        <p:spPr/>
        <p:txBody>
          <a:bodyPr/>
          <a:lstStyle/>
          <a:p>
            <a:pPr eaLnBrk="1" hangingPunct="1"/>
            <a:r>
              <a:rPr lang="en-US" dirty="0">
                <a:latin typeface="Tahoma" charset="0"/>
              </a:rPr>
              <a:t>Leading Clubs Effectively, </a:t>
            </a:r>
            <a:r>
              <a:rPr lang="en-US" i="1" dirty="0">
                <a:latin typeface="Tahoma" charset="0"/>
              </a:rPr>
              <a:t>Contemporary Club Management</a:t>
            </a:r>
            <a:r>
              <a:rPr lang="en-US" dirty="0">
                <a:latin typeface="Tahoma" charset="0"/>
              </a:rPr>
              <a:t>, 3</a:t>
            </a:r>
            <a:r>
              <a:rPr lang="en-US" baseline="30000" dirty="0">
                <a:latin typeface="Tahoma" charset="0"/>
              </a:rPr>
              <a:t>rd</a:t>
            </a:r>
            <a:r>
              <a:rPr lang="en-US" dirty="0">
                <a:latin typeface="Tahoma" charset="0"/>
              </a:rPr>
              <a:t> Edition</a:t>
            </a:r>
          </a:p>
          <a:p>
            <a:pPr eaLnBrk="1" hangingPunct="1"/>
            <a:r>
              <a:rPr lang="en-US" dirty="0">
                <a:latin typeface="Tahoma" charset="0"/>
              </a:rPr>
              <a:t>Strategic Planning and Management, </a:t>
            </a:r>
            <a:r>
              <a:rPr lang="en-US" i="1" dirty="0">
                <a:latin typeface="Tahoma" charset="0"/>
              </a:rPr>
              <a:t>Contemporary Club Management</a:t>
            </a:r>
            <a:r>
              <a:rPr lang="en-US" dirty="0">
                <a:latin typeface="Tahoma" charset="0"/>
              </a:rPr>
              <a:t>, 3</a:t>
            </a:r>
            <a:r>
              <a:rPr lang="en-US" baseline="30000" dirty="0">
                <a:latin typeface="Tahoma" charset="0"/>
              </a:rPr>
              <a:t>rd</a:t>
            </a:r>
            <a:r>
              <a:rPr lang="en-US" dirty="0">
                <a:latin typeface="Tahoma" charset="0"/>
              </a:rPr>
              <a:t> Edition</a:t>
            </a:r>
          </a:p>
          <a:p>
            <a:pPr eaLnBrk="1" hangingPunct="1"/>
            <a:r>
              <a:rPr lang="en-US" dirty="0">
                <a:latin typeface="Tahoma" charset="0"/>
              </a:rPr>
              <a:t>BMI</a:t>
            </a:r>
          </a:p>
        </p:txBody>
      </p:sp>
    </p:spTree>
    <p:extLst>
      <p:ext uri="{BB962C8B-B14F-4D97-AF65-F5344CB8AC3E}">
        <p14:creationId xmlns:p14="http://schemas.microsoft.com/office/powerpoint/2010/main" val="229326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leadership</a:t>
            </a:r>
          </a:p>
        </p:txBody>
      </p:sp>
      <p:sp>
        <p:nvSpPr>
          <p:cNvPr id="3" name="Content Placeholder 2"/>
          <p:cNvSpPr>
            <a:spLocks noGrp="1"/>
          </p:cNvSpPr>
          <p:nvPr>
            <p:ph idx="1"/>
          </p:nvPr>
        </p:nvSpPr>
        <p:spPr>
          <a:xfrm>
            <a:off x="914400" y="2057400"/>
            <a:ext cx="7772400" cy="4114800"/>
          </a:xfrm>
        </p:spPr>
        <p:txBody>
          <a:bodyPr/>
          <a:lstStyle/>
          <a:p>
            <a:r>
              <a:rPr lang="en-US" sz="2800" dirty="0"/>
              <a:t>Inducing followers to accomplish certain goals that represent the values, wants and needs, aspirations and expectations of both leaders and their followers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3</a:t>
            </a:fld>
            <a:endParaRPr lang="en-US"/>
          </a:p>
        </p:txBody>
      </p:sp>
    </p:spTree>
    <p:extLst>
      <p:ext uri="{BB962C8B-B14F-4D97-AF65-F5344CB8AC3E}">
        <p14:creationId xmlns:p14="http://schemas.microsoft.com/office/powerpoint/2010/main" val="2991868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lstStyle/>
          <a:p>
            <a:pPr eaLnBrk="1" hangingPunct="1"/>
            <a:r>
              <a:rPr lang="en-US" sz="2400" dirty="0"/>
              <a:t>Leadership is a social process</a:t>
            </a:r>
            <a:r>
              <a:rPr lang="en-US" sz="2000" dirty="0"/>
              <a:t> </a:t>
            </a:r>
          </a:p>
          <a:p>
            <a:pPr eaLnBrk="1" hangingPunct="1"/>
            <a:r>
              <a:rPr lang="en-US" sz="2400" dirty="0"/>
              <a:t>Crosses multiple disciplines</a:t>
            </a:r>
          </a:p>
          <a:p>
            <a:pPr eaLnBrk="1" hangingPunct="1"/>
            <a:r>
              <a:rPr lang="en-US" sz="2400" dirty="0"/>
              <a:t>Open to a variety of meanings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a:t>
            </a:fld>
            <a:endParaRPr lang="en-US"/>
          </a:p>
        </p:txBody>
      </p:sp>
    </p:spTree>
    <p:extLst>
      <p:ext uri="{BB962C8B-B14F-4D97-AF65-F5344CB8AC3E}">
        <p14:creationId xmlns:p14="http://schemas.microsoft.com/office/powerpoint/2010/main" val="1976242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theories</a:t>
            </a:r>
          </a:p>
        </p:txBody>
      </p:sp>
      <p:sp>
        <p:nvSpPr>
          <p:cNvPr id="3" name="Content Placeholder 2"/>
          <p:cNvSpPr>
            <a:spLocks noGrp="1"/>
          </p:cNvSpPr>
          <p:nvPr>
            <p:ph sz="half" idx="1"/>
          </p:nvPr>
        </p:nvSpPr>
        <p:spPr/>
        <p:txBody>
          <a:bodyPr/>
          <a:lstStyle/>
          <a:p>
            <a:r>
              <a:rPr lang="en-US" dirty="0"/>
              <a:t>Armchair theories</a:t>
            </a:r>
          </a:p>
          <a:p>
            <a:r>
              <a:rPr lang="en-US" dirty="0"/>
              <a:t>The Grid model</a:t>
            </a:r>
          </a:p>
          <a:p>
            <a:r>
              <a:rPr lang="en-US" dirty="0"/>
              <a:t>The managerial grid</a:t>
            </a:r>
          </a:p>
          <a:p>
            <a:r>
              <a:rPr lang="en-US" dirty="0"/>
              <a:t>Situational leadership</a:t>
            </a:r>
          </a:p>
          <a:p>
            <a:r>
              <a:rPr lang="en-US" dirty="0"/>
              <a:t>Contingency theory</a:t>
            </a:r>
          </a:p>
        </p:txBody>
      </p:sp>
      <p:sp>
        <p:nvSpPr>
          <p:cNvPr id="5" name="Content Placeholder 4"/>
          <p:cNvSpPr>
            <a:spLocks noGrp="1"/>
          </p:cNvSpPr>
          <p:nvPr>
            <p:ph sz="half" idx="2"/>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Details to come</a:t>
            </a:r>
          </a:p>
        </p:txBody>
      </p:sp>
      <p:sp>
        <p:nvSpPr>
          <p:cNvPr id="4" name="Slide Number Placeholder 3"/>
          <p:cNvSpPr>
            <a:spLocks noGrp="1"/>
          </p:cNvSpPr>
          <p:nvPr>
            <p:ph type="sldNum" sz="quarter" idx="12"/>
          </p:nvPr>
        </p:nvSpPr>
        <p:spPr/>
        <p:txBody>
          <a:bodyPr/>
          <a:lstStyle/>
          <a:p>
            <a:fld id="{ECB0BFFE-B281-1E41-AA93-093D6CDF614C}" type="slidenum">
              <a:rPr lang="en-US" smtClean="0"/>
              <a:pPr/>
              <a:t>5</a:t>
            </a:fld>
            <a:endParaRPr lang="en-US"/>
          </a:p>
        </p:txBody>
      </p:sp>
    </p:spTree>
    <p:extLst>
      <p:ext uri="{BB962C8B-B14F-4D97-AF65-F5344CB8AC3E}">
        <p14:creationId xmlns:p14="http://schemas.microsoft.com/office/powerpoint/2010/main" val="361161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Armchair theories</a:t>
            </a:r>
          </a:p>
        </p:txBody>
      </p:sp>
      <p:sp>
        <p:nvSpPr>
          <p:cNvPr id="3" name="Content Placeholder 2"/>
          <p:cNvSpPr>
            <a:spLocks noGrp="1"/>
          </p:cNvSpPr>
          <p:nvPr>
            <p:ph idx="1"/>
          </p:nvPr>
        </p:nvSpPr>
        <p:spPr/>
        <p:txBody>
          <a:bodyPr/>
          <a:lstStyle/>
          <a:p>
            <a:r>
              <a:rPr lang="en-US" dirty="0"/>
              <a:t>Also called personalized theories</a:t>
            </a:r>
          </a:p>
          <a:p>
            <a:pPr lvl="1"/>
            <a:r>
              <a:rPr lang="en-US" dirty="0"/>
              <a:t>Based on personal experience</a:t>
            </a:r>
          </a:p>
          <a:p>
            <a:pPr lvl="1"/>
            <a:r>
              <a:rPr lang="en-US" dirty="0"/>
              <a:t>Conjecture</a:t>
            </a:r>
          </a:p>
          <a:p>
            <a:pPr lvl="1"/>
            <a:r>
              <a:rPr lang="en-US" dirty="0"/>
              <a:t>Personal feelings</a:t>
            </a:r>
          </a:p>
          <a:p>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6</a:t>
            </a:fld>
            <a:endParaRPr lang="en-US"/>
          </a:p>
        </p:txBody>
      </p:sp>
    </p:spTree>
    <p:extLst>
      <p:ext uri="{BB962C8B-B14F-4D97-AF65-F5344CB8AC3E}">
        <p14:creationId xmlns:p14="http://schemas.microsoft.com/office/powerpoint/2010/main" val="2928179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Armchair theories</a:t>
            </a:r>
          </a:p>
        </p:txBody>
      </p:sp>
      <p:sp>
        <p:nvSpPr>
          <p:cNvPr id="3" name="Content Placeholder 2"/>
          <p:cNvSpPr>
            <a:spLocks noGrp="1"/>
          </p:cNvSpPr>
          <p:nvPr>
            <p:ph idx="1"/>
          </p:nvPr>
        </p:nvSpPr>
        <p:spPr/>
        <p:txBody>
          <a:bodyPr/>
          <a:lstStyle/>
          <a:p>
            <a:pPr eaLnBrk="1" hangingPunct="1"/>
            <a:r>
              <a:rPr lang="en-US" sz="2800" dirty="0"/>
              <a:t>Great Man Theory (great person theory)</a:t>
            </a:r>
          </a:p>
          <a:p>
            <a:pPr lvl="1" eaLnBrk="1" hangingPunct="1"/>
            <a:r>
              <a:rPr lang="en-US" sz="2400" dirty="0"/>
              <a:t>Superhuman </a:t>
            </a:r>
          </a:p>
          <a:p>
            <a:pPr lvl="1" eaLnBrk="1" hangingPunct="1"/>
            <a:r>
              <a:rPr lang="en-US" sz="2400" dirty="0"/>
              <a:t>Attributes of hero</a:t>
            </a:r>
          </a:p>
          <a:p>
            <a:pPr lvl="1" eaLnBrk="1" hangingPunct="1"/>
            <a:r>
              <a:rPr lang="en-US" sz="2400" dirty="0"/>
              <a:t>Charisma, intelligence, willingness to sacrifice</a:t>
            </a:r>
          </a:p>
          <a:p>
            <a:pPr lvl="1" eaLnBrk="1" hangingPunct="1"/>
            <a:r>
              <a:rPr lang="en-US" sz="2400" dirty="0"/>
              <a:t>Examples</a:t>
            </a:r>
          </a:p>
          <a:p>
            <a:pPr lvl="2" eaLnBrk="1" hangingPunct="1"/>
            <a:r>
              <a:rPr lang="en-US" sz="2000" dirty="0"/>
              <a:t>John F. Kennedy, Mother Teresa</a:t>
            </a:r>
          </a:p>
        </p:txBody>
      </p:sp>
      <p:sp>
        <p:nvSpPr>
          <p:cNvPr id="4" name="Slide Number Placeholder 3"/>
          <p:cNvSpPr>
            <a:spLocks noGrp="1"/>
          </p:cNvSpPr>
          <p:nvPr>
            <p:ph type="sldNum" sz="quarter" idx="12"/>
          </p:nvPr>
        </p:nvSpPr>
        <p:spPr/>
        <p:txBody>
          <a:bodyPr/>
          <a:lstStyle/>
          <a:p>
            <a:fld id="{ECB0BFFE-B281-1E41-AA93-093D6CDF614C}" type="slidenum">
              <a:rPr lang="en-US" smtClean="0"/>
              <a:pPr/>
              <a:t>7</a:t>
            </a:fld>
            <a:endParaRPr lang="en-US"/>
          </a:p>
        </p:txBody>
      </p:sp>
    </p:spTree>
    <p:extLst>
      <p:ext uri="{BB962C8B-B14F-4D97-AF65-F5344CB8AC3E}">
        <p14:creationId xmlns:p14="http://schemas.microsoft.com/office/powerpoint/2010/main" val="987142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Armchair theories</a:t>
            </a:r>
          </a:p>
        </p:txBody>
      </p:sp>
      <p:sp>
        <p:nvSpPr>
          <p:cNvPr id="3" name="Content Placeholder 2"/>
          <p:cNvSpPr>
            <a:spLocks noGrp="1"/>
          </p:cNvSpPr>
          <p:nvPr>
            <p:ph idx="1"/>
          </p:nvPr>
        </p:nvSpPr>
        <p:spPr/>
        <p:txBody>
          <a:bodyPr/>
          <a:lstStyle/>
          <a:p>
            <a:pPr eaLnBrk="1" hangingPunct="1"/>
            <a:r>
              <a:rPr lang="en-US" sz="2800" dirty="0"/>
              <a:t>Follower Theory</a:t>
            </a:r>
            <a:endParaRPr lang="en-US" sz="2400" dirty="0"/>
          </a:p>
          <a:p>
            <a:pPr lvl="1" eaLnBrk="1" hangingPunct="1"/>
            <a:r>
              <a:rPr lang="en-US" sz="2400" dirty="0"/>
              <a:t>Smart follower learns on the job and becomes a leader</a:t>
            </a:r>
          </a:p>
          <a:p>
            <a:pPr lvl="1" eaLnBrk="1" hangingPunct="1"/>
            <a:r>
              <a:rPr lang="en-US" sz="2400" dirty="0"/>
              <a:t>Importance on the experience of leader and ability to relate to the group</a:t>
            </a:r>
          </a:p>
          <a:p>
            <a:pPr eaLnBrk="1" hangingPunct="1"/>
            <a:r>
              <a:rPr lang="en-US" sz="2800" dirty="0"/>
              <a:t> Example:</a:t>
            </a:r>
          </a:p>
          <a:p>
            <a:pPr lvl="1" eaLnBrk="1" hangingPunct="1"/>
            <a:r>
              <a:rPr lang="en-US" sz="2400" dirty="0"/>
              <a:t>Server &gt;&gt; Supervisor &gt;&gt; Food &amp; beverage manager &gt;&gt; Assistant manager &gt;&gt; Clubhouse manager &gt;&gt; General manager</a:t>
            </a:r>
          </a:p>
        </p:txBody>
      </p:sp>
      <p:sp>
        <p:nvSpPr>
          <p:cNvPr id="4" name="Slide Number Placeholder 3"/>
          <p:cNvSpPr>
            <a:spLocks noGrp="1"/>
          </p:cNvSpPr>
          <p:nvPr>
            <p:ph type="sldNum" sz="quarter" idx="12"/>
          </p:nvPr>
        </p:nvSpPr>
        <p:spPr/>
        <p:txBody>
          <a:bodyPr/>
          <a:lstStyle/>
          <a:p>
            <a:fld id="{ECB0BFFE-B281-1E41-AA93-093D6CDF614C}" type="slidenum">
              <a:rPr lang="en-US" smtClean="0"/>
              <a:pPr/>
              <a:t>8</a:t>
            </a:fld>
            <a:endParaRPr lang="en-US"/>
          </a:p>
        </p:txBody>
      </p:sp>
    </p:spTree>
    <p:extLst>
      <p:ext uri="{BB962C8B-B14F-4D97-AF65-F5344CB8AC3E}">
        <p14:creationId xmlns:p14="http://schemas.microsoft.com/office/powerpoint/2010/main" val="3861122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Armchair theories</a:t>
            </a:r>
          </a:p>
        </p:txBody>
      </p:sp>
      <p:sp>
        <p:nvSpPr>
          <p:cNvPr id="3" name="Content Placeholder 2"/>
          <p:cNvSpPr>
            <a:spLocks noGrp="1"/>
          </p:cNvSpPr>
          <p:nvPr>
            <p:ph idx="1"/>
          </p:nvPr>
        </p:nvSpPr>
        <p:spPr/>
        <p:txBody>
          <a:bodyPr/>
          <a:lstStyle/>
          <a:p>
            <a:pPr eaLnBrk="1" hangingPunct="1"/>
            <a:r>
              <a:rPr lang="en-US" sz="2800" dirty="0"/>
              <a:t>Genius Theory</a:t>
            </a:r>
          </a:p>
          <a:p>
            <a:pPr lvl="1" eaLnBrk="1" hangingPunct="1"/>
            <a:r>
              <a:rPr lang="en-US" sz="2400" dirty="0"/>
              <a:t>Becomes leader by special talent and or knowledge</a:t>
            </a:r>
          </a:p>
          <a:p>
            <a:pPr lvl="1" eaLnBrk="1" hangingPunct="1"/>
            <a:r>
              <a:rPr lang="en-US" sz="2400" dirty="0"/>
              <a:t>Separated from others because of talent or knowledge</a:t>
            </a:r>
          </a:p>
          <a:p>
            <a:pPr lvl="1" eaLnBrk="1" hangingPunct="1"/>
            <a:r>
              <a:rPr lang="en-US" sz="2400" dirty="0"/>
              <a:t>Leader by virtue of talent or knowledge</a:t>
            </a:r>
          </a:p>
          <a:p>
            <a:pPr eaLnBrk="1" hangingPunct="1"/>
            <a:r>
              <a:rPr lang="en-US" dirty="0"/>
              <a:t>Examples </a:t>
            </a:r>
          </a:p>
          <a:p>
            <a:pPr lvl="1" eaLnBrk="1" hangingPunct="1"/>
            <a:r>
              <a:rPr lang="en-US" sz="2400" dirty="0"/>
              <a:t>Michael Jordan, Steven Jobs</a:t>
            </a:r>
          </a:p>
          <a:p>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9</a:t>
            </a:fld>
            <a:endParaRPr lang="en-US"/>
          </a:p>
        </p:txBody>
      </p:sp>
    </p:spTree>
    <p:extLst>
      <p:ext uri="{BB962C8B-B14F-4D97-AF65-F5344CB8AC3E}">
        <p14:creationId xmlns:p14="http://schemas.microsoft.com/office/powerpoint/2010/main" val="1134608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theories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10</a:t>
            </a:fld>
            <a:endParaRPr lang="en-US"/>
          </a:p>
        </p:txBody>
      </p:sp>
    </p:spTree>
    <p:extLst>
      <p:ext uri="{BB962C8B-B14F-4D97-AF65-F5344CB8AC3E}">
        <p14:creationId xmlns:p14="http://schemas.microsoft.com/office/powerpoint/2010/main" val="2229811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143000" y="609600"/>
            <a:ext cx="7162800" cy="1143000"/>
          </a:xfrm>
        </p:spPr>
        <p:txBody>
          <a:bodyPr/>
          <a:lstStyle/>
          <a:p>
            <a:pPr eaLnBrk="1" hangingPunct="1"/>
            <a:r>
              <a:rPr lang="en-US" dirty="0"/>
              <a:t>The grid model</a:t>
            </a:r>
          </a:p>
        </p:txBody>
      </p:sp>
      <p:sp>
        <p:nvSpPr>
          <p:cNvPr id="13315" name="Rectangle 3"/>
          <p:cNvSpPr>
            <a:spLocks noGrp="1" noChangeArrowheads="1"/>
          </p:cNvSpPr>
          <p:nvPr>
            <p:ph sz="half" idx="1"/>
          </p:nvPr>
        </p:nvSpPr>
        <p:spPr>
          <a:xfrm>
            <a:off x="1182688" y="2017713"/>
            <a:ext cx="3998912" cy="4114800"/>
          </a:xfrm>
        </p:spPr>
        <p:txBody>
          <a:bodyPr/>
          <a:lstStyle/>
          <a:p>
            <a:pPr eaLnBrk="1" hangingPunct="1">
              <a:buFont typeface="Wingdings" charset="0"/>
              <a:buNone/>
            </a:pPr>
            <a:r>
              <a:rPr lang="en-US" sz="2400" dirty="0"/>
              <a:t>Production (work)</a:t>
            </a:r>
          </a:p>
          <a:p>
            <a:pPr eaLnBrk="1" hangingPunct="1">
              <a:buClr>
                <a:schemeClr val="tx1"/>
              </a:buClr>
            </a:pPr>
            <a:r>
              <a:rPr lang="en-US" sz="2400" dirty="0"/>
              <a:t>System-Oriented behavioral  on the Y axis </a:t>
            </a:r>
          </a:p>
          <a:p>
            <a:pPr eaLnBrk="1" hangingPunct="1">
              <a:buClr>
                <a:schemeClr val="tx1"/>
              </a:buClr>
            </a:pPr>
            <a:r>
              <a:rPr lang="en-US" sz="2400" dirty="0"/>
              <a:t>Behavior directed toward accomplish group goals</a:t>
            </a:r>
          </a:p>
        </p:txBody>
      </p:sp>
      <p:sp>
        <p:nvSpPr>
          <p:cNvPr id="13316" name="Rectangle 4"/>
          <p:cNvSpPr>
            <a:spLocks noGrp="1" noChangeArrowheads="1"/>
          </p:cNvSpPr>
          <p:nvPr>
            <p:ph sz="half" idx="2"/>
          </p:nvPr>
        </p:nvSpPr>
        <p:spPr>
          <a:xfrm>
            <a:off x="5140325" y="2017713"/>
            <a:ext cx="3814763" cy="4114800"/>
          </a:xfrm>
        </p:spPr>
        <p:txBody>
          <a:bodyPr/>
          <a:lstStyle/>
          <a:p>
            <a:pPr eaLnBrk="1" hangingPunct="1">
              <a:buFont typeface="Wingdings" charset="0"/>
              <a:buNone/>
            </a:pPr>
            <a:r>
              <a:rPr lang="en-US" sz="2400" dirty="0"/>
              <a:t>People (individuals)</a:t>
            </a:r>
          </a:p>
          <a:p>
            <a:pPr eaLnBrk="1" hangingPunct="1">
              <a:buClr>
                <a:schemeClr val="tx1"/>
              </a:buClr>
            </a:pPr>
            <a:r>
              <a:rPr lang="en-US" sz="2400" dirty="0"/>
              <a:t>Person-Oriented behavioral on the X axis</a:t>
            </a:r>
          </a:p>
          <a:p>
            <a:pPr eaLnBrk="1" hangingPunct="1">
              <a:buClr>
                <a:schemeClr val="tx1"/>
              </a:buClr>
            </a:pPr>
            <a:r>
              <a:rPr lang="en-US" sz="2400" dirty="0"/>
              <a:t>Action directed toward satisfying the needs and preference of individuals  </a:t>
            </a:r>
          </a:p>
          <a:p>
            <a:pPr eaLnBrk="1" hangingPunct="1"/>
            <a:endParaRPr lang="en-US" sz="2400" dirty="0">
              <a:latin typeface="Constantia" charset="0"/>
            </a:endParaRPr>
          </a:p>
        </p:txBody>
      </p:sp>
      <p:sp>
        <p:nvSpPr>
          <p:cNvPr id="5" name="Slide Number Placeholder 4"/>
          <p:cNvSpPr>
            <a:spLocks noGrp="1"/>
          </p:cNvSpPr>
          <p:nvPr>
            <p:ph type="sldNum" sz="quarter" idx="12"/>
          </p:nvPr>
        </p:nvSpPr>
        <p:spPr/>
        <p:txBody>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fld id="{10DD80B1-8D6C-E946-B38C-8BEA2956A148}" type="slidenum">
              <a:rPr lang="en-US">
                <a:solidFill>
                  <a:srgbClr val="045C75"/>
                </a:solidFill>
              </a:rPr>
              <a:pPr eaLnBrk="1" hangingPunct="1"/>
              <a:t>11</a:t>
            </a:fld>
            <a:endParaRPr lang="en-US">
              <a:solidFill>
                <a:srgbClr val="045C75"/>
              </a:solidFill>
            </a:endParaRPr>
          </a:p>
        </p:txBody>
      </p:sp>
    </p:spTree>
    <p:extLst>
      <p:ext uri="{BB962C8B-B14F-4D97-AF65-F5344CB8AC3E}">
        <p14:creationId xmlns:p14="http://schemas.microsoft.com/office/powerpoint/2010/main" val="3249297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miter lim="800000"/>
            <a:headEnd/>
            <a:tailEnd/>
          </a:ln>
        </p:spPr>
        <p:txBody>
          <a:bodyPr/>
          <a:lstStyle/>
          <a:p>
            <a:pPr eaLnBrk="1" hangingPunct="1">
              <a:defRPr/>
            </a:pPr>
            <a:r>
              <a:rPr lang="en-US" dirty="0"/>
              <a:t>The grid model</a:t>
            </a:r>
          </a:p>
        </p:txBody>
      </p:sp>
      <p:sp>
        <p:nvSpPr>
          <p:cNvPr id="3" name="Slide Number Placeholder 2"/>
          <p:cNvSpPr>
            <a:spLocks noGrp="1"/>
          </p:cNvSpPr>
          <p:nvPr>
            <p:ph type="sldNum" sz="quarter" idx="12"/>
          </p:nvPr>
        </p:nvSpPr>
        <p:spPr/>
        <p:txBody>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fld id="{A954F79F-0045-094F-90DC-B14BE08D68D5}" type="slidenum">
              <a:rPr lang="en-US">
                <a:solidFill>
                  <a:srgbClr val="045C75"/>
                </a:solidFill>
              </a:rPr>
              <a:pPr eaLnBrk="1" hangingPunct="1"/>
              <a:t>12</a:t>
            </a:fld>
            <a:endParaRPr lang="en-US">
              <a:solidFill>
                <a:srgbClr val="045C75"/>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88911544"/>
              </p:ext>
            </p:extLst>
          </p:nvPr>
        </p:nvGraphicFramePr>
        <p:xfrm>
          <a:off x="1828800" y="3124200"/>
          <a:ext cx="5638800" cy="3352800"/>
        </p:xfrm>
        <a:graphic>
          <a:graphicData uri="http://schemas.openxmlformats.org/drawingml/2006/table">
            <a:tbl>
              <a:tblPr/>
              <a:tblGrid>
                <a:gridCol w="512763">
                  <a:extLst>
                    <a:ext uri="{9D8B030D-6E8A-4147-A177-3AD203B41FA5}">
                      <a16:colId xmlns:a16="http://schemas.microsoft.com/office/drawing/2014/main" val="20000"/>
                    </a:ext>
                  </a:extLst>
                </a:gridCol>
                <a:gridCol w="512762">
                  <a:extLst>
                    <a:ext uri="{9D8B030D-6E8A-4147-A177-3AD203B41FA5}">
                      <a16:colId xmlns:a16="http://schemas.microsoft.com/office/drawing/2014/main" val="20001"/>
                    </a:ext>
                  </a:extLst>
                </a:gridCol>
                <a:gridCol w="512763">
                  <a:extLst>
                    <a:ext uri="{9D8B030D-6E8A-4147-A177-3AD203B41FA5}">
                      <a16:colId xmlns:a16="http://schemas.microsoft.com/office/drawing/2014/main" val="20002"/>
                    </a:ext>
                  </a:extLst>
                </a:gridCol>
                <a:gridCol w="512762">
                  <a:extLst>
                    <a:ext uri="{9D8B030D-6E8A-4147-A177-3AD203B41FA5}">
                      <a16:colId xmlns:a16="http://schemas.microsoft.com/office/drawing/2014/main" val="20003"/>
                    </a:ext>
                  </a:extLst>
                </a:gridCol>
                <a:gridCol w="512763">
                  <a:extLst>
                    <a:ext uri="{9D8B030D-6E8A-4147-A177-3AD203B41FA5}">
                      <a16:colId xmlns:a16="http://schemas.microsoft.com/office/drawing/2014/main" val="20004"/>
                    </a:ext>
                  </a:extLst>
                </a:gridCol>
                <a:gridCol w="511175">
                  <a:extLst>
                    <a:ext uri="{9D8B030D-6E8A-4147-A177-3AD203B41FA5}">
                      <a16:colId xmlns:a16="http://schemas.microsoft.com/office/drawing/2014/main" val="20005"/>
                    </a:ext>
                  </a:extLst>
                </a:gridCol>
                <a:gridCol w="512762">
                  <a:extLst>
                    <a:ext uri="{9D8B030D-6E8A-4147-A177-3AD203B41FA5}">
                      <a16:colId xmlns:a16="http://schemas.microsoft.com/office/drawing/2014/main" val="20006"/>
                    </a:ext>
                  </a:extLst>
                </a:gridCol>
                <a:gridCol w="512763">
                  <a:extLst>
                    <a:ext uri="{9D8B030D-6E8A-4147-A177-3AD203B41FA5}">
                      <a16:colId xmlns:a16="http://schemas.microsoft.com/office/drawing/2014/main" val="20007"/>
                    </a:ext>
                  </a:extLst>
                </a:gridCol>
                <a:gridCol w="512762">
                  <a:extLst>
                    <a:ext uri="{9D8B030D-6E8A-4147-A177-3AD203B41FA5}">
                      <a16:colId xmlns:a16="http://schemas.microsoft.com/office/drawing/2014/main" val="20008"/>
                    </a:ext>
                  </a:extLst>
                </a:gridCol>
                <a:gridCol w="512763">
                  <a:extLst>
                    <a:ext uri="{9D8B030D-6E8A-4147-A177-3AD203B41FA5}">
                      <a16:colId xmlns:a16="http://schemas.microsoft.com/office/drawing/2014/main" val="20009"/>
                    </a:ext>
                  </a:extLst>
                </a:gridCol>
                <a:gridCol w="512762">
                  <a:extLst>
                    <a:ext uri="{9D8B030D-6E8A-4147-A177-3AD203B41FA5}">
                      <a16:colId xmlns:a16="http://schemas.microsoft.com/office/drawing/2014/main" val="20010"/>
                    </a:ext>
                  </a:extLst>
                </a:gridCol>
              </a:tblGrid>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0X-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1X-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2X-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3X-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4X-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5X-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6X-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7X-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8X-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9X-</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0"/>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9Y-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rPr>
                        <a:t> </a:t>
                      </a:r>
                      <a:endParaRPr kumimoji="0" lang="en-US" sz="1200" b="0" i="0" u="none" strike="noStrike" cap="none" normalizeH="0" baseline="0">
                        <a:ln>
                          <a:noFill/>
                        </a:ln>
                        <a:solidFill>
                          <a:schemeClr val="tx1"/>
                        </a:solidFill>
                        <a:effectLst/>
                        <a:latin typeface="Times New Roman" pitchFamily="18"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8Y-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7Y-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6Y-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4"/>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5Y-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5"/>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4Y-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6"/>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3Y-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7"/>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2Y-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8"/>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1Y-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9"/>
                  </a:ext>
                </a:extLst>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pitchFamily="34" charset="0"/>
                          <a:ea typeface="Times New Roman" pitchFamily="18" charset="0"/>
                          <a:cs typeface="Arial" charset="0"/>
                        </a:rPr>
                        <a:t>0Y-</a:t>
                      </a:r>
                    </a:p>
                  </a:txBody>
                  <a:tcPr marL="68580" marR="68580" marT="0" marB="0"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a:ln>
                          <a:noFill/>
                        </a:ln>
                        <a:solidFill>
                          <a:schemeClr val="tx1"/>
                        </a:solidFill>
                        <a:effectLst/>
                        <a:latin typeface="Arial Narrow" pitchFamily="34" charset="0"/>
                        <a:ea typeface="Times New Roman" pitchFamily="18" charset="0"/>
                        <a:cs typeface="Arial" charset="0"/>
                      </a:endParaRPr>
                    </a:p>
                  </a:txBody>
                  <a:tcPr marL="68580" marR="68580" marT="0" marB="0"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10"/>
                  </a:ext>
                </a:extLst>
              </a:tr>
            </a:tbl>
          </a:graphicData>
        </a:graphic>
      </p:graphicFrame>
      <p:sp>
        <p:nvSpPr>
          <p:cNvPr id="16550" name="AutoShape 1"/>
          <p:cNvSpPr>
            <a:spLocks noChangeArrowheads="1"/>
          </p:cNvSpPr>
          <p:nvPr/>
        </p:nvSpPr>
        <p:spPr bwMode="auto">
          <a:xfrm>
            <a:off x="228600" y="2133600"/>
            <a:ext cx="1981200" cy="914400"/>
          </a:xfrm>
          <a:prstGeom prst="wedgeRectCallout">
            <a:avLst>
              <a:gd name="adj1" fmla="val 36141"/>
              <a:gd name="adj2" fmla="val 149750"/>
            </a:avLst>
          </a:prstGeom>
          <a:solidFill>
            <a:srgbClr val="FFFFFF"/>
          </a:solidFill>
          <a:ln w="9525">
            <a:solidFill>
              <a:srgbClr val="000000"/>
            </a:solidFill>
            <a:miter lim="800000"/>
            <a:headEnd/>
            <a:tailEnd/>
          </a:ln>
        </p:spPr>
        <p:txBody>
          <a:bodyPr/>
          <a:lstStyle/>
          <a:p>
            <a:pPr>
              <a:spcAft>
                <a:spcPts val="1000"/>
              </a:spcAft>
            </a:pPr>
            <a:r>
              <a:rPr lang="en-US" sz="1400" dirty="0">
                <a:latin typeface="Arial Narrow" charset="0"/>
              </a:rPr>
              <a:t>Systems Oriented. The Y-axis moves vertically from bottom (low) to top (high) from 0-9 </a:t>
            </a:r>
            <a:endParaRPr lang="en-US" sz="1400" dirty="0"/>
          </a:p>
        </p:txBody>
      </p:sp>
      <p:sp>
        <p:nvSpPr>
          <p:cNvPr id="16551" name="AutoShape 2"/>
          <p:cNvSpPr>
            <a:spLocks noChangeArrowheads="1"/>
          </p:cNvSpPr>
          <p:nvPr/>
        </p:nvSpPr>
        <p:spPr bwMode="auto">
          <a:xfrm>
            <a:off x="5334000" y="1371600"/>
            <a:ext cx="2057400" cy="1143000"/>
          </a:xfrm>
          <a:prstGeom prst="wedgeRectCallout">
            <a:avLst>
              <a:gd name="adj1" fmla="val 9944"/>
              <a:gd name="adj2" fmla="val 97829"/>
            </a:avLst>
          </a:prstGeom>
          <a:solidFill>
            <a:srgbClr val="FFFFFF"/>
          </a:solidFill>
          <a:ln w="9525">
            <a:solidFill>
              <a:srgbClr val="000000"/>
            </a:solidFill>
            <a:miter lim="800000"/>
            <a:headEnd/>
            <a:tailEnd/>
          </a:ln>
        </p:spPr>
        <p:txBody>
          <a:bodyPr/>
          <a:lstStyle/>
          <a:p>
            <a:pPr>
              <a:spcAft>
                <a:spcPts val="1000"/>
              </a:spcAft>
            </a:pPr>
            <a:r>
              <a:rPr lang="en-US" sz="1600" dirty="0">
                <a:latin typeface="Arial Narrow" charset="0"/>
              </a:rPr>
              <a:t>Person Oriented. The X-axis moves horizontally from left (low) to right (high) from 0-9 </a:t>
            </a:r>
            <a:endParaRPr lang="en-US" sz="1600" dirty="0"/>
          </a:p>
        </p:txBody>
      </p:sp>
    </p:spTree>
    <p:extLst>
      <p:ext uri="{BB962C8B-B14F-4D97-AF65-F5344CB8AC3E}">
        <p14:creationId xmlns:p14="http://schemas.microsoft.com/office/powerpoint/2010/main" val="2656463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dirty="0">
                <a:latin typeface="Calibri" charset="0"/>
              </a:rPr>
              <a:t>Managerial grid</a:t>
            </a:r>
          </a:p>
        </p:txBody>
      </p:sp>
      <p:sp>
        <p:nvSpPr>
          <p:cNvPr id="17411" name="Rectangle 3"/>
          <p:cNvSpPr>
            <a:spLocks noGrp="1" noChangeArrowheads="1"/>
          </p:cNvSpPr>
          <p:nvPr>
            <p:ph idx="1"/>
          </p:nvPr>
        </p:nvSpPr>
        <p:spPr/>
        <p:txBody>
          <a:bodyPr/>
          <a:lstStyle/>
          <a:p>
            <a:pPr eaLnBrk="1" hangingPunct="1">
              <a:lnSpc>
                <a:spcPct val="90000"/>
              </a:lnSpc>
              <a:buClr>
                <a:schemeClr val="tx1"/>
              </a:buClr>
            </a:pPr>
            <a:r>
              <a:rPr lang="en-US" sz="2800" dirty="0"/>
              <a:t>Blake &amp; Moulton applied the existing Grid Model to develop another similar behavioral approach to leadership  </a:t>
            </a:r>
          </a:p>
          <a:p>
            <a:pPr eaLnBrk="1" hangingPunct="1">
              <a:lnSpc>
                <a:spcPct val="90000"/>
              </a:lnSpc>
              <a:buClr>
                <a:schemeClr val="tx1"/>
              </a:buClr>
            </a:pPr>
            <a:r>
              <a:rPr lang="en-US" sz="2800" dirty="0"/>
              <a:t>Organized to identify the type of leader who would display </a:t>
            </a:r>
          </a:p>
          <a:p>
            <a:pPr lvl="1" eaLnBrk="1" hangingPunct="1">
              <a:lnSpc>
                <a:spcPct val="90000"/>
              </a:lnSpc>
              <a:buClr>
                <a:schemeClr val="tx1"/>
              </a:buClr>
            </a:pPr>
            <a:r>
              <a:rPr lang="en-US" sz="2400" dirty="0"/>
              <a:t>high or low task behavior and </a:t>
            </a:r>
          </a:p>
          <a:p>
            <a:pPr lvl="1" eaLnBrk="1" hangingPunct="1">
              <a:lnSpc>
                <a:spcPct val="90000"/>
              </a:lnSpc>
              <a:buClr>
                <a:schemeClr val="tx1"/>
              </a:buClr>
            </a:pPr>
            <a:r>
              <a:rPr lang="en-US" sz="2400" dirty="0"/>
              <a:t>high or low relationship behavior </a:t>
            </a: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fld id="{42AF8411-530D-4141-8B82-013D99FC93FA}" type="slidenum">
              <a:rPr lang="en-US">
                <a:solidFill>
                  <a:srgbClr val="045C75"/>
                </a:solidFill>
              </a:rPr>
              <a:pPr eaLnBrk="1" hangingPunct="1"/>
              <a:t>13</a:t>
            </a:fld>
            <a:endParaRPr lang="en-US">
              <a:solidFill>
                <a:srgbClr val="045C75"/>
              </a:solidFill>
            </a:endParaRPr>
          </a:p>
        </p:txBody>
      </p:sp>
    </p:spTree>
    <p:extLst>
      <p:ext uri="{BB962C8B-B14F-4D97-AF65-F5344CB8AC3E}">
        <p14:creationId xmlns:p14="http://schemas.microsoft.com/office/powerpoint/2010/main" val="2806605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97467" y="762000"/>
            <a:ext cx="8229600" cy="590550"/>
          </a:xfrm>
        </p:spPr>
        <p:txBody>
          <a:bodyPr/>
          <a:lstStyle/>
          <a:p>
            <a:pPr eaLnBrk="1" hangingPunct="1"/>
            <a:r>
              <a:rPr lang="en-US" dirty="0">
                <a:latin typeface="+mn-lt"/>
              </a:rPr>
              <a:t>Managerial grid </a:t>
            </a:r>
          </a:p>
        </p:txBody>
      </p:sp>
      <p:sp>
        <p:nvSpPr>
          <p:cNvPr id="26" name="Slide Number Placeholder 25"/>
          <p:cNvSpPr>
            <a:spLocks noGrp="1"/>
          </p:cNvSpPr>
          <p:nvPr>
            <p:ph type="sldNum" sz="quarter" idx="12"/>
          </p:nvPr>
        </p:nvSpPr>
        <p:spPr/>
        <p:txBody>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fld id="{CE6C7D0E-B1A4-8E4C-8D85-E999C6542607}" type="slidenum">
              <a:rPr lang="en-US">
                <a:solidFill>
                  <a:srgbClr val="045C75"/>
                </a:solidFill>
              </a:rPr>
              <a:pPr eaLnBrk="1" hangingPunct="1"/>
              <a:t>14</a:t>
            </a:fld>
            <a:endParaRPr lang="en-US">
              <a:solidFill>
                <a:srgbClr val="045C75"/>
              </a:solidFill>
            </a:endParaRPr>
          </a:p>
        </p:txBody>
      </p:sp>
      <p:graphicFrame>
        <p:nvGraphicFramePr>
          <p:cNvPr id="27" name="Table 26"/>
          <p:cNvGraphicFramePr>
            <a:graphicFrameLocks noGrp="1"/>
          </p:cNvGraphicFramePr>
          <p:nvPr/>
        </p:nvGraphicFramePr>
        <p:xfrm>
          <a:off x="1447800" y="1600200"/>
          <a:ext cx="5105397" cy="3667349"/>
        </p:xfrm>
        <a:graphic>
          <a:graphicData uri="http://schemas.openxmlformats.org/drawingml/2006/table">
            <a:tbl>
              <a:tblPr/>
              <a:tblGrid>
                <a:gridCol w="464127">
                  <a:extLst>
                    <a:ext uri="{9D8B030D-6E8A-4147-A177-3AD203B41FA5}">
                      <a16:colId xmlns:a16="http://schemas.microsoft.com/office/drawing/2014/main" val="20000"/>
                    </a:ext>
                  </a:extLst>
                </a:gridCol>
                <a:gridCol w="464127">
                  <a:extLst>
                    <a:ext uri="{9D8B030D-6E8A-4147-A177-3AD203B41FA5}">
                      <a16:colId xmlns:a16="http://schemas.microsoft.com/office/drawing/2014/main" val="20001"/>
                    </a:ext>
                  </a:extLst>
                </a:gridCol>
                <a:gridCol w="464127">
                  <a:extLst>
                    <a:ext uri="{9D8B030D-6E8A-4147-A177-3AD203B41FA5}">
                      <a16:colId xmlns:a16="http://schemas.microsoft.com/office/drawing/2014/main" val="20002"/>
                    </a:ext>
                  </a:extLst>
                </a:gridCol>
                <a:gridCol w="464127">
                  <a:extLst>
                    <a:ext uri="{9D8B030D-6E8A-4147-A177-3AD203B41FA5}">
                      <a16:colId xmlns:a16="http://schemas.microsoft.com/office/drawing/2014/main" val="20003"/>
                    </a:ext>
                  </a:extLst>
                </a:gridCol>
                <a:gridCol w="464127">
                  <a:extLst>
                    <a:ext uri="{9D8B030D-6E8A-4147-A177-3AD203B41FA5}">
                      <a16:colId xmlns:a16="http://schemas.microsoft.com/office/drawing/2014/main" val="20004"/>
                    </a:ext>
                  </a:extLst>
                </a:gridCol>
                <a:gridCol w="464127">
                  <a:extLst>
                    <a:ext uri="{9D8B030D-6E8A-4147-A177-3AD203B41FA5}">
                      <a16:colId xmlns:a16="http://schemas.microsoft.com/office/drawing/2014/main" val="20005"/>
                    </a:ext>
                  </a:extLst>
                </a:gridCol>
                <a:gridCol w="464127">
                  <a:extLst>
                    <a:ext uri="{9D8B030D-6E8A-4147-A177-3AD203B41FA5}">
                      <a16:colId xmlns:a16="http://schemas.microsoft.com/office/drawing/2014/main" val="20006"/>
                    </a:ext>
                  </a:extLst>
                </a:gridCol>
                <a:gridCol w="464127">
                  <a:extLst>
                    <a:ext uri="{9D8B030D-6E8A-4147-A177-3AD203B41FA5}">
                      <a16:colId xmlns:a16="http://schemas.microsoft.com/office/drawing/2014/main" val="20007"/>
                    </a:ext>
                  </a:extLst>
                </a:gridCol>
                <a:gridCol w="464127">
                  <a:extLst>
                    <a:ext uri="{9D8B030D-6E8A-4147-A177-3AD203B41FA5}">
                      <a16:colId xmlns:a16="http://schemas.microsoft.com/office/drawing/2014/main" val="20008"/>
                    </a:ext>
                  </a:extLst>
                </a:gridCol>
                <a:gridCol w="464127">
                  <a:extLst>
                    <a:ext uri="{9D8B030D-6E8A-4147-A177-3AD203B41FA5}">
                      <a16:colId xmlns:a16="http://schemas.microsoft.com/office/drawing/2014/main" val="20009"/>
                    </a:ext>
                  </a:extLst>
                </a:gridCol>
                <a:gridCol w="464127">
                  <a:extLst>
                    <a:ext uri="{9D8B030D-6E8A-4147-A177-3AD203B41FA5}">
                      <a16:colId xmlns:a16="http://schemas.microsoft.com/office/drawing/2014/main" val="20010"/>
                    </a:ext>
                  </a:extLst>
                </a:gridCol>
              </a:tblGrid>
              <a:tr h="639969">
                <a:tc>
                  <a:txBody>
                    <a:bodyPr/>
                    <a:lstStyle/>
                    <a:p>
                      <a:pPr marL="0" marR="0">
                        <a:spcBef>
                          <a:spcPts val="0"/>
                        </a:spcBef>
                        <a:spcAft>
                          <a:spcPts val="0"/>
                        </a:spcAft>
                      </a:pPr>
                      <a:r>
                        <a:rPr lang="en-US" sz="1400" dirty="0">
                          <a:latin typeface="Arial Narrow"/>
                          <a:ea typeface="Times New Roman"/>
                          <a:cs typeface="Arial"/>
                        </a:rPr>
                        <a:t>Y=</a:t>
                      </a:r>
                      <a:endParaRPr lang="en-US" sz="1400" dirty="0">
                        <a:latin typeface="Times New Roman"/>
                        <a:ea typeface="Times New Roman"/>
                      </a:endParaRPr>
                    </a:p>
                    <a:p>
                      <a:pPr marL="0" marR="0">
                        <a:spcBef>
                          <a:spcPts val="0"/>
                        </a:spcBef>
                        <a:spcAft>
                          <a:spcPts val="0"/>
                        </a:spcAft>
                      </a:pPr>
                      <a:r>
                        <a:rPr lang="en-US" sz="1400" dirty="0">
                          <a:latin typeface="Arial Narrow"/>
                          <a:ea typeface="Times New Roman"/>
                          <a:cs typeface="Arial"/>
                        </a:rPr>
                        <a:t>RO  v</a:t>
                      </a:r>
                      <a:endParaRPr lang="en-US" sz="1400" dirty="0">
                        <a:latin typeface="Times New Roman"/>
                        <a:ea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w="381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800">
                        <a:latin typeface="Arial Narrow"/>
                        <a:ea typeface="Times New Roman"/>
                        <a:cs typeface="Arial"/>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397864">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1400" dirty="0">
                          <a:latin typeface="Arial Narrow"/>
                          <a:ea typeface="Times New Roman"/>
                          <a:cs typeface="Arial"/>
                        </a:rPr>
                        <a:t>(1,9)</a:t>
                      </a:r>
                      <a:endParaRPr lang="en-US" sz="1400" dirty="0">
                        <a:latin typeface="Times New Roman"/>
                        <a:ea typeface="Times New Roman"/>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Arial Narrow"/>
                          <a:ea typeface="Times New Roman"/>
                          <a:cs typeface="Arial"/>
                        </a:rPr>
                        <a:t>(9,9)</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198933">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198933">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198933">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397864">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Arial Narrow"/>
                          <a:ea typeface="Times New Roman"/>
                          <a:cs typeface="Arial"/>
                        </a:rPr>
                        <a:t>(5,5)</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198933">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198933">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198933">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397864">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w="381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1400" dirty="0">
                          <a:latin typeface="Arial Narrow"/>
                          <a:ea typeface="Times New Roman"/>
                          <a:cs typeface="Arial"/>
                        </a:rPr>
                        <a:t>(1,1)</a:t>
                      </a:r>
                      <a:endParaRPr lang="en-US" sz="1400" dirty="0">
                        <a:latin typeface="Times New Roman"/>
                        <a:ea typeface="Times New Roman"/>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Arial Narrow"/>
                          <a:ea typeface="Times New Roman"/>
                          <a:cs typeface="Arial"/>
                        </a:rPr>
                        <a:t>(9,1)</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800">
                        <a:latin typeface="Arial Narrow"/>
                        <a:ea typeface="Times New Roman"/>
                        <a:cs typeface="Arial"/>
                      </a:endParaRPr>
                    </a:p>
                  </a:txBody>
                  <a:tcPr marL="68580" marR="68580" marT="0" marB="0">
                    <a:lnL w="381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639969">
                <a:tc>
                  <a:txBody>
                    <a:bodyPr/>
                    <a:lstStyle/>
                    <a:p>
                      <a:pPr marL="0" marR="0">
                        <a:spcBef>
                          <a:spcPts val="0"/>
                        </a:spcBef>
                        <a:spcAft>
                          <a:spcPts val="0"/>
                        </a:spcAft>
                      </a:pPr>
                      <a:r>
                        <a:rPr lang="en-US" sz="1400" dirty="0">
                          <a:latin typeface="Arial Narrow"/>
                          <a:ea typeface="Times New Roman"/>
                          <a:cs typeface="Arial"/>
                        </a:rPr>
                        <a:t>(0,0)</a:t>
                      </a:r>
                      <a:endParaRPr lang="en-US" sz="1400" dirty="0">
                        <a:latin typeface="Times New Roman"/>
                        <a:ea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endParaRPr lang="en-US" sz="800">
                        <a:latin typeface="Arial Narrow"/>
                        <a:ea typeface="Times New Roman"/>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1400" dirty="0">
                          <a:latin typeface="Arial Narrow"/>
                          <a:ea typeface="Times New Roman"/>
                          <a:cs typeface="Arial"/>
                        </a:rPr>
                        <a:t>X=</a:t>
                      </a:r>
                      <a:endParaRPr lang="en-US" sz="1400" dirty="0">
                        <a:latin typeface="Times New Roman"/>
                        <a:ea typeface="Times New Roman"/>
                      </a:endParaRPr>
                    </a:p>
                    <a:p>
                      <a:pPr marL="0" marR="0">
                        <a:spcBef>
                          <a:spcPts val="0"/>
                        </a:spcBef>
                        <a:spcAft>
                          <a:spcPts val="0"/>
                        </a:spcAft>
                      </a:pPr>
                      <a:r>
                        <a:rPr lang="en-US" sz="1400" dirty="0">
                          <a:latin typeface="Arial Narrow"/>
                          <a:ea typeface="Times New Roman"/>
                          <a:cs typeface="Arial"/>
                        </a:rPr>
                        <a:t>TO  &gt;</a:t>
                      </a:r>
                      <a:endParaRPr lang="en-US" sz="1400" dirty="0">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10"/>
                  </a:ext>
                </a:extLst>
              </a:tr>
            </a:tbl>
          </a:graphicData>
        </a:graphic>
      </p:graphicFrame>
      <p:sp>
        <p:nvSpPr>
          <p:cNvPr id="18578" name="TextBox 27"/>
          <p:cNvSpPr txBox="1">
            <a:spLocks noChangeArrowheads="1"/>
          </p:cNvSpPr>
          <p:nvPr/>
        </p:nvSpPr>
        <p:spPr bwMode="auto">
          <a:xfrm>
            <a:off x="6781800" y="2133600"/>
            <a:ext cx="2133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r>
              <a:rPr lang="en-US" dirty="0"/>
              <a:t>RO = Relationship orientation</a:t>
            </a:r>
          </a:p>
          <a:p>
            <a:pPr eaLnBrk="1" hangingPunct="1"/>
            <a:r>
              <a:rPr lang="en-US" dirty="0"/>
              <a:t>TO = Task orientation</a:t>
            </a:r>
          </a:p>
          <a:p>
            <a:pPr eaLnBrk="1" hangingPunct="1"/>
            <a:endParaRPr lang="en-US" dirty="0"/>
          </a:p>
        </p:txBody>
      </p:sp>
      <p:sp>
        <p:nvSpPr>
          <p:cNvPr id="29" name="Rectangular Callout 28"/>
          <p:cNvSpPr/>
          <p:nvPr/>
        </p:nvSpPr>
        <p:spPr>
          <a:xfrm>
            <a:off x="5562600" y="533400"/>
            <a:ext cx="1371600" cy="1066800"/>
          </a:xfrm>
          <a:prstGeom prst="wedgeRectCallout">
            <a:avLst>
              <a:gd name="adj1" fmla="val -25434"/>
              <a:gd name="adj2" fmla="val 10593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dirty="0">
                <a:solidFill>
                  <a:schemeClr val="tx1"/>
                </a:solidFill>
                <a:latin typeface="+mj-lt"/>
              </a:rPr>
              <a:t>High relationship and task orientation</a:t>
            </a:r>
            <a:endParaRPr lang="en-US" sz="1400" dirty="0">
              <a:latin typeface="+mj-lt"/>
            </a:endParaRPr>
          </a:p>
        </p:txBody>
      </p:sp>
      <p:sp>
        <p:nvSpPr>
          <p:cNvPr id="30" name="Rectangular Callout 29"/>
          <p:cNvSpPr/>
          <p:nvPr/>
        </p:nvSpPr>
        <p:spPr>
          <a:xfrm>
            <a:off x="304800" y="2514600"/>
            <a:ext cx="1371600" cy="1066800"/>
          </a:xfrm>
          <a:prstGeom prst="wedgeRectCallout">
            <a:avLst>
              <a:gd name="adj1" fmla="val 71808"/>
              <a:gd name="adj2" fmla="val -49708"/>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dirty="0">
                <a:solidFill>
                  <a:schemeClr val="tx1"/>
                </a:solidFill>
                <a:latin typeface="+mj-lt"/>
              </a:rPr>
              <a:t>High relationship, Low task orientation</a:t>
            </a:r>
            <a:endParaRPr lang="en-US" sz="1400" dirty="0">
              <a:latin typeface="+mj-lt"/>
            </a:endParaRPr>
          </a:p>
        </p:txBody>
      </p:sp>
      <p:sp>
        <p:nvSpPr>
          <p:cNvPr id="31" name="Rectangular Callout 30"/>
          <p:cNvSpPr/>
          <p:nvPr/>
        </p:nvSpPr>
        <p:spPr>
          <a:xfrm>
            <a:off x="6934200" y="4038600"/>
            <a:ext cx="1371600" cy="914400"/>
          </a:xfrm>
          <a:prstGeom prst="wedgeRectCallout">
            <a:avLst>
              <a:gd name="adj1" fmla="val -108279"/>
              <a:gd name="adj2" fmla="val -1074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dirty="0">
                <a:solidFill>
                  <a:schemeClr val="tx1"/>
                </a:solidFill>
                <a:latin typeface="+mj-lt"/>
              </a:rPr>
              <a:t>High task, Low relationship orientation</a:t>
            </a:r>
            <a:endParaRPr lang="en-US" sz="1400" dirty="0">
              <a:latin typeface="+mj-lt"/>
            </a:endParaRPr>
          </a:p>
        </p:txBody>
      </p:sp>
      <p:sp>
        <p:nvSpPr>
          <p:cNvPr id="32" name="Rectangular Callout 31"/>
          <p:cNvSpPr/>
          <p:nvPr/>
        </p:nvSpPr>
        <p:spPr>
          <a:xfrm>
            <a:off x="2971800" y="5410200"/>
            <a:ext cx="1371600" cy="1066800"/>
          </a:xfrm>
          <a:prstGeom prst="wedgeRectCallout">
            <a:avLst>
              <a:gd name="adj1" fmla="val 20854"/>
              <a:gd name="adj2" fmla="val -224888"/>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dirty="0">
                <a:solidFill>
                  <a:schemeClr val="tx1"/>
                </a:solidFill>
                <a:latin typeface="+mj-lt"/>
              </a:rPr>
              <a:t>Adequate relationship and task orientation</a:t>
            </a:r>
            <a:endParaRPr lang="en-US" sz="1400" dirty="0">
              <a:latin typeface="+mj-lt"/>
            </a:endParaRPr>
          </a:p>
        </p:txBody>
      </p:sp>
      <p:sp>
        <p:nvSpPr>
          <p:cNvPr id="33" name="Rectangular Callout 32"/>
          <p:cNvSpPr/>
          <p:nvPr/>
        </p:nvSpPr>
        <p:spPr>
          <a:xfrm>
            <a:off x="304800" y="4953000"/>
            <a:ext cx="1371600" cy="1143000"/>
          </a:xfrm>
          <a:prstGeom prst="wedgeRectCallout">
            <a:avLst>
              <a:gd name="adj1" fmla="val 80466"/>
              <a:gd name="adj2" fmla="val -7698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dirty="0">
                <a:solidFill>
                  <a:schemeClr val="tx1"/>
                </a:solidFill>
                <a:latin typeface="+mj-lt"/>
              </a:rPr>
              <a:t>Low relationship, Low task orientation</a:t>
            </a:r>
            <a:endParaRPr lang="en-US" sz="1400" dirty="0">
              <a:latin typeface="+mj-lt"/>
            </a:endParaRPr>
          </a:p>
        </p:txBody>
      </p:sp>
    </p:spTree>
    <p:extLst>
      <p:ext uri="{BB962C8B-B14F-4D97-AF65-F5344CB8AC3E}">
        <p14:creationId xmlns:p14="http://schemas.microsoft.com/office/powerpoint/2010/main" val="1040583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mn-lt"/>
              </a:rPr>
              <a:t>Situational leadership</a:t>
            </a:r>
          </a:p>
        </p:txBody>
      </p:sp>
      <p:sp>
        <p:nvSpPr>
          <p:cNvPr id="3" name="Content Placeholder 2"/>
          <p:cNvSpPr>
            <a:spLocks noGrp="1"/>
          </p:cNvSpPr>
          <p:nvPr>
            <p:ph idx="1"/>
          </p:nvPr>
        </p:nvSpPr>
        <p:spPr/>
        <p:txBody>
          <a:bodyPr/>
          <a:lstStyle/>
          <a:p>
            <a:pPr eaLnBrk="1" hangingPunct="1">
              <a:buFont typeface="Wingdings 2" pitchFamily="18" charset="2"/>
              <a:buChar char=""/>
              <a:defRPr/>
            </a:pPr>
            <a:r>
              <a:rPr lang="en-US" sz="2400" dirty="0">
                <a:ea typeface="+mn-ea"/>
              </a:rPr>
              <a:t>Hersey &amp; Blanchard</a:t>
            </a:r>
          </a:p>
          <a:p>
            <a:pPr eaLnBrk="1" hangingPunct="1">
              <a:buFont typeface="Wingdings 2" pitchFamily="18" charset="2"/>
              <a:buChar char=""/>
              <a:defRPr/>
            </a:pPr>
            <a:r>
              <a:rPr lang="en-US" sz="2400" dirty="0">
                <a:ea typeface="+mn-ea"/>
              </a:rPr>
              <a:t>Styles: Directing, Coaching, Supporting, Delegating</a:t>
            </a:r>
          </a:p>
          <a:p>
            <a:pPr eaLnBrk="1" hangingPunct="1">
              <a:buFont typeface="Wingdings 2" pitchFamily="18" charset="2"/>
              <a:buChar char=""/>
              <a:defRPr/>
            </a:pPr>
            <a:r>
              <a:rPr lang="en-US" sz="2400" dirty="0">
                <a:ea typeface="+mn-ea"/>
              </a:rPr>
              <a:t>Club managers show overwhelming preference for low direction/high support</a:t>
            </a:r>
          </a:p>
          <a:p>
            <a:pPr eaLnBrk="1" hangingPunct="1">
              <a:buFont typeface="Wingdings 2" pitchFamily="18" charset="2"/>
              <a:buChar char=""/>
              <a:defRPr/>
            </a:pPr>
            <a:r>
              <a:rPr lang="en-US" sz="2400" dirty="0">
                <a:ea typeface="+mn-ea"/>
              </a:rPr>
              <a:t>Changing style has a maturing effect on followers</a:t>
            </a:r>
          </a:p>
          <a:p>
            <a:pPr eaLnBrk="1" hangingPunct="1">
              <a:buFont typeface="Wingdings 2" pitchFamily="18" charset="2"/>
              <a:buChar char=""/>
              <a:defRPr/>
            </a:pPr>
            <a:r>
              <a:rPr lang="en-US" sz="2400" dirty="0">
                <a:ea typeface="+mn-ea"/>
              </a:rPr>
              <a:t>Considers both leader and follower</a:t>
            </a:r>
          </a:p>
          <a:p>
            <a:pPr eaLnBrk="1" hangingPunct="1">
              <a:buFont typeface="Wingdings 2" pitchFamily="18" charset="2"/>
              <a:buChar char=""/>
              <a:defRPr/>
            </a:pPr>
            <a:r>
              <a:rPr lang="en-US" sz="2400" dirty="0">
                <a:ea typeface="+mn-ea"/>
              </a:rPr>
              <a:t>Allows leaders to focus their attention where needed</a:t>
            </a:r>
          </a:p>
          <a:p>
            <a:pPr marL="0" indent="0" algn="r" eaLnBrk="1" hangingPunct="1">
              <a:buNone/>
              <a:defRPr/>
            </a:pPr>
            <a:endParaRPr lang="en-US" sz="2400" dirty="0">
              <a:ea typeface="+mn-ea"/>
            </a:endParaRPr>
          </a:p>
          <a:p>
            <a:pPr marL="0" indent="0" algn="r" eaLnBrk="1" hangingPunct="1">
              <a:buNone/>
              <a:defRPr/>
            </a:pPr>
            <a:r>
              <a:rPr lang="en-US" sz="2400" dirty="0">
                <a:ea typeface="+mn-ea"/>
              </a:rPr>
              <a:t>Details to come</a:t>
            </a:r>
          </a:p>
          <a:p>
            <a:pPr eaLnBrk="1" hangingPunct="1">
              <a:buFont typeface="Wingdings 2" pitchFamily="18" charset="2"/>
              <a:buChar char=""/>
              <a:defRPr/>
            </a:pPr>
            <a:endParaRPr lang="en-US" dirty="0">
              <a:ea typeface="+mn-ea"/>
            </a:endParaRP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fld id="{DD72BE51-4C88-F546-9F5A-C43D075B14F4}" type="slidenum">
              <a:rPr lang="en-US">
                <a:solidFill>
                  <a:srgbClr val="045C75"/>
                </a:solidFill>
              </a:rPr>
              <a:pPr eaLnBrk="1" hangingPunct="1"/>
              <a:t>15</a:t>
            </a:fld>
            <a:endParaRPr lang="en-US">
              <a:solidFill>
                <a:srgbClr val="045C75"/>
              </a:solidFill>
            </a:endParaRPr>
          </a:p>
        </p:txBody>
      </p:sp>
    </p:spTree>
    <p:extLst>
      <p:ext uri="{BB962C8B-B14F-4D97-AF65-F5344CB8AC3E}">
        <p14:creationId xmlns:p14="http://schemas.microsoft.com/office/powerpoint/2010/main" val="2141712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Situational leadership</a:t>
            </a:r>
          </a:p>
        </p:txBody>
      </p:sp>
      <p:sp>
        <p:nvSpPr>
          <p:cNvPr id="3" name="Content Placeholder 2"/>
          <p:cNvSpPr>
            <a:spLocks noGrp="1"/>
          </p:cNvSpPr>
          <p:nvPr>
            <p:ph idx="1"/>
          </p:nvPr>
        </p:nvSpPr>
        <p:spPr/>
        <p:txBody>
          <a:bodyPr/>
          <a:lstStyle/>
          <a:p>
            <a:r>
              <a:rPr lang="en-US" sz="2800" dirty="0"/>
              <a:t>Less experienced followers need more direction</a:t>
            </a:r>
          </a:p>
          <a:p>
            <a:r>
              <a:rPr lang="en-US" sz="2800" dirty="0"/>
              <a:t>Fosters decision making via delegation</a:t>
            </a:r>
          </a:p>
          <a:p>
            <a:r>
              <a:rPr lang="en-US" sz="2800" dirty="0"/>
              <a:t>Information flows laterally and downward</a:t>
            </a:r>
          </a:p>
          <a:p>
            <a:r>
              <a:rPr lang="en-US" sz="2800" dirty="0"/>
              <a:t>Works with individuals and groups</a:t>
            </a:r>
          </a:p>
          <a:p>
            <a:r>
              <a:rPr lang="en-US" sz="2800" dirty="0"/>
              <a:t>Be aware that individuals mature at different rates when working in groups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16</a:t>
            </a:fld>
            <a:endParaRPr lang="en-US"/>
          </a:p>
        </p:txBody>
      </p:sp>
    </p:spTree>
    <p:extLst>
      <p:ext uri="{BB962C8B-B14F-4D97-AF65-F5344CB8AC3E}">
        <p14:creationId xmlns:p14="http://schemas.microsoft.com/office/powerpoint/2010/main" val="1328236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Situational leadership</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73445627"/>
              </p:ext>
            </p:extLst>
          </p:nvPr>
        </p:nvGraphicFramePr>
        <p:xfrm>
          <a:off x="685800" y="2438398"/>
          <a:ext cx="7772400" cy="3200402"/>
        </p:xfrm>
        <a:graphic>
          <a:graphicData uri="http://schemas.openxmlformats.org/drawingml/2006/table">
            <a:tbl>
              <a:tblPr firstRow="1" bandRow="1">
                <a:tableStyleId>{21E4AEA4-8DFA-4A89-87EB-49C32662AFE0}</a:tableStyleId>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1273562">
                <a:tc>
                  <a:txBody>
                    <a:bodyPr/>
                    <a:lstStyle/>
                    <a:p>
                      <a:endParaRPr lang="en-US" dirty="0">
                        <a:solidFill>
                          <a:schemeClr val="tx2"/>
                        </a:solidFill>
                      </a:endParaRPr>
                    </a:p>
                    <a:p>
                      <a:endParaRPr lang="en-US" dirty="0">
                        <a:solidFill>
                          <a:schemeClr val="tx2"/>
                        </a:solidFill>
                      </a:endParaRPr>
                    </a:p>
                    <a:p>
                      <a:pPr algn="ctr"/>
                      <a:r>
                        <a:rPr lang="en-US" dirty="0">
                          <a:solidFill>
                            <a:schemeClr val="tx2"/>
                          </a:solidFill>
                        </a:rPr>
                        <a:t>Maturity level of follower/group</a:t>
                      </a:r>
                    </a:p>
                  </a:txBody>
                  <a:tcPr/>
                </a:tc>
                <a:tc>
                  <a:txBody>
                    <a:bodyPr/>
                    <a:lstStyle/>
                    <a:p>
                      <a:endParaRPr lang="en-US" dirty="0">
                        <a:solidFill>
                          <a:srgbClr val="333399"/>
                        </a:solidFill>
                      </a:endParaRPr>
                    </a:p>
                    <a:p>
                      <a:endParaRPr lang="en-US" dirty="0">
                        <a:solidFill>
                          <a:srgbClr val="333399"/>
                        </a:solidFill>
                      </a:endParaRPr>
                    </a:p>
                    <a:p>
                      <a:pPr algn="ctr"/>
                      <a:r>
                        <a:rPr lang="en-US" dirty="0">
                          <a:solidFill>
                            <a:srgbClr val="333399"/>
                          </a:solidFill>
                        </a:rPr>
                        <a:t>Appropriate leadership style</a:t>
                      </a:r>
                    </a:p>
                  </a:txBody>
                  <a:tcPr/>
                </a:tc>
                <a:extLst>
                  <a:ext uri="{0D108BD9-81ED-4DB2-BD59-A6C34878D82A}">
                    <a16:rowId xmlns:a16="http://schemas.microsoft.com/office/drawing/2014/main" val="10000"/>
                  </a:ext>
                </a:extLst>
              </a:tr>
              <a:tr h="481710">
                <a:tc>
                  <a:txBody>
                    <a:bodyPr/>
                    <a:lstStyle/>
                    <a:p>
                      <a:r>
                        <a:rPr lang="en-US" dirty="0"/>
                        <a:t>M1: Low maturity</a:t>
                      </a:r>
                    </a:p>
                  </a:txBody>
                  <a:tcPr/>
                </a:tc>
                <a:tc>
                  <a:txBody>
                    <a:bodyPr/>
                    <a:lstStyle/>
                    <a:p>
                      <a:r>
                        <a:rPr lang="en-US" dirty="0"/>
                        <a:t>Directing</a:t>
                      </a:r>
                    </a:p>
                  </a:txBody>
                  <a:tcPr/>
                </a:tc>
                <a:extLst>
                  <a:ext uri="{0D108BD9-81ED-4DB2-BD59-A6C34878D82A}">
                    <a16:rowId xmlns:a16="http://schemas.microsoft.com/office/drawing/2014/main" val="10001"/>
                  </a:ext>
                </a:extLst>
              </a:tr>
              <a:tr h="481710">
                <a:tc>
                  <a:txBody>
                    <a:bodyPr/>
                    <a:lstStyle/>
                    <a:p>
                      <a:r>
                        <a:rPr lang="en-US" dirty="0"/>
                        <a:t>M2: Medium maturity limited skill</a:t>
                      </a:r>
                    </a:p>
                  </a:txBody>
                  <a:tcPr/>
                </a:tc>
                <a:tc>
                  <a:txBody>
                    <a:bodyPr/>
                    <a:lstStyle/>
                    <a:p>
                      <a:r>
                        <a:rPr lang="en-US" dirty="0"/>
                        <a:t>Coaching</a:t>
                      </a:r>
                    </a:p>
                  </a:txBody>
                  <a:tcPr/>
                </a:tc>
                <a:extLst>
                  <a:ext uri="{0D108BD9-81ED-4DB2-BD59-A6C34878D82A}">
                    <a16:rowId xmlns:a16="http://schemas.microsoft.com/office/drawing/2014/main" val="10002"/>
                  </a:ext>
                </a:extLst>
              </a:tr>
              <a:tr h="481710">
                <a:tc>
                  <a:txBody>
                    <a:bodyPr/>
                    <a:lstStyle/>
                    <a:p>
                      <a:r>
                        <a:rPr lang="en-US" dirty="0"/>
                        <a:t>M3: Medium maturity higher skill</a:t>
                      </a:r>
                    </a:p>
                  </a:txBody>
                  <a:tcPr/>
                </a:tc>
                <a:tc>
                  <a:txBody>
                    <a:bodyPr/>
                    <a:lstStyle/>
                    <a:p>
                      <a:r>
                        <a:rPr lang="en-US" dirty="0"/>
                        <a:t>Supporting</a:t>
                      </a:r>
                    </a:p>
                  </a:txBody>
                  <a:tcPr/>
                </a:tc>
                <a:extLst>
                  <a:ext uri="{0D108BD9-81ED-4DB2-BD59-A6C34878D82A}">
                    <a16:rowId xmlns:a16="http://schemas.microsoft.com/office/drawing/2014/main" val="10003"/>
                  </a:ext>
                </a:extLst>
              </a:tr>
              <a:tr h="481710">
                <a:tc>
                  <a:txBody>
                    <a:bodyPr/>
                    <a:lstStyle/>
                    <a:p>
                      <a:r>
                        <a:rPr lang="en-US" dirty="0"/>
                        <a:t>M4: High maturity</a:t>
                      </a:r>
                    </a:p>
                  </a:txBody>
                  <a:tcPr/>
                </a:tc>
                <a:tc>
                  <a:txBody>
                    <a:bodyPr/>
                    <a:lstStyle/>
                    <a:p>
                      <a:r>
                        <a:rPr lang="en-US" dirty="0"/>
                        <a:t>Delegating</a:t>
                      </a:r>
                    </a:p>
                  </a:txBody>
                  <a:tcPr/>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ECB0BFFE-B281-1E41-AA93-093D6CDF614C}" type="slidenum">
              <a:rPr lang="en-US" smtClean="0"/>
              <a:pPr/>
              <a:t>17</a:t>
            </a:fld>
            <a:endParaRPr lang="en-US"/>
          </a:p>
        </p:txBody>
      </p:sp>
    </p:spTree>
    <p:extLst>
      <p:ext uri="{BB962C8B-B14F-4D97-AF65-F5344CB8AC3E}">
        <p14:creationId xmlns:p14="http://schemas.microsoft.com/office/powerpoint/2010/main" val="1108145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LPC contingency theory</a:t>
            </a:r>
          </a:p>
        </p:txBody>
      </p:sp>
      <p:sp>
        <p:nvSpPr>
          <p:cNvPr id="3" name="Content Placeholder 2"/>
          <p:cNvSpPr>
            <a:spLocks noGrp="1"/>
          </p:cNvSpPr>
          <p:nvPr>
            <p:ph idx="1"/>
          </p:nvPr>
        </p:nvSpPr>
        <p:spPr/>
        <p:txBody>
          <a:bodyPr/>
          <a:lstStyle/>
          <a:p>
            <a:r>
              <a:rPr lang="en-US" dirty="0"/>
              <a:t>Fielder’s Least Preferred Co-worker (LPC) theory based:</a:t>
            </a:r>
          </a:p>
          <a:p>
            <a:pPr marL="971550" lvl="1" indent="-514350">
              <a:buFont typeface="+mj-lt"/>
              <a:buAutoNum type="arabicPeriod"/>
            </a:pPr>
            <a:r>
              <a:rPr lang="en-US" dirty="0"/>
              <a:t>Friendliness</a:t>
            </a:r>
          </a:p>
          <a:p>
            <a:pPr marL="971550" lvl="1" indent="-514350">
              <a:buFont typeface="+mj-lt"/>
              <a:buAutoNum type="arabicPeriod"/>
            </a:pPr>
            <a:r>
              <a:rPr lang="en-US" dirty="0"/>
              <a:t>Task</a:t>
            </a:r>
          </a:p>
          <a:p>
            <a:r>
              <a:rPr lang="en-US" dirty="0"/>
              <a:t>Summary: Leader will work best/most with a liked follower and work worst/least with an </a:t>
            </a:r>
            <a:r>
              <a:rPr lang="en-US" dirty="0" err="1"/>
              <a:t>unliked</a:t>
            </a:r>
            <a:r>
              <a:rPr lang="en-US" dirty="0"/>
              <a:t> follower</a:t>
            </a:r>
          </a:p>
        </p:txBody>
      </p:sp>
      <p:sp>
        <p:nvSpPr>
          <p:cNvPr id="4" name="Slide Number Placeholder 3"/>
          <p:cNvSpPr>
            <a:spLocks noGrp="1"/>
          </p:cNvSpPr>
          <p:nvPr>
            <p:ph type="sldNum" sz="quarter" idx="12"/>
          </p:nvPr>
        </p:nvSpPr>
        <p:spPr/>
        <p:txBody>
          <a:bodyPr/>
          <a:lstStyle/>
          <a:p>
            <a:fld id="{ECB0BFFE-B281-1E41-AA93-093D6CDF614C}" type="slidenum">
              <a:rPr lang="en-US" smtClean="0"/>
              <a:pPr/>
              <a:t>18</a:t>
            </a:fld>
            <a:endParaRPr lang="en-US" dirty="0"/>
          </a:p>
        </p:txBody>
      </p:sp>
    </p:spTree>
    <p:extLst>
      <p:ext uri="{BB962C8B-B14F-4D97-AF65-F5344CB8AC3E}">
        <p14:creationId xmlns:p14="http://schemas.microsoft.com/office/powerpoint/2010/main" val="3898280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3"/>
          <p:cNvSpPr>
            <a:spLocks noGrp="1"/>
          </p:cNvSpPr>
          <p:nvPr>
            <p:ph type="title"/>
          </p:nvPr>
        </p:nvSpPr>
        <p:spPr/>
        <p:txBody>
          <a:bodyPr/>
          <a:lstStyle/>
          <a:p>
            <a:r>
              <a:rPr lang="en-US" sz="4800" dirty="0">
                <a:latin typeface="Calibri" charset="0"/>
              </a:rPr>
              <a:t>Elements of leadership</a:t>
            </a:r>
          </a:p>
        </p:txBody>
      </p:sp>
      <p:sp>
        <p:nvSpPr>
          <p:cNvPr id="30722" name="Rectangle 3"/>
          <p:cNvSpPr>
            <a:spLocks noGrp="1" noChangeArrowheads="1"/>
          </p:cNvSpPr>
          <p:nvPr>
            <p:ph idx="1"/>
          </p:nvPr>
        </p:nvSpPr>
        <p:spPr/>
        <p:txBody>
          <a:bodyPr/>
          <a:lstStyle/>
          <a:p>
            <a:pPr eaLnBrk="1" hangingPunct="1"/>
            <a:r>
              <a:rPr lang="en-US" dirty="0"/>
              <a:t>Leadership vests in people</a:t>
            </a:r>
            <a:endParaRPr lang="en-US" sz="3200" dirty="0"/>
          </a:p>
          <a:p>
            <a:pPr lvl="1" eaLnBrk="1" hangingPunct="1"/>
            <a:r>
              <a:rPr lang="en-US" sz="2800" dirty="0">
                <a:latin typeface="Constantia" charset="0"/>
              </a:rPr>
              <a:t>People possess leadership characteristics</a:t>
            </a:r>
          </a:p>
          <a:p>
            <a:pPr lvl="1" eaLnBrk="1" hangingPunct="1"/>
            <a:r>
              <a:rPr lang="en-US" sz="2800" dirty="0">
                <a:latin typeface="Constantia" charset="0"/>
              </a:rPr>
              <a:t>Positions do not possess leadership characteristics</a:t>
            </a:r>
          </a:p>
          <a:p>
            <a:pPr eaLnBrk="1" hangingPunct="1"/>
            <a:r>
              <a:rPr lang="en-US" dirty="0"/>
              <a:t>Power based to a great degree on follower willingness to be led</a:t>
            </a:r>
          </a:p>
        </p:txBody>
      </p:sp>
      <p:sp>
        <p:nvSpPr>
          <p:cNvPr id="3072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D16433DB-E0B4-AE44-A89A-C5584FE647FF}" type="slidenum">
              <a:rPr lang="en-US" sz="1200">
                <a:solidFill>
                  <a:srgbClr val="045C75"/>
                </a:solidFill>
              </a:rPr>
              <a:pPr eaLnBrk="1" hangingPunct="1"/>
              <a:t>19</a:t>
            </a:fld>
            <a:endParaRPr lang="en-US" sz="1200">
              <a:solidFill>
                <a:srgbClr val="045C75"/>
              </a:solidFill>
            </a:endParaRPr>
          </a:p>
        </p:txBody>
      </p:sp>
    </p:spTree>
    <p:extLst>
      <p:ext uri="{BB962C8B-B14F-4D97-AF65-F5344CB8AC3E}">
        <p14:creationId xmlns:p14="http://schemas.microsoft.com/office/powerpoint/2010/main" val="682925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pPr eaLnBrk="1" hangingPunct="1"/>
            <a:r>
              <a:rPr lang="en-US" dirty="0">
                <a:latin typeface="Calibri" charset="0"/>
              </a:rPr>
              <a:t>Types of power</a:t>
            </a:r>
          </a:p>
        </p:txBody>
      </p:sp>
      <p:sp>
        <p:nvSpPr>
          <p:cNvPr id="32770" name="Rectangle 3"/>
          <p:cNvSpPr>
            <a:spLocks noGrp="1" noChangeArrowheads="1"/>
          </p:cNvSpPr>
          <p:nvPr>
            <p:ph idx="1"/>
          </p:nvPr>
        </p:nvSpPr>
        <p:spPr/>
        <p:txBody>
          <a:bodyPr/>
          <a:lstStyle/>
          <a:p>
            <a:pPr eaLnBrk="1" hangingPunct="1"/>
            <a:r>
              <a:rPr lang="en-US" sz="2800" dirty="0"/>
              <a:t>Position Power</a:t>
            </a:r>
          </a:p>
          <a:p>
            <a:pPr lvl="1" eaLnBrk="1" hangingPunct="1"/>
            <a:r>
              <a:rPr lang="en-US" sz="2400" dirty="0"/>
              <a:t>Lead by organizational rank: CEO, GM, CFO</a:t>
            </a:r>
          </a:p>
          <a:p>
            <a:pPr eaLnBrk="1" hangingPunct="1">
              <a:lnSpc>
                <a:spcPct val="90000"/>
              </a:lnSpc>
            </a:pPr>
            <a:r>
              <a:rPr lang="en-US" sz="2800" dirty="0"/>
              <a:t>Personal Power</a:t>
            </a:r>
          </a:p>
          <a:p>
            <a:pPr lvl="1" eaLnBrk="1" hangingPunct="1">
              <a:lnSpc>
                <a:spcPct val="90000"/>
              </a:lnSpc>
            </a:pPr>
            <a:r>
              <a:rPr lang="en-US" sz="2400" dirty="0"/>
              <a:t>Leaders use their personalities to help get cooperation from followers</a:t>
            </a:r>
          </a:p>
          <a:p>
            <a:pPr eaLnBrk="1" hangingPunct="1">
              <a:lnSpc>
                <a:spcPct val="90000"/>
              </a:lnSpc>
            </a:pPr>
            <a:r>
              <a:rPr lang="en-US" sz="2800" dirty="0"/>
              <a:t>Expert power</a:t>
            </a:r>
          </a:p>
          <a:p>
            <a:pPr lvl="1" eaLnBrk="1" hangingPunct="1">
              <a:lnSpc>
                <a:spcPct val="90000"/>
              </a:lnSpc>
            </a:pPr>
            <a:r>
              <a:rPr lang="en-US" sz="2400" dirty="0"/>
              <a:t>If a someone has an expert skill, they can influence those with less skill in that area</a:t>
            </a:r>
            <a:endParaRPr lang="en-US" sz="2800" dirty="0"/>
          </a:p>
          <a:p>
            <a:pPr eaLnBrk="1" hangingPunct="1">
              <a:lnSpc>
                <a:spcPct val="90000"/>
              </a:lnSpc>
            </a:pPr>
            <a:r>
              <a:rPr lang="en-US" sz="2800" dirty="0"/>
              <a:t>Purpose Power</a:t>
            </a:r>
          </a:p>
          <a:p>
            <a:pPr lvl="1" eaLnBrk="1" hangingPunct="1">
              <a:lnSpc>
                <a:spcPct val="90000"/>
              </a:lnSpc>
            </a:pPr>
            <a:r>
              <a:rPr lang="en-US" sz="2400" dirty="0"/>
              <a:t>Mission takes priority over personal desires</a:t>
            </a:r>
          </a:p>
        </p:txBody>
      </p:sp>
      <p:sp>
        <p:nvSpPr>
          <p:cNvPr id="3277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D717EAA-67C0-BE41-A8FC-AC721C8AD371}" type="slidenum">
              <a:rPr lang="en-US" sz="1200">
                <a:solidFill>
                  <a:srgbClr val="045C75"/>
                </a:solidFill>
              </a:rPr>
              <a:pPr eaLnBrk="1" hangingPunct="1"/>
              <a:t>20</a:t>
            </a:fld>
            <a:endParaRPr lang="en-US" sz="1200">
              <a:solidFill>
                <a:srgbClr val="045C75"/>
              </a:solidFill>
            </a:endParaRPr>
          </a:p>
        </p:txBody>
      </p:sp>
    </p:spTree>
    <p:extLst>
      <p:ext uri="{BB962C8B-B14F-4D97-AF65-F5344CB8AC3E}">
        <p14:creationId xmlns:p14="http://schemas.microsoft.com/office/powerpoint/2010/main" val="268180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US" dirty="0">
                <a:latin typeface="Calibri" charset="0"/>
              </a:rPr>
              <a:t>Types of power</a:t>
            </a:r>
          </a:p>
        </p:txBody>
      </p:sp>
      <p:sp>
        <p:nvSpPr>
          <p:cNvPr id="33794" name="Rectangle 3"/>
          <p:cNvSpPr>
            <a:spLocks noGrp="1" noChangeArrowheads="1"/>
          </p:cNvSpPr>
          <p:nvPr>
            <p:ph idx="1"/>
          </p:nvPr>
        </p:nvSpPr>
        <p:spPr/>
        <p:txBody>
          <a:bodyPr/>
          <a:lstStyle/>
          <a:p>
            <a:pPr eaLnBrk="1" hangingPunct="1"/>
            <a:r>
              <a:rPr lang="en-US" sz="2800" dirty="0"/>
              <a:t>Reward Power</a:t>
            </a:r>
          </a:p>
          <a:p>
            <a:pPr lvl="1" eaLnBrk="1" hangingPunct="1"/>
            <a:r>
              <a:rPr lang="en-US" sz="2400" dirty="0"/>
              <a:t>Influencing behavior by offer of a reward</a:t>
            </a:r>
          </a:p>
          <a:p>
            <a:pPr eaLnBrk="1" hangingPunct="1"/>
            <a:r>
              <a:rPr lang="en-US" sz="2800" dirty="0"/>
              <a:t>Coercive Power</a:t>
            </a:r>
          </a:p>
          <a:p>
            <a:pPr lvl="1" eaLnBrk="1" hangingPunct="1"/>
            <a:r>
              <a:rPr lang="en-US" sz="2400" dirty="0"/>
              <a:t>Opposite of reward power </a:t>
            </a:r>
          </a:p>
          <a:p>
            <a:pPr lvl="1" eaLnBrk="1" hangingPunct="1"/>
            <a:r>
              <a:rPr lang="en-US" sz="2400" dirty="0"/>
              <a:t>Have the ability to take away or withhold rewards</a:t>
            </a:r>
            <a:endParaRPr lang="en-US" dirty="0"/>
          </a:p>
        </p:txBody>
      </p:sp>
      <p:sp>
        <p:nvSpPr>
          <p:cNvPr id="337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85EC5C3-F3EE-4340-AF0E-F3B32C176D54}" type="slidenum">
              <a:rPr lang="en-US" sz="1200">
                <a:solidFill>
                  <a:srgbClr val="045C75"/>
                </a:solidFill>
              </a:rPr>
              <a:pPr eaLnBrk="1" hangingPunct="1"/>
              <a:t>21</a:t>
            </a:fld>
            <a:endParaRPr lang="en-US" sz="1200">
              <a:solidFill>
                <a:srgbClr val="045C75"/>
              </a:solidFill>
            </a:endParaRPr>
          </a:p>
        </p:txBody>
      </p:sp>
    </p:spTree>
    <p:extLst>
      <p:ext uri="{BB962C8B-B14F-4D97-AF65-F5344CB8AC3E}">
        <p14:creationId xmlns:p14="http://schemas.microsoft.com/office/powerpoint/2010/main" val="3125953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pPr eaLnBrk="1" hangingPunct="1"/>
            <a:r>
              <a:rPr lang="en-US">
                <a:latin typeface="Calibri" charset="0"/>
              </a:rPr>
              <a:t>Time Lag Concept</a:t>
            </a:r>
          </a:p>
        </p:txBody>
      </p:sp>
      <p:sp>
        <p:nvSpPr>
          <p:cNvPr id="38914" name="Rectangle 3"/>
          <p:cNvSpPr>
            <a:spLocks noGrp="1" noChangeArrowheads="1"/>
          </p:cNvSpPr>
          <p:nvPr>
            <p:ph idx="1"/>
          </p:nvPr>
        </p:nvSpPr>
        <p:spPr>
          <a:xfrm>
            <a:off x="685800" y="2133600"/>
            <a:ext cx="7772400" cy="4114800"/>
          </a:xfrm>
        </p:spPr>
        <p:txBody>
          <a:bodyPr/>
          <a:lstStyle/>
          <a:p>
            <a:pPr eaLnBrk="1" hangingPunct="1"/>
            <a:r>
              <a:rPr lang="en-US" sz="2800" dirty="0" err="1"/>
              <a:t>Likert</a:t>
            </a:r>
            <a:endParaRPr lang="en-US" sz="2800" dirty="0"/>
          </a:p>
          <a:p>
            <a:pPr eaLnBrk="1" hangingPunct="1"/>
            <a:r>
              <a:rPr lang="en-US" sz="2800" dirty="0"/>
              <a:t>In relative terms a trial and error concept</a:t>
            </a:r>
          </a:p>
          <a:p>
            <a:pPr eaLnBrk="1" hangingPunct="1"/>
            <a:r>
              <a:rPr lang="en-US" sz="2800" dirty="0"/>
              <a:t>Leader actions do not directly affect results</a:t>
            </a:r>
          </a:p>
          <a:p>
            <a:pPr eaLnBrk="1" hangingPunct="1"/>
            <a:r>
              <a:rPr lang="en-US" sz="2800" dirty="0"/>
              <a:t>There is a time lag</a:t>
            </a:r>
          </a:p>
          <a:p>
            <a:pPr eaLnBrk="1" hangingPunct="1"/>
            <a:r>
              <a:rPr lang="en-US" sz="2800" dirty="0"/>
              <a:t>Results occur over time</a:t>
            </a:r>
          </a:p>
        </p:txBody>
      </p:sp>
      <p:sp>
        <p:nvSpPr>
          <p:cNvPr id="3891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2962FA1B-8677-3C46-A003-AEED5B8A149A}" type="slidenum">
              <a:rPr lang="en-US" sz="1200">
                <a:solidFill>
                  <a:srgbClr val="045C75"/>
                </a:solidFill>
              </a:rPr>
              <a:pPr eaLnBrk="1" hangingPunct="1"/>
              <a:t>22</a:t>
            </a:fld>
            <a:endParaRPr lang="en-US" sz="1200">
              <a:solidFill>
                <a:srgbClr val="045C75"/>
              </a:solidFill>
            </a:endParaRPr>
          </a:p>
        </p:txBody>
      </p:sp>
    </p:spTree>
    <p:extLst>
      <p:ext uri="{BB962C8B-B14F-4D97-AF65-F5344CB8AC3E}">
        <p14:creationId xmlns:p14="http://schemas.microsoft.com/office/powerpoint/2010/main" val="1402987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eaLnBrk="1" hangingPunct="1"/>
            <a:r>
              <a:rPr lang="en-US" sz="4000" dirty="0"/>
              <a:t>Theory X</a:t>
            </a:r>
          </a:p>
        </p:txBody>
      </p:sp>
      <p:sp>
        <p:nvSpPr>
          <p:cNvPr id="39938" name="Rectangle 3"/>
          <p:cNvSpPr>
            <a:spLocks noGrp="1" noChangeArrowheads="1"/>
          </p:cNvSpPr>
          <p:nvPr>
            <p:ph idx="1"/>
          </p:nvPr>
        </p:nvSpPr>
        <p:spPr/>
        <p:txBody>
          <a:bodyPr/>
          <a:lstStyle/>
          <a:p>
            <a:pPr eaLnBrk="1" hangingPunct="1">
              <a:lnSpc>
                <a:spcPct val="90000"/>
              </a:lnSpc>
            </a:pPr>
            <a:r>
              <a:rPr lang="en-US" sz="3400" dirty="0">
                <a:latin typeface="Constantia" charset="0"/>
              </a:rPr>
              <a:t>Average person dislikes work</a:t>
            </a:r>
          </a:p>
          <a:p>
            <a:pPr eaLnBrk="1" hangingPunct="1">
              <a:lnSpc>
                <a:spcPct val="90000"/>
              </a:lnSpc>
            </a:pPr>
            <a:r>
              <a:rPr lang="en-US" sz="3400" dirty="0">
                <a:latin typeface="Constantia" charset="0"/>
              </a:rPr>
              <a:t>Most people must be coerced, controlled, or directed</a:t>
            </a:r>
          </a:p>
          <a:p>
            <a:pPr eaLnBrk="1" hangingPunct="1">
              <a:lnSpc>
                <a:spcPct val="90000"/>
              </a:lnSpc>
            </a:pPr>
            <a:r>
              <a:rPr lang="en-US" sz="3400" dirty="0">
                <a:latin typeface="Constantia" charset="0"/>
              </a:rPr>
              <a:t>Average person prefers direction</a:t>
            </a:r>
          </a:p>
          <a:p>
            <a:pPr lvl="2" eaLnBrk="1" hangingPunct="1">
              <a:lnSpc>
                <a:spcPct val="90000"/>
              </a:lnSpc>
              <a:buFont typeface="Wingdings 2" charset="0"/>
              <a:buNone/>
            </a:pPr>
            <a:endParaRPr lang="en-US" sz="2000" dirty="0">
              <a:latin typeface="Constantia" charset="0"/>
            </a:endParaRPr>
          </a:p>
        </p:txBody>
      </p:sp>
      <p:sp>
        <p:nvSpPr>
          <p:cNvPr id="3993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CDE08DF-860A-A745-8A9E-8EE43D6AB9B9}" type="slidenum">
              <a:rPr lang="en-US" sz="1200">
                <a:solidFill>
                  <a:srgbClr val="045C75"/>
                </a:solidFill>
              </a:rPr>
              <a:pPr eaLnBrk="1" hangingPunct="1"/>
              <a:t>23</a:t>
            </a:fld>
            <a:endParaRPr lang="en-US" sz="1200">
              <a:solidFill>
                <a:srgbClr val="045C75"/>
              </a:solidFill>
            </a:endParaRPr>
          </a:p>
        </p:txBody>
      </p:sp>
    </p:spTree>
    <p:extLst>
      <p:ext uri="{BB962C8B-B14F-4D97-AF65-F5344CB8AC3E}">
        <p14:creationId xmlns:p14="http://schemas.microsoft.com/office/powerpoint/2010/main" val="3154748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Y</a:t>
            </a:r>
          </a:p>
        </p:txBody>
      </p:sp>
      <p:sp>
        <p:nvSpPr>
          <p:cNvPr id="3" name="Content Placeholder 2"/>
          <p:cNvSpPr>
            <a:spLocks noGrp="1"/>
          </p:cNvSpPr>
          <p:nvPr>
            <p:ph idx="1"/>
          </p:nvPr>
        </p:nvSpPr>
        <p:spPr/>
        <p:txBody>
          <a:bodyPr/>
          <a:lstStyle/>
          <a:p>
            <a:r>
              <a:rPr lang="en-US" sz="2800" dirty="0"/>
              <a:t>Working is as natural as playing as long as it is satisfying</a:t>
            </a:r>
          </a:p>
          <a:p>
            <a:r>
              <a:rPr lang="en-US" sz="2800" dirty="0"/>
              <a:t>People exercise self-direction to goals if committed</a:t>
            </a:r>
          </a:p>
          <a:p>
            <a:r>
              <a:rPr lang="en-US" sz="2800" dirty="0"/>
              <a:t>Commitment is a function of rewards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24</a:t>
            </a:fld>
            <a:endParaRPr lang="en-US"/>
          </a:p>
        </p:txBody>
      </p:sp>
    </p:spTree>
    <p:extLst>
      <p:ext uri="{BB962C8B-B14F-4D97-AF65-F5344CB8AC3E}">
        <p14:creationId xmlns:p14="http://schemas.microsoft.com/office/powerpoint/2010/main" val="2482060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Z</a:t>
            </a:r>
          </a:p>
        </p:txBody>
      </p:sp>
      <p:sp>
        <p:nvSpPr>
          <p:cNvPr id="3" name="Content Placeholder 2"/>
          <p:cNvSpPr>
            <a:spLocks noGrp="1"/>
          </p:cNvSpPr>
          <p:nvPr>
            <p:ph idx="1"/>
          </p:nvPr>
        </p:nvSpPr>
        <p:spPr/>
        <p:txBody>
          <a:bodyPr/>
          <a:lstStyle/>
          <a:p>
            <a:pPr marL="57150" indent="-457200"/>
            <a:r>
              <a:rPr lang="en-US" sz="2800" dirty="0"/>
              <a:t>Implies trust in the judgment of people</a:t>
            </a:r>
            <a:endParaRPr lang="en-US" altLang="ja-JP" sz="2800" dirty="0"/>
          </a:p>
          <a:p>
            <a:pPr marL="57150" indent="-457200"/>
            <a:r>
              <a:rPr lang="en-US" altLang="ja-JP" sz="2800" dirty="0"/>
              <a:t>Upward mobility via skill specialization</a:t>
            </a:r>
          </a:p>
          <a:p>
            <a:pPr marL="57150" indent="-457200"/>
            <a:r>
              <a:rPr lang="en-US" altLang="ja-JP" sz="2800" dirty="0"/>
              <a:t>Current trends in </a:t>
            </a:r>
            <a:r>
              <a:rPr lang="en-US" altLang="ja-JP" sz="2800" dirty="0" err="1"/>
              <a:t>mgmt</a:t>
            </a:r>
            <a:r>
              <a:rPr lang="en-US" altLang="ja-JP" sz="2800" dirty="0"/>
              <a:t> moving toward Theory Z style</a:t>
            </a:r>
          </a:p>
          <a:p>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25</a:t>
            </a:fld>
            <a:endParaRPr lang="en-US"/>
          </a:p>
        </p:txBody>
      </p:sp>
    </p:spTree>
    <p:extLst>
      <p:ext uri="{BB962C8B-B14F-4D97-AF65-F5344CB8AC3E}">
        <p14:creationId xmlns:p14="http://schemas.microsoft.com/office/powerpoint/2010/main" val="3317697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pPr eaLnBrk="1" hangingPunct="1"/>
            <a:r>
              <a:rPr lang="en-US" sz="4000" dirty="0">
                <a:latin typeface="Calibri" charset="0"/>
              </a:rPr>
              <a:t>Evaluation of leader effectiveness</a:t>
            </a:r>
            <a:endParaRPr lang="en-US" dirty="0">
              <a:latin typeface="Calibri" charset="0"/>
            </a:endParaRPr>
          </a:p>
        </p:txBody>
      </p:sp>
      <p:sp>
        <p:nvSpPr>
          <p:cNvPr id="50178" name="Rectangle 3"/>
          <p:cNvSpPr>
            <a:spLocks noGrp="1" noChangeArrowheads="1"/>
          </p:cNvSpPr>
          <p:nvPr>
            <p:ph idx="1"/>
          </p:nvPr>
        </p:nvSpPr>
        <p:spPr/>
        <p:txBody>
          <a:bodyPr/>
          <a:lstStyle/>
          <a:p>
            <a:pPr eaLnBrk="1" hangingPunct="1">
              <a:lnSpc>
                <a:spcPct val="90000"/>
              </a:lnSpc>
            </a:pPr>
            <a:r>
              <a:rPr lang="en-US" sz="2800" dirty="0"/>
              <a:t>3 criteria for judging:</a:t>
            </a:r>
          </a:p>
          <a:p>
            <a:pPr lvl="1" eaLnBrk="1" hangingPunct="1">
              <a:lnSpc>
                <a:spcPct val="90000"/>
              </a:lnSpc>
            </a:pPr>
            <a:r>
              <a:rPr lang="en-US" sz="2400" dirty="0"/>
              <a:t>Group satisfaction</a:t>
            </a:r>
          </a:p>
          <a:p>
            <a:pPr lvl="1" eaLnBrk="1" hangingPunct="1">
              <a:lnSpc>
                <a:spcPct val="90000"/>
              </a:lnSpc>
            </a:pPr>
            <a:r>
              <a:rPr lang="en-US" sz="2400" dirty="0"/>
              <a:t>Group productivity</a:t>
            </a:r>
          </a:p>
          <a:p>
            <a:pPr lvl="1" eaLnBrk="1" hangingPunct="1">
              <a:lnSpc>
                <a:spcPct val="90000"/>
              </a:lnSpc>
            </a:pPr>
            <a:r>
              <a:rPr lang="en-US" sz="2400" dirty="0"/>
              <a:t>Group performance</a:t>
            </a:r>
          </a:p>
          <a:p>
            <a:pPr eaLnBrk="1" hangingPunct="1">
              <a:lnSpc>
                <a:spcPct val="90000"/>
              </a:lnSpc>
            </a:pPr>
            <a:r>
              <a:rPr lang="en-US" sz="2800" dirty="0"/>
              <a:t>Leader can delegate</a:t>
            </a:r>
          </a:p>
          <a:p>
            <a:pPr lvl="1" eaLnBrk="1" hangingPunct="1">
              <a:lnSpc>
                <a:spcPct val="90000"/>
              </a:lnSpc>
            </a:pPr>
            <a:r>
              <a:rPr lang="en-US" sz="2400" dirty="0"/>
              <a:t>Authority</a:t>
            </a:r>
          </a:p>
          <a:p>
            <a:pPr lvl="1" eaLnBrk="1" hangingPunct="1">
              <a:lnSpc>
                <a:spcPct val="90000"/>
              </a:lnSpc>
            </a:pPr>
            <a:r>
              <a:rPr lang="en-US" sz="2400" dirty="0"/>
              <a:t>Power</a:t>
            </a:r>
          </a:p>
          <a:p>
            <a:pPr lvl="1" eaLnBrk="1" hangingPunct="1">
              <a:lnSpc>
                <a:spcPct val="90000"/>
              </a:lnSpc>
            </a:pPr>
            <a:r>
              <a:rPr lang="en-US" sz="2400" dirty="0"/>
              <a:t>Decision-making </a:t>
            </a:r>
            <a:endParaRPr lang="en-US" sz="2800" dirty="0"/>
          </a:p>
          <a:p>
            <a:pPr eaLnBrk="1" hangingPunct="1">
              <a:lnSpc>
                <a:spcPct val="90000"/>
              </a:lnSpc>
            </a:pPr>
            <a:r>
              <a:rPr lang="en-US" sz="2800" dirty="0"/>
              <a:t>Leader cannot truly delegate responsibility to an employee</a:t>
            </a:r>
          </a:p>
          <a:p>
            <a:pPr eaLnBrk="1" hangingPunct="1">
              <a:lnSpc>
                <a:spcPct val="90000"/>
              </a:lnSpc>
            </a:pPr>
            <a:endParaRPr lang="en-US" sz="2800" dirty="0">
              <a:latin typeface="Constantia" charset="0"/>
            </a:endParaRPr>
          </a:p>
        </p:txBody>
      </p:sp>
      <p:sp>
        <p:nvSpPr>
          <p:cNvPr id="5017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5E9CC5E6-1640-6B4C-8F5E-6ED797CD6DDE}" type="slidenum">
              <a:rPr lang="en-US" sz="1200">
                <a:solidFill>
                  <a:srgbClr val="045C75"/>
                </a:solidFill>
              </a:rPr>
              <a:pPr eaLnBrk="1" hangingPunct="1"/>
              <a:t>26</a:t>
            </a:fld>
            <a:endParaRPr lang="en-US" sz="1200">
              <a:solidFill>
                <a:srgbClr val="045C75"/>
              </a:solidFill>
            </a:endParaRPr>
          </a:p>
        </p:txBody>
      </p:sp>
    </p:spTree>
    <p:extLst>
      <p:ext uri="{BB962C8B-B14F-4D97-AF65-F5344CB8AC3E}">
        <p14:creationId xmlns:p14="http://schemas.microsoft.com/office/powerpoint/2010/main" val="1878511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skill</a:t>
            </a:r>
          </a:p>
        </p:txBody>
      </p:sp>
      <p:sp>
        <p:nvSpPr>
          <p:cNvPr id="3" name="Content Placeholder 2"/>
          <p:cNvSpPr>
            <a:spLocks noGrp="1"/>
          </p:cNvSpPr>
          <p:nvPr>
            <p:ph idx="1"/>
          </p:nvPr>
        </p:nvSpPr>
        <p:spPr/>
        <p:txBody>
          <a:bodyPr/>
          <a:lstStyle/>
          <a:p>
            <a:pPr>
              <a:lnSpc>
                <a:spcPct val="90000"/>
              </a:lnSpc>
              <a:buFont typeface="Arial"/>
              <a:buChar char="•"/>
              <a:defRPr/>
            </a:pPr>
            <a:r>
              <a:rPr lang="en-US" sz="2800" dirty="0"/>
              <a:t>There is a difference in executing a skill well and being an effective leader, one must execute well over the long run</a:t>
            </a:r>
          </a:p>
          <a:p>
            <a:pPr>
              <a:lnSpc>
                <a:spcPct val="90000"/>
              </a:lnSpc>
              <a:buFont typeface="Arial"/>
              <a:buChar char="•"/>
              <a:defRPr/>
            </a:pPr>
            <a:r>
              <a:rPr lang="en-US" sz="2800" dirty="0"/>
              <a:t>Shared vision helps build employee commitment to the long term</a:t>
            </a:r>
          </a:p>
          <a:p>
            <a:pPr>
              <a:lnSpc>
                <a:spcPct val="90000"/>
              </a:lnSpc>
              <a:buFont typeface="Arial"/>
              <a:buChar char="•"/>
              <a:defRPr/>
            </a:pPr>
            <a:r>
              <a:rPr lang="en-US" sz="2800" dirty="0"/>
              <a:t>Common pitfall of inexperienced leaders is micro-managing employees</a:t>
            </a:r>
          </a:p>
          <a:p>
            <a:pPr>
              <a:lnSpc>
                <a:spcPct val="90000"/>
              </a:lnSpc>
              <a:buFont typeface="Arial"/>
              <a:buChar char="•"/>
              <a:defRPr/>
            </a:pPr>
            <a:endParaRPr lang="en-US" sz="2800"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27</a:t>
            </a:fld>
            <a:endParaRPr lang="en-US"/>
          </a:p>
        </p:txBody>
      </p:sp>
    </p:spTree>
    <p:extLst>
      <p:ext uri="{BB962C8B-B14F-4D97-AF65-F5344CB8AC3E}">
        <p14:creationId xmlns:p14="http://schemas.microsoft.com/office/powerpoint/2010/main" val="148650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Motivational theories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28</a:t>
            </a:fld>
            <a:endParaRPr lang="en-US"/>
          </a:p>
        </p:txBody>
      </p:sp>
    </p:spTree>
    <p:extLst>
      <p:ext uri="{BB962C8B-B14F-4D97-AF65-F5344CB8AC3E}">
        <p14:creationId xmlns:p14="http://schemas.microsoft.com/office/powerpoint/2010/main" val="2744846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US">
                <a:latin typeface="Calibri" charset="0"/>
              </a:rPr>
              <a:t>Motivation</a:t>
            </a:r>
          </a:p>
        </p:txBody>
      </p:sp>
      <p:sp>
        <p:nvSpPr>
          <p:cNvPr id="16386" name="Rectangle 3"/>
          <p:cNvSpPr>
            <a:spLocks noGrp="1" noChangeArrowheads="1"/>
          </p:cNvSpPr>
          <p:nvPr>
            <p:ph idx="1"/>
          </p:nvPr>
        </p:nvSpPr>
        <p:spPr/>
        <p:txBody>
          <a:bodyPr/>
          <a:lstStyle/>
          <a:p>
            <a:pPr eaLnBrk="1" hangingPunct="1">
              <a:buFont typeface="Wingdings" charset="0"/>
              <a:buNone/>
            </a:pPr>
            <a:r>
              <a:rPr lang="en-US" sz="2800" dirty="0"/>
              <a:t>Definition:</a:t>
            </a:r>
          </a:p>
          <a:p>
            <a:pPr lvl="1" eaLnBrk="1" hangingPunct="1"/>
            <a:r>
              <a:rPr lang="en-US" dirty="0"/>
              <a:t>	</a:t>
            </a:r>
            <a:r>
              <a:rPr lang="en-US" sz="2800" dirty="0"/>
              <a:t>A force to perform</a:t>
            </a:r>
            <a:endParaRPr lang="en-US" dirty="0"/>
          </a:p>
          <a:p>
            <a:pPr eaLnBrk="1" hangingPunct="1">
              <a:buFont typeface="Wingdings" charset="0"/>
              <a:buNone/>
            </a:pPr>
            <a:r>
              <a:rPr lang="en-US" sz="2800" dirty="0"/>
              <a:t>Two Factors:</a:t>
            </a:r>
          </a:p>
          <a:p>
            <a:pPr eaLnBrk="1" hangingPunct="1">
              <a:buFont typeface="Wingdings" charset="0"/>
              <a:buNone/>
            </a:pPr>
            <a:r>
              <a:rPr lang="en-US" sz="2800" dirty="0"/>
              <a:t>	Intrinsic: One’</a:t>
            </a:r>
            <a:r>
              <a:rPr lang="en-US" altLang="ja-JP" sz="2800" dirty="0"/>
              <a:t>s perception of self</a:t>
            </a:r>
          </a:p>
          <a:p>
            <a:pPr lvl="1" eaLnBrk="1" hangingPunct="1"/>
            <a:r>
              <a:rPr lang="en-US" dirty="0"/>
              <a:t>S</a:t>
            </a:r>
            <a:r>
              <a:rPr lang="en-US" sz="2800" dirty="0"/>
              <a:t>atisfaction in completing a task   </a:t>
            </a:r>
          </a:p>
          <a:p>
            <a:pPr eaLnBrk="1" hangingPunct="1">
              <a:buFont typeface="Wingdings" charset="0"/>
              <a:buNone/>
            </a:pPr>
            <a:r>
              <a:rPr lang="en-US" sz="2800" dirty="0"/>
              <a:t>	Extrinsic: One’s </a:t>
            </a:r>
            <a:r>
              <a:rPr lang="en-US" altLang="ja-JP" sz="2800" dirty="0"/>
              <a:t>perception of the external world</a:t>
            </a:r>
          </a:p>
          <a:p>
            <a:pPr lvl="1" eaLnBrk="1" hangingPunct="1"/>
            <a:r>
              <a:rPr lang="en-US" sz="2800" dirty="0"/>
              <a:t>Money, coercion, or threat of punishment</a:t>
            </a:r>
          </a:p>
          <a:p>
            <a:pPr eaLnBrk="1" hangingPunct="1">
              <a:buFont typeface="Wingdings" charset="0"/>
              <a:buNone/>
            </a:pPr>
            <a:endParaRPr lang="en-US" dirty="0">
              <a:latin typeface="Constantia" charset="0"/>
            </a:endParaRPr>
          </a:p>
        </p:txBody>
      </p:sp>
      <p:sp>
        <p:nvSpPr>
          <p:cNvPr id="1638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fld id="{0864ADFA-19B9-1842-962F-A335F8ADB0B0}" type="slidenum">
              <a:rPr lang="en-US" sz="1200">
                <a:solidFill>
                  <a:srgbClr val="045C75"/>
                </a:solidFill>
              </a:rPr>
              <a:pPr/>
              <a:t>29</a:t>
            </a:fld>
            <a:endParaRPr lang="en-US" sz="1200">
              <a:solidFill>
                <a:srgbClr val="045C75"/>
              </a:solidFill>
            </a:endParaRPr>
          </a:p>
        </p:txBody>
      </p:sp>
    </p:spTree>
    <p:extLst>
      <p:ext uri="{BB962C8B-B14F-4D97-AF65-F5344CB8AC3E}">
        <p14:creationId xmlns:p14="http://schemas.microsoft.com/office/powerpoint/2010/main" val="1380158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dirty="0">
                <a:latin typeface="Calibri" charset="0"/>
              </a:rPr>
              <a:t>Motivation Examples</a:t>
            </a:r>
          </a:p>
        </p:txBody>
      </p:sp>
      <p:sp>
        <p:nvSpPr>
          <p:cNvPr id="3075" name="Rectangle 3"/>
          <p:cNvSpPr>
            <a:spLocks noGrp="1" noChangeArrowheads="1"/>
          </p:cNvSpPr>
          <p:nvPr>
            <p:ph idx="1"/>
          </p:nvPr>
        </p:nvSpPr>
        <p:spPr>
          <a:xfrm>
            <a:off x="609600" y="1905000"/>
            <a:ext cx="8229600" cy="4800600"/>
          </a:xfrm>
        </p:spPr>
        <p:txBody>
          <a:bodyPr>
            <a:normAutofit/>
          </a:bodyPr>
          <a:lstStyle/>
          <a:p>
            <a:pPr marL="274320" indent="-274320" eaLnBrk="1" fontAlgn="auto" hangingPunct="1">
              <a:spcAft>
                <a:spcPts val="0"/>
              </a:spcAft>
              <a:buClr>
                <a:schemeClr val="accent3"/>
              </a:buClr>
              <a:buFont typeface="Wingdings" pitchFamily="2" charset="2"/>
              <a:buNone/>
              <a:defRPr/>
            </a:pPr>
            <a:endParaRPr lang="en-US" dirty="0">
              <a:ea typeface="+mn-ea"/>
              <a:cs typeface="+mn-cs"/>
            </a:endParaRPr>
          </a:p>
          <a:p>
            <a:pPr marL="1250442" lvl="1" indent="-857250" eaLnBrk="1" fontAlgn="auto" hangingPunct="1">
              <a:spcAft>
                <a:spcPts val="0"/>
              </a:spcAft>
              <a:defRPr/>
            </a:pPr>
            <a:r>
              <a:rPr lang="en-US" sz="3000" dirty="0">
                <a:ea typeface="+mn-ea"/>
              </a:rPr>
              <a:t>Achievement </a:t>
            </a:r>
          </a:p>
          <a:p>
            <a:pPr marL="1250442" lvl="1" indent="-857250" eaLnBrk="1" fontAlgn="auto" hangingPunct="1">
              <a:spcAft>
                <a:spcPts val="0"/>
              </a:spcAft>
              <a:defRPr/>
            </a:pPr>
            <a:r>
              <a:rPr lang="en-US" sz="3000" dirty="0">
                <a:ea typeface="+mn-ea"/>
              </a:rPr>
              <a:t>Affiliation with others </a:t>
            </a:r>
          </a:p>
          <a:p>
            <a:pPr marL="1250442" lvl="1" indent="-857250" eaLnBrk="1" fontAlgn="auto" hangingPunct="1">
              <a:spcAft>
                <a:spcPts val="0"/>
              </a:spcAft>
              <a:defRPr/>
            </a:pPr>
            <a:r>
              <a:rPr lang="en-US" sz="3000" dirty="0">
                <a:ea typeface="+mn-ea"/>
              </a:rPr>
              <a:t>Competence</a:t>
            </a:r>
          </a:p>
          <a:p>
            <a:pPr marL="1250442" lvl="1" indent="-857250" eaLnBrk="1" fontAlgn="auto" hangingPunct="1">
              <a:spcAft>
                <a:spcPts val="0"/>
              </a:spcAft>
              <a:defRPr/>
            </a:pPr>
            <a:r>
              <a:rPr lang="en-US" sz="3000" dirty="0">
                <a:ea typeface="+mn-ea"/>
              </a:rPr>
              <a:t>Power </a:t>
            </a:r>
          </a:p>
          <a:p>
            <a:pPr marL="1250442" lvl="1" indent="-857250" eaLnBrk="1" fontAlgn="auto" hangingPunct="1">
              <a:spcAft>
                <a:spcPts val="0"/>
              </a:spcAft>
              <a:defRPr/>
            </a:pPr>
            <a:r>
              <a:rPr lang="en-US" sz="3000" dirty="0">
                <a:ea typeface="+mn-ea"/>
              </a:rPr>
              <a:t>Attitude</a:t>
            </a:r>
          </a:p>
          <a:p>
            <a:pPr marL="1250442" lvl="1" indent="-857250" eaLnBrk="1" fontAlgn="auto" hangingPunct="1">
              <a:spcAft>
                <a:spcPts val="0"/>
              </a:spcAft>
              <a:defRPr/>
            </a:pPr>
            <a:r>
              <a:rPr lang="en-US" sz="3000" dirty="0">
                <a:ea typeface="+mn-ea"/>
              </a:rPr>
              <a:t>Incentive</a:t>
            </a:r>
          </a:p>
          <a:p>
            <a:pPr marL="1250442" lvl="1" indent="-857250" eaLnBrk="1" fontAlgn="auto" hangingPunct="1">
              <a:spcAft>
                <a:spcPts val="0"/>
              </a:spcAft>
              <a:defRPr/>
            </a:pPr>
            <a:r>
              <a:rPr lang="en-US" sz="3000" dirty="0">
                <a:ea typeface="+mn-ea"/>
              </a:rPr>
              <a:t>Fear</a:t>
            </a:r>
          </a:p>
          <a:p>
            <a:pPr marL="274320" indent="-274320" eaLnBrk="1" fontAlgn="auto" hangingPunct="1">
              <a:spcAft>
                <a:spcPts val="0"/>
              </a:spcAft>
              <a:buClr>
                <a:schemeClr val="accent3"/>
              </a:buClr>
              <a:buFont typeface="Wingdings" pitchFamily="2" charset="2"/>
              <a:buNone/>
              <a:defRPr/>
            </a:pPr>
            <a:endParaRPr lang="en-US" dirty="0">
              <a:ea typeface="+mn-ea"/>
              <a:cs typeface="+mn-cs"/>
            </a:endParaRPr>
          </a:p>
        </p:txBody>
      </p:sp>
    </p:spTree>
    <p:extLst>
      <p:ext uri="{BB962C8B-B14F-4D97-AF65-F5344CB8AC3E}">
        <p14:creationId xmlns:p14="http://schemas.microsoft.com/office/powerpoint/2010/main" val="1723449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a:latin typeface="Calibri" charset="0"/>
              </a:rPr>
              <a:t>Motivation Theories</a:t>
            </a:r>
          </a:p>
        </p:txBody>
      </p:sp>
      <p:sp>
        <p:nvSpPr>
          <p:cNvPr id="19458" name="Rectangle 3"/>
          <p:cNvSpPr>
            <a:spLocks noGrp="1" noChangeArrowheads="1"/>
          </p:cNvSpPr>
          <p:nvPr>
            <p:ph idx="1"/>
          </p:nvPr>
        </p:nvSpPr>
        <p:spPr/>
        <p:txBody>
          <a:bodyPr/>
          <a:lstStyle/>
          <a:p>
            <a:pPr eaLnBrk="1" hangingPunct="1"/>
            <a:r>
              <a:rPr lang="en-US" dirty="0">
                <a:latin typeface="Constantia" charset="0"/>
              </a:rPr>
              <a:t>Expectancy Theory</a:t>
            </a:r>
          </a:p>
          <a:p>
            <a:pPr lvl="1" eaLnBrk="1" hangingPunct="1"/>
            <a:r>
              <a:rPr lang="en-US" dirty="0">
                <a:latin typeface="Constantia" charset="0"/>
              </a:rPr>
              <a:t>Path-Goal Theory</a:t>
            </a:r>
          </a:p>
          <a:p>
            <a:pPr eaLnBrk="1" hangingPunct="1"/>
            <a:r>
              <a:rPr lang="en-US" dirty="0">
                <a:latin typeface="Constantia" charset="0"/>
              </a:rPr>
              <a:t>Maslow</a:t>
            </a:r>
            <a:r>
              <a:rPr lang="ja-JP" altLang="en-US" dirty="0">
                <a:latin typeface="Constantia" charset="0"/>
              </a:rPr>
              <a:t>’</a:t>
            </a:r>
            <a:r>
              <a:rPr lang="en-US" altLang="ja-JP" dirty="0">
                <a:latin typeface="Constantia" charset="0"/>
              </a:rPr>
              <a:t>s Hierarchy of Needs</a:t>
            </a:r>
          </a:p>
          <a:p>
            <a:pPr eaLnBrk="1" hangingPunct="1"/>
            <a:r>
              <a:rPr lang="en-US" dirty="0">
                <a:latin typeface="Constantia" charset="0"/>
              </a:rPr>
              <a:t>Herzberg</a:t>
            </a:r>
            <a:r>
              <a:rPr lang="ja-JP" altLang="en-US" dirty="0">
                <a:latin typeface="Constantia" charset="0"/>
              </a:rPr>
              <a:t>’</a:t>
            </a:r>
            <a:r>
              <a:rPr lang="en-US" altLang="ja-JP" dirty="0">
                <a:latin typeface="Constantia" charset="0"/>
              </a:rPr>
              <a:t>s Maintenance Factor Theory</a:t>
            </a:r>
          </a:p>
          <a:p>
            <a:pPr algn="r" eaLnBrk="1" hangingPunct="1">
              <a:buFont typeface="Wingdings 2" charset="0"/>
              <a:buNone/>
            </a:pPr>
            <a:endParaRPr lang="en-US" dirty="0">
              <a:latin typeface="Constantia" charset="0"/>
            </a:endParaRPr>
          </a:p>
          <a:p>
            <a:pPr algn="r" eaLnBrk="1" hangingPunct="1">
              <a:buFont typeface="Wingdings 2" charset="0"/>
              <a:buNone/>
            </a:pPr>
            <a:endParaRPr lang="en-US" dirty="0">
              <a:latin typeface="Constantia" charset="0"/>
            </a:endParaRPr>
          </a:p>
          <a:p>
            <a:pPr algn="r" eaLnBrk="1" hangingPunct="1">
              <a:buFont typeface="Wingdings 2" charset="0"/>
              <a:buNone/>
            </a:pPr>
            <a:r>
              <a:rPr lang="en-US" dirty="0">
                <a:latin typeface="Constantia" charset="0"/>
              </a:rPr>
              <a:t>Details to come</a:t>
            </a:r>
          </a:p>
          <a:p>
            <a:pPr eaLnBrk="1" hangingPunct="1">
              <a:buFont typeface="Wingdings" charset="0"/>
              <a:buNone/>
            </a:pPr>
            <a:r>
              <a:rPr lang="en-US" dirty="0">
                <a:latin typeface="Constantia" charset="0"/>
              </a:rPr>
              <a:t>  </a:t>
            </a:r>
          </a:p>
        </p:txBody>
      </p:sp>
      <p:sp>
        <p:nvSpPr>
          <p:cNvPr id="1945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fld id="{2EABC3E8-24D8-CA42-9AAE-929646EEA3C7}" type="slidenum">
              <a:rPr lang="en-US" sz="1200">
                <a:solidFill>
                  <a:srgbClr val="045C75"/>
                </a:solidFill>
              </a:rPr>
              <a:pPr/>
              <a:t>31</a:t>
            </a:fld>
            <a:endParaRPr lang="en-US" sz="1200">
              <a:solidFill>
                <a:srgbClr val="045C75"/>
              </a:solidFill>
            </a:endParaRPr>
          </a:p>
        </p:txBody>
      </p:sp>
    </p:spTree>
    <p:extLst>
      <p:ext uri="{BB962C8B-B14F-4D97-AF65-F5344CB8AC3E}">
        <p14:creationId xmlns:p14="http://schemas.microsoft.com/office/powerpoint/2010/main" val="986032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dirty="0">
                <a:latin typeface="Calibri" charset="0"/>
              </a:rPr>
              <a:t>Expectancy theory</a:t>
            </a:r>
          </a:p>
        </p:txBody>
      </p:sp>
      <p:sp>
        <p:nvSpPr>
          <p:cNvPr id="21506" name="Rectangle 3"/>
          <p:cNvSpPr>
            <a:spLocks noGrp="1" noChangeArrowheads="1"/>
          </p:cNvSpPr>
          <p:nvPr>
            <p:ph idx="1"/>
          </p:nvPr>
        </p:nvSpPr>
        <p:spPr/>
        <p:txBody>
          <a:bodyPr/>
          <a:lstStyle/>
          <a:p>
            <a:pPr eaLnBrk="1" hangingPunct="1"/>
            <a:r>
              <a:rPr lang="en-US" sz="2800" dirty="0"/>
              <a:t>Assumptions</a:t>
            </a:r>
          </a:p>
          <a:p>
            <a:pPr lvl="1" eaLnBrk="1" hangingPunct="1"/>
            <a:r>
              <a:rPr lang="en-US" sz="2400" dirty="0"/>
              <a:t>People anticipate or expect that things will occur</a:t>
            </a:r>
          </a:p>
          <a:p>
            <a:pPr lvl="1" eaLnBrk="1" hangingPunct="1"/>
            <a:r>
              <a:rPr lang="en-US" sz="2400" dirty="0"/>
              <a:t>People confront possible alternative behavior and rational ways</a:t>
            </a:r>
          </a:p>
          <a:p>
            <a:pPr lvl="1" eaLnBrk="1" hangingPunct="1"/>
            <a:r>
              <a:rPr lang="en-US" sz="2400" dirty="0"/>
              <a:t>Through experience, people learn to anticipate the likely consequences and learn alternative behaviors</a:t>
            </a:r>
          </a:p>
          <a:p>
            <a:pPr lvl="1" eaLnBrk="1" hangingPunct="1">
              <a:buFont typeface="Wingdings" charset="0"/>
              <a:buNone/>
            </a:pPr>
            <a:endParaRPr lang="en-US" dirty="0">
              <a:latin typeface="Constantia" charset="0"/>
            </a:endParaRPr>
          </a:p>
        </p:txBody>
      </p:sp>
      <p:sp>
        <p:nvSpPr>
          <p:cNvPr id="2150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fld id="{CA9DDC5C-EA91-DA45-A138-CFF062952AB2}" type="slidenum">
              <a:rPr lang="en-US" sz="1200">
                <a:solidFill>
                  <a:srgbClr val="045C75"/>
                </a:solidFill>
              </a:rPr>
              <a:pPr/>
              <a:t>32</a:t>
            </a:fld>
            <a:endParaRPr lang="en-US" sz="1200">
              <a:solidFill>
                <a:srgbClr val="045C75"/>
              </a:solidFill>
            </a:endParaRPr>
          </a:p>
        </p:txBody>
      </p:sp>
    </p:spTree>
    <p:extLst>
      <p:ext uri="{BB962C8B-B14F-4D97-AF65-F5344CB8AC3E}">
        <p14:creationId xmlns:p14="http://schemas.microsoft.com/office/powerpoint/2010/main" val="1524633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US">
                <a:latin typeface="Calibri" charset="0"/>
              </a:rPr>
              <a:t>Path-Goal Theory</a:t>
            </a:r>
          </a:p>
        </p:txBody>
      </p:sp>
      <p:sp>
        <p:nvSpPr>
          <p:cNvPr id="23554" name="Rectangle 3"/>
          <p:cNvSpPr>
            <a:spLocks noGrp="1" noChangeArrowheads="1"/>
          </p:cNvSpPr>
          <p:nvPr>
            <p:ph idx="1"/>
          </p:nvPr>
        </p:nvSpPr>
        <p:spPr/>
        <p:txBody>
          <a:bodyPr/>
          <a:lstStyle/>
          <a:p>
            <a:pPr eaLnBrk="1" hangingPunct="1">
              <a:lnSpc>
                <a:spcPct val="90000"/>
              </a:lnSpc>
            </a:pPr>
            <a:r>
              <a:rPr lang="en-US" sz="2800" dirty="0"/>
              <a:t>Is a type of  Expectancy Theory</a:t>
            </a:r>
          </a:p>
          <a:p>
            <a:pPr eaLnBrk="1" hangingPunct="1">
              <a:lnSpc>
                <a:spcPct val="90000"/>
              </a:lnSpc>
            </a:pPr>
            <a:r>
              <a:rPr lang="en-US" sz="2800" dirty="0"/>
              <a:t>An individual is motivated by understanding the amount of energy (drive) needed to achieve an outcome </a:t>
            </a:r>
          </a:p>
          <a:p>
            <a:pPr eaLnBrk="1" hangingPunct="1">
              <a:lnSpc>
                <a:spcPct val="90000"/>
              </a:lnSpc>
            </a:pPr>
            <a:r>
              <a:rPr lang="en-US" sz="2800" dirty="0"/>
              <a:t>Motivation exists if the path has been cleared of obstacles</a:t>
            </a:r>
          </a:p>
          <a:p>
            <a:pPr eaLnBrk="1" hangingPunct="1">
              <a:lnSpc>
                <a:spcPct val="90000"/>
              </a:lnSpc>
            </a:pPr>
            <a:r>
              <a:rPr lang="en-US" sz="2800" dirty="0"/>
              <a:t>Leader then becomes a facilitator, removing obstacles from the path</a:t>
            </a:r>
          </a:p>
        </p:txBody>
      </p:sp>
      <p:sp>
        <p:nvSpPr>
          <p:cNvPr id="2355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fld id="{BA8A160D-6D0C-E04A-8C98-C5A8E6C9EAFE}" type="slidenum">
              <a:rPr lang="en-US" sz="1200">
                <a:solidFill>
                  <a:srgbClr val="045C75"/>
                </a:solidFill>
              </a:rPr>
              <a:pPr/>
              <a:t>33</a:t>
            </a:fld>
            <a:endParaRPr lang="en-US" sz="1200">
              <a:solidFill>
                <a:srgbClr val="045C75"/>
              </a:solidFill>
            </a:endParaRPr>
          </a:p>
        </p:txBody>
      </p:sp>
    </p:spTree>
    <p:extLst>
      <p:ext uri="{BB962C8B-B14F-4D97-AF65-F5344CB8AC3E}">
        <p14:creationId xmlns:p14="http://schemas.microsoft.com/office/powerpoint/2010/main" val="1819314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en-US" dirty="0">
                <a:latin typeface="Calibri" charset="0"/>
              </a:rPr>
              <a:t>Maslow</a:t>
            </a:r>
            <a:r>
              <a:rPr lang="ja-JP" altLang="en-US" dirty="0">
                <a:latin typeface="Calibri" charset="0"/>
              </a:rPr>
              <a:t>’</a:t>
            </a:r>
            <a:r>
              <a:rPr lang="en-US" altLang="ja-JP" dirty="0">
                <a:latin typeface="Calibri" charset="0"/>
              </a:rPr>
              <a:t>s hierarchy </a:t>
            </a:r>
            <a:endParaRPr lang="en-US" dirty="0">
              <a:latin typeface="Calibri" charset="0"/>
            </a:endParaRPr>
          </a:p>
        </p:txBody>
      </p:sp>
      <p:sp>
        <p:nvSpPr>
          <p:cNvPr id="26626" name="Rectangle 3"/>
          <p:cNvSpPr>
            <a:spLocks noGrp="1" noChangeArrowheads="1"/>
          </p:cNvSpPr>
          <p:nvPr>
            <p:ph idx="1"/>
          </p:nvPr>
        </p:nvSpPr>
        <p:spPr/>
        <p:txBody>
          <a:bodyPr/>
          <a:lstStyle/>
          <a:p>
            <a:pPr eaLnBrk="1" hangingPunct="1"/>
            <a:r>
              <a:rPr lang="en-US" sz="2800" dirty="0"/>
              <a:t>Assumptions</a:t>
            </a:r>
          </a:p>
          <a:p>
            <a:pPr lvl="1" eaLnBrk="1" hangingPunct="1"/>
            <a:r>
              <a:rPr lang="en-US" sz="2400" dirty="0"/>
              <a:t>A need that has already been satisfied is no longer a motivational factor</a:t>
            </a:r>
          </a:p>
          <a:p>
            <a:pPr lvl="1" eaLnBrk="1" hangingPunct="1"/>
            <a:r>
              <a:rPr lang="en-US" sz="2400" dirty="0"/>
              <a:t>The needs of an individual are complex</a:t>
            </a:r>
          </a:p>
          <a:p>
            <a:pPr lvl="1" eaLnBrk="1" hangingPunct="1"/>
            <a:r>
              <a:rPr lang="en-US" sz="2400" dirty="0"/>
              <a:t>One will tend to be motivated toward higher order needs </a:t>
            </a:r>
          </a:p>
        </p:txBody>
      </p:sp>
      <p:sp>
        <p:nvSpPr>
          <p:cNvPr id="266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fld id="{556E4C3F-79AA-9948-8510-26BE0FF2C1D1}" type="slidenum">
              <a:rPr lang="en-US" sz="1200">
                <a:solidFill>
                  <a:srgbClr val="045C75"/>
                </a:solidFill>
              </a:rPr>
              <a:pPr/>
              <a:t>34</a:t>
            </a:fld>
            <a:endParaRPr lang="en-US" sz="1200">
              <a:solidFill>
                <a:srgbClr val="045C75"/>
              </a:solidFill>
            </a:endParaRPr>
          </a:p>
        </p:txBody>
      </p:sp>
    </p:spTree>
    <p:extLst>
      <p:ext uri="{BB962C8B-B14F-4D97-AF65-F5344CB8AC3E}">
        <p14:creationId xmlns:p14="http://schemas.microsoft.com/office/powerpoint/2010/main" val="7544824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eaLnBrk="1" hangingPunct="1"/>
            <a:r>
              <a:rPr lang="en-US" dirty="0">
                <a:latin typeface="Calibri" charset="0"/>
              </a:rPr>
              <a:t>Maslow</a:t>
            </a:r>
            <a:r>
              <a:rPr lang="ja-JP" altLang="en-US" dirty="0">
                <a:latin typeface="Calibri" charset="0"/>
              </a:rPr>
              <a:t>’</a:t>
            </a:r>
            <a:r>
              <a:rPr lang="en-US" altLang="ja-JP" dirty="0">
                <a:latin typeface="Calibri" charset="0"/>
              </a:rPr>
              <a:t>s hierarchy</a:t>
            </a:r>
            <a:endParaRPr lang="en-US" dirty="0">
              <a:latin typeface="Calibri" charset="0"/>
            </a:endParaRPr>
          </a:p>
        </p:txBody>
      </p:sp>
      <p:pic>
        <p:nvPicPr>
          <p:cNvPr id="25602" name="Picture 3"/>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1622425" y="1935163"/>
            <a:ext cx="5899150" cy="4389437"/>
          </a:xfrm>
          <a:noFill/>
        </p:spPr>
      </p:pic>
    </p:spTree>
    <p:extLst>
      <p:ext uri="{BB962C8B-B14F-4D97-AF65-F5344CB8AC3E}">
        <p14:creationId xmlns:p14="http://schemas.microsoft.com/office/powerpoint/2010/main" val="3615469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US" dirty="0">
                <a:latin typeface="Calibri" charset="0"/>
              </a:rPr>
              <a:t>Herzberg</a:t>
            </a:r>
            <a:r>
              <a:rPr lang="ja-JP" altLang="en-US" dirty="0">
                <a:latin typeface="Calibri" charset="0"/>
              </a:rPr>
              <a:t>’</a:t>
            </a:r>
            <a:r>
              <a:rPr lang="en-US" altLang="ja-JP" dirty="0">
                <a:latin typeface="Calibri" charset="0"/>
              </a:rPr>
              <a:t>s two-factor theory</a:t>
            </a:r>
            <a:endParaRPr lang="en-US" dirty="0">
              <a:latin typeface="Calibri" charset="0"/>
            </a:endParaRPr>
          </a:p>
        </p:txBody>
      </p:sp>
      <p:sp>
        <p:nvSpPr>
          <p:cNvPr id="27650" name="Rectangle 3"/>
          <p:cNvSpPr>
            <a:spLocks noGrp="1" noChangeArrowheads="1"/>
          </p:cNvSpPr>
          <p:nvPr>
            <p:ph idx="1"/>
          </p:nvPr>
        </p:nvSpPr>
        <p:spPr/>
        <p:txBody>
          <a:bodyPr/>
          <a:lstStyle/>
          <a:p>
            <a:pPr eaLnBrk="1" hangingPunct="1"/>
            <a:r>
              <a:rPr lang="en-US" sz="2800" dirty="0"/>
              <a:t>Factors</a:t>
            </a:r>
          </a:p>
          <a:p>
            <a:pPr lvl="1" eaLnBrk="1" hangingPunct="1"/>
            <a:r>
              <a:rPr lang="en-US" sz="2400" dirty="0"/>
              <a:t>Motivational (relates to intrinsic)</a:t>
            </a:r>
          </a:p>
          <a:p>
            <a:pPr lvl="1" eaLnBrk="1" hangingPunct="1"/>
            <a:r>
              <a:rPr lang="en-US" sz="2400" dirty="0"/>
              <a:t>Maintenance (relates to extrinsic)</a:t>
            </a:r>
          </a:p>
          <a:p>
            <a:pPr eaLnBrk="1" hangingPunct="1"/>
            <a:r>
              <a:rPr lang="en-US" sz="2800" dirty="0"/>
              <a:t>Leader</a:t>
            </a:r>
            <a:r>
              <a:rPr lang="ja-JP" altLang="en-US" sz="2800" dirty="0"/>
              <a:t>’</a:t>
            </a:r>
            <a:r>
              <a:rPr lang="en-US" altLang="ja-JP" sz="2800" dirty="0"/>
              <a:t>s responsibilities</a:t>
            </a:r>
          </a:p>
          <a:p>
            <a:pPr lvl="1" eaLnBrk="1" hangingPunct="1"/>
            <a:r>
              <a:rPr lang="en-US" sz="2400" dirty="0"/>
              <a:t>Examine work environment</a:t>
            </a:r>
          </a:p>
          <a:p>
            <a:pPr lvl="1" eaLnBrk="1" hangingPunct="1"/>
            <a:r>
              <a:rPr lang="en-US" sz="2400" dirty="0"/>
              <a:t>Determine dissatisfaction </a:t>
            </a:r>
          </a:p>
          <a:p>
            <a:pPr lvl="1" eaLnBrk="1" hangingPunct="1"/>
            <a:r>
              <a:rPr lang="en-US" sz="2400" dirty="0"/>
              <a:t>Eliminate dissatisfaction</a:t>
            </a:r>
          </a:p>
          <a:p>
            <a:pPr lvl="1" algn="r" eaLnBrk="1" hangingPunct="1">
              <a:buFont typeface="Wingdings 2" charset="0"/>
              <a:buNone/>
            </a:pPr>
            <a:r>
              <a:rPr lang="en-US" sz="2400" dirty="0">
                <a:latin typeface="Constantia" charset="0"/>
              </a:rPr>
              <a:t>Details to come</a:t>
            </a:r>
          </a:p>
        </p:txBody>
      </p:sp>
      <p:sp>
        <p:nvSpPr>
          <p:cNvPr id="2765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fld id="{30DE713C-4622-FD47-ADFF-FA1148AAA143}" type="slidenum">
              <a:rPr lang="en-US" sz="1200">
                <a:solidFill>
                  <a:srgbClr val="045C75"/>
                </a:solidFill>
              </a:rPr>
              <a:pPr/>
              <a:t>36</a:t>
            </a:fld>
            <a:endParaRPr lang="en-US" sz="1200">
              <a:solidFill>
                <a:srgbClr val="045C75"/>
              </a:solidFill>
            </a:endParaRPr>
          </a:p>
        </p:txBody>
      </p:sp>
    </p:spTree>
    <p:extLst>
      <p:ext uri="{BB962C8B-B14F-4D97-AF65-F5344CB8AC3E}">
        <p14:creationId xmlns:p14="http://schemas.microsoft.com/office/powerpoint/2010/main" val="997547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US">
                <a:latin typeface="Calibri" charset="0"/>
              </a:rPr>
              <a:t>Herzberg</a:t>
            </a:r>
            <a:r>
              <a:rPr lang="ja-JP" altLang="en-US">
                <a:latin typeface="Calibri" charset="0"/>
              </a:rPr>
              <a:t>’</a:t>
            </a:r>
            <a:r>
              <a:rPr lang="en-US" altLang="ja-JP">
                <a:latin typeface="Calibri" charset="0"/>
              </a:rPr>
              <a:t>s Motivation Factors</a:t>
            </a:r>
            <a:endParaRPr lang="en-US">
              <a:latin typeface="Calibri" charset="0"/>
            </a:endParaRPr>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228600" y="3048000"/>
            <a:ext cx="1275109" cy="461665"/>
          </a:xfrm>
          <a:prstGeom prst="rect">
            <a:avLst/>
          </a:prstGeom>
          <a:noFill/>
        </p:spPr>
        <p:txBody>
          <a:bodyPr wrap="none" rtlCol="0">
            <a:spAutoFit/>
          </a:bodyPr>
          <a:lstStyle/>
          <a:p>
            <a:r>
              <a:rPr lang="en-US" dirty="0"/>
              <a:t>Intrinsic</a:t>
            </a:r>
          </a:p>
        </p:txBody>
      </p:sp>
    </p:spTree>
    <p:extLst>
      <p:ext uri="{BB962C8B-B14F-4D97-AF65-F5344CB8AC3E}">
        <p14:creationId xmlns:p14="http://schemas.microsoft.com/office/powerpoint/2010/main" val="25170442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dirty="0">
                <a:latin typeface="Calibri" charset="0"/>
              </a:rPr>
              <a:t>Herzberg</a:t>
            </a:r>
            <a:r>
              <a:rPr lang="ja-JP" altLang="en-US" dirty="0">
                <a:latin typeface="Calibri" charset="0"/>
              </a:rPr>
              <a:t>’</a:t>
            </a:r>
            <a:r>
              <a:rPr lang="en-US" altLang="ja-JP" dirty="0">
                <a:latin typeface="Calibri" charset="0"/>
              </a:rPr>
              <a:t>s maintenance factors</a:t>
            </a:r>
            <a:endParaRPr lang="en-US" dirty="0">
              <a:latin typeface="Calibri" charset="0"/>
            </a:endParaRPr>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28600" y="3048000"/>
            <a:ext cx="1315234" cy="461665"/>
          </a:xfrm>
          <a:prstGeom prst="rect">
            <a:avLst/>
          </a:prstGeom>
          <a:noFill/>
        </p:spPr>
        <p:txBody>
          <a:bodyPr wrap="none" rtlCol="0">
            <a:spAutoFit/>
          </a:bodyPr>
          <a:lstStyle/>
          <a:p>
            <a:r>
              <a:rPr lang="en-US" dirty="0"/>
              <a:t>Extrinsic</a:t>
            </a:r>
          </a:p>
        </p:txBody>
      </p:sp>
    </p:spTree>
    <p:extLst>
      <p:ext uri="{BB962C8B-B14F-4D97-AF65-F5344CB8AC3E}">
        <p14:creationId xmlns:p14="http://schemas.microsoft.com/office/powerpoint/2010/main" val="2250715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 for effectiveness</a:t>
            </a:r>
          </a:p>
        </p:txBody>
      </p:sp>
      <p:sp>
        <p:nvSpPr>
          <p:cNvPr id="3" name="Content Placeholder 2"/>
          <p:cNvSpPr>
            <a:spLocks noGrp="1"/>
          </p:cNvSpPr>
          <p:nvPr>
            <p:ph idx="1"/>
          </p:nvPr>
        </p:nvSpPr>
        <p:spPr/>
        <p:txBody>
          <a:bodyPr/>
          <a:lstStyle/>
          <a:p>
            <a:r>
              <a:rPr lang="en-US" sz="2800" dirty="0"/>
              <a:t>Create and establish goals</a:t>
            </a:r>
          </a:p>
          <a:p>
            <a:r>
              <a:rPr lang="en-US" sz="2800" dirty="0"/>
              <a:t>Reports both oral and written should quantify results in objective measures, how measurement relates to goals and objectives, and to the </a:t>
            </a:r>
            <a:r>
              <a:rPr lang="en-US" sz="2800" dirty="0" err="1"/>
              <a:t>dept</a:t>
            </a:r>
            <a:r>
              <a:rPr lang="en-US" sz="2800" dirty="0"/>
              <a:t> and club strategic plan</a:t>
            </a:r>
          </a:p>
          <a:p>
            <a:r>
              <a:rPr lang="en-US" sz="2800" dirty="0"/>
              <a:t>An example of an important leadership ability is persuading others to contribute to the club’s effectiveness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39</a:t>
            </a:fld>
            <a:endParaRPr lang="en-US"/>
          </a:p>
        </p:txBody>
      </p:sp>
    </p:spTree>
    <p:extLst>
      <p:ext uri="{BB962C8B-B14F-4D97-AF65-F5344CB8AC3E}">
        <p14:creationId xmlns:p14="http://schemas.microsoft.com/office/powerpoint/2010/main" val="1704894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 progress</a:t>
            </a:r>
          </a:p>
        </p:txBody>
      </p:sp>
      <p:sp>
        <p:nvSpPr>
          <p:cNvPr id="5" name="Content Placeholder 4"/>
          <p:cNvSpPr>
            <a:spLocks noGrp="1"/>
          </p:cNvSpPr>
          <p:nvPr>
            <p:ph sz="half" idx="1"/>
          </p:nvPr>
        </p:nvSpPr>
        <p:spPr/>
        <p:txBody>
          <a:bodyPr/>
          <a:lstStyle/>
          <a:p>
            <a:r>
              <a:rPr lang="en-US" dirty="0"/>
              <a:t>Employee</a:t>
            </a:r>
          </a:p>
          <a:p>
            <a:r>
              <a:rPr lang="en-US" dirty="0"/>
              <a:t>Performance reviews</a:t>
            </a:r>
          </a:p>
          <a:p>
            <a:r>
              <a:rPr lang="en-US" dirty="0"/>
              <a:t>Informal review weekly or monthly</a:t>
            </a:r>
          </a:p>
          <a:p>
            <a:r>
              <a:rPr lang="en-US" dirty="0"/>
              <a:t>Formal at least semi annually</a:t>
            </a:r>
          </a:p>
        </p:txBody>
      </p:sp>
      <p:sp>
        <p:nvSpPr>
          <p:cNvPr id="6" name="Content Placeholder 5"/>
          <p:cNvSpPr>
            <a:spLocks noGrp="1"/>
          </p:cNvSpPr>
          <p:nvPr>
            <p:ph sz="half" idx="2"/>
          </p:nvPr>
        </p:nvSpPr>
        <p:spPr/>
        <p:txBody>
          <a:bodyPr/>
          <a:lstStyle/>
          <a:p>
            <a:r>
              <a:rPr lang="en-US" dirty="0"/>
              <a:t>Club or department</a:t>
            </a:r>
          </a:p>
          <a:p>
            <a:pPr marL="514350" indent="-514350">
              <a:buFont typeface="+mj-lt"/>
              <a:buAutoNum type="arabicPeriod"/>
            </a:pPr>
            <a:r>
              <a:rPr lang="en-US" dirty="0"/>
              <a:t>Measure operating results </a:t>
            </a:r>
            <a:r>
              <a:rPr lang="en-US" dirty="0" err="1"/>
              <a:t>vs</a:t>
            </a:r>
            <a:r>
              <a:rPr lang="en-US" dirty="0"/>
              <a:t> budgets</a:t>
            </a:r>
          </a:p>
          <a:p>
            <a:pPr lvl="1"/>
            <a:r>
              <a:rPr lang="en-US" dirty="0"/>
              <a:t>Monthly variance meetings</a:t>
            </a:r>
          </a:p>
          <a:p>
            <a:pPr lvl="1"/>
            <a:r>
              <a:rPr lang="en-US" dirty="0"/>
              <a:t>Quarterlies</a:t>
            </a:r>
          </a:p>
          <a:p>
            <a:pPr marL="514350" indent="-514350">
              <a:buFont typeface="+mj-lt"/>
              <a:buAutoNum type="arabicPeriod" startAt="2"/>
            </a:pPr>
            <a:r>
              <a:rPr lang="en-US" dirty="0"/>
              <a:t>Goal achievement</a:t>
            </a:r>
          </a:p>
          <a:p>
            <a:pPr marL="514350" indent="-514350">
              <a:buFont typeface="+mj-lt"/>
              <a:buAutoNum type="arabicPeriod" startAt="2"/>
            </a:pPr>
            <a:r>
              <a:rPr lang="en-US" dirty="0"/>
              <a:t>Compare to survey</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40</a:t>
            </a:fld>
            <a:endParaRPr lang="en-US"/>
          </a:p>
        </p:txBody>
      </p:sp>
    </p:spTree>
    <p:extLst>
      <p:ext uri="{BB962C8B-B14F-4D97-AF65-F5344CB8AC3E}">
        <p14:creationId xmlns:p14="http://schemas.microsoft.com/office/powerpoint/2010/main" val="1782610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a:t>
            </a:r>
          </a:p>
        </p:txBody>
      </p:sp>
      <p:sp>
        <p:nvSpPr>
          <p:cNvPr id="3" name="Content Placeholder 2"/>
          <p:cNvSpPr>
            <a:spLocks noGrp="1"/>
          </p:cNvSpPr>
          <p:nvPr>
            <p:ph idx="1"/>
          </p:nvPr>
        </p:nvSpPr>
        <p:spPr/>
        <p:txBody>
          <a:bodyPr/>
          <a:lstStyle/>
          <a:p>
            <a:r>
              <a:rPr lang="en-US" dirty="0"/>
              <a:t>Incentive bonuses for managers</a:t>
            </a:r>
          </a:p>
          <a:p>
            <a:r>
              <a:rPr lang="en-US" dirty="0"/>
              <a:t>Smaller incentive bonuses, preferred scheduling, etc. for non-management</a:t>
            </a:r>
          </a:p>
          <a:p>
            <a:r>
              <a:rPr lang="en-US" dirty="0"/>
              <a:t>Use objective measures that all employees can understand and track</a:t>
            </a:r>
          </a:p>
          <a:p>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41</a:t>
            </a:fld>
            <a:endParaRPr lang="en-US"/>
          </a:p>
        </p:txBody>
      </p:sp>
    </p:spTree>
    <p:extLst>
      <p:ext uri="{BB962C8B-B14F-4D97-AF65-F5344CB8AC3E}">
        <p14:creationId xmlns:p14="http://schemas.microsoft.com/office/powerpoint/2010/main" val="41806859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management</a:t>
            </a:r>
          </a:p>
        </p:txBody>
      </p:sp>
      <p:sp>
        <p:nvSpPr>
          <p:cNvPr id="3" name="Content Placeholder 2"/>
          <p:cNvSpPr>
            <a:spLocks noGrp="1"/>
          </p:cNvSpPr>
          <p:nvPr>
            <p:ph idx="1"/>
          </p:nvPr>
        </p:nvSpPr>
        <p:spPr/>
        <p:txBody>
          <a:bodyPr/>
          <a:lstStyle/>
          <a:p>
            <a:r>
              <a:rPr lang="en-US" dirty="0"/>
              <a:t>Break bad habits</a:t>
            </a:r>
          </a:p>
          <a:p>
            <a:r>
              <a:rPr lang="en-US" dirty="0"/>
              <a:t>Learn to delegate</a:t>
            </a:r>
          </a:p>
          <a:p>
            <a:r>
              <a:rPr lang="en-US" dirty="0"/>
              <a:t>Eliminate interruptions</a:t>
            </a:r>
          </a:p>
          <a:p>
            <a:endParaRPr lang="en-US" dirty="0"/>
          </a:p>
          <a:p>
            <a:endParaRPr lang="en-US" dirty="0"/>
          </a:p>
          <a:p>
            <a:endParaRPr lang="en-US" dirty="0"/>
          </a:p>
          <a:p>
            <a:pPr marL="0" indent="0" algn="r">
              <a:buNone/>
            </a:pPr>
            <a:r>
              <a:rPr lang="en-US" dirty="0"/>
              <a:t>Details to come</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42</a:t>
            </a:fld>
            <a:endParaRPr lang="en-US"/>
          </a:p>
        </p:txBody>
      </p:sp>
    </p:spTree>
    <p:extLst>
      <p:ext uri="{BB962C8B-B14F-4D97-AF65-F5344CB8AC3E}">
        <p14:creationId xmlns:p14="http://schemas.microsoft.com/office/powerpoint/2010/main" val="1089215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time </a:t>
            </a:r>
            <a:r>
              <a:rPr lang="en-US" dirty="0" err="1"/>
              <a:t>mgmt</a:t>
            </a:r>
            <a:r>
              <a:rPr lang="en-US" dirty="0"/>
              <a:t> skills</a:t>
            </a:r>
          </a:p>
        </p:txBody>
      </p:sp>
      <p:sp>
        <p:nvSpPr>
          <p:cNvPr id="3" name="Content Placeholder 2"/>
          <p:cNvSpPr>
            <a:spLocks noGrp="1"/>
          </p:cNvSpPr>
          <p:nvPr>
            <p:ph idx="1"/>
          </p:nvPr>
        </p:nvSpPr>
        <p:spPr/>
        <p:txBody>
          <a:bodyPr/>
          <a:lstStyle/>
          <a:p>
            <a:r>
              <a:rPr lang="en-US" sz="2800" dirty="0"/>
              <a:t>Procrastination</a:t>
            </a:r>
          </a:p>
          <a:p>
            <a:pPr lvl="1"/>
            <a:r>
              <a:rPr lang="en-US" sz="2400" dirty="0"/>
              <a:t>Human failing most closely associated with poor time management</a:t>
            </a:r>
          </a:p>
          <a:p>
            <a:r>
              <a:rPr lang="en-US" sz="2800" dirty="0"/>
              <a:t>No closure</a:t>
            </a:r>
          </a:p>
          <a:p>
            <a:r>
              <a:rPr lang="en-US" sz="2800" dirty="0"/>
              <a:t>Ineffective communication</a:t>
            </a:r>
          </a:p>
          <a:p>
            <a:r>
              <a:rPr lang="en-US" sz="2800" dirty="0"/>
              <a:t>Inability to say no</a:t>
            </a:r>
          </a:p>
          <a:p>
            <a:r>
              <a:rPr lang="en-US" sz="2800" dirty="0"/>
              <a:t>Time leaks (too much attention to low-yield projects)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43</a:t>
            </a:fld>
            <a:endParaRPr lang="en-US"/>
          </a:p>
        </p:txBody>
      </p:sp>
    </p:spTree>
    <p:extLst>
      <p:ext uri="{BB962C8B-B14F-4D97-AF65-F5344CB8AC3E}">
        <p14:creationId xmlns:p14="http://schemas.microsoft.com/office/powerpoint/2010/main" val="1715469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Delegating to others</a:t>
            </a:r>
          </a:p>
        </p:txBody>
      </p:sp>
      <p:sp>
        <p:nvSpPr>
          <p:cNvPr id="3" name="Content Placeholder 2"/>
          <p:cNvSpPr>
            <a:spLocks noGrp="1"/>
          </p:cNvSpPr>
          <p:nvPr>
            <p:ph idx="1"/>
          </p:nvPr>
        </p:nvSpPr>
        <p:spPr/>
        <p:txBody>
          <a:bodyPr/>
          <a:lstStyle/>
          <a:p>
            <a:r>
              <a:rPr lang="en-US" sz="2800" dirty="0"/>
              <a:t>Investigate and report back to me</a:t>
            </a:r>
          </a:p>
          <a:p>
            <a:r>
              <a:rPr lang="en-US" sz="2800" dirty="0"/>
              <a:t>Recommend an action</a:t>
            </a:r>
          </a:p>
          <a:p>
            <a:r>
              <a:rPr lang="en-US" sz="2800" dirty="0"/>
              <a:t>Advise of action planned</a:t>
            </a:r>
          </a:p>
          <a:p>
            <a:r>
              <a:rPr lang="en-US" sz="2800" dirty="0"/>
              <a:t>Take action and advise action taken</a:t>
            </a:r>
          </a:p>
          <a:p>
            <a:endParaRPr lang="en-US" sz="2800" dirty="0"/>
          </a:p>
          <a:p>
            <a:r>
              <a:rPr lang="en-US" sz="2800" dirty="0"/>
              <a:t>A leader cannot truly delegate full responsibility</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44</a:t>
            </a:fld>
            <a:endParaRPr lang="en-US"/>
          </a:p>
        </p:txBody>
      </p:sp>
    </p:spTree>
    <p:extLst>
      <p:ext uri="{BB962C8B-B14F-4D97-AF65-F5344CB8AC3E}">
        <p14:creationId xmlns:p14="http://schemas.microsoft.com/office/powerpoint/2010/main" val="1485192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Team phases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79220767"/>
              </p:ext>
            </p:extLst>
          </p:nvPr>
        </p:nvGraphicFramePr>
        <p:xfrm>
          <a:off x="152400" y="2017712"/>
          <a:ext cx="8839200" cy="4383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4366D812-F192-9045-BA4A-85877800DAED}" type="slidenum">
              <a:rPr lang="en-US" smtClean="0"/>
              <a:pPr/>
              <a:t>45</a:t>
            </a:fld>
            <a:endParaRPr lang="en-US"/>
          </a:p>
        </p:txBody>
      </p:sp>
    </p:spTree>
    <p:extLst>
      <p:ext uri="{BB962C8B-B14F-4D97-AF65-F5344CB8AC3E}">
        <p14:creationId xmlns:p14="http://schemas.microsoft.com/office/powerpoint/2010/main" val="31550556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fld id="{D280EB38-7BAC-E749-B05C-945690751063}" type="slidenum">
              <a:rPr lang="en-US"/>
              <a:pPr/>
              <a:t>46</a:t>
            </a:fld>
            <a:endParaRPr lang="en-US"/>
          </a:p>
        </p:txBody>
      </p:sp>
      <p:sp>
        <p:nvSpPr>
          <p:cNvPr id="18436" name="Rectangle 2"/>
          <p:cNvSpPr>
            <a:spLocks noGrp="1" noChangeArrowheads="1"/>
          </p:cNvSpPr>
          <p:nvPr>
            <p:ph type="title"/>
          </p:nvPr>
        </p:nvSpPr>
        <p:spPr/>
        <p:txBody>
          <a:bodyPr/>
          <a:lstStyle/>
          <a:p>
            <a:pPr eaLnBrk="1" hangingPunct="1"/>
            <a:r>
              <a:rPr lang="en-US">
                <a:latin typeface="Tahoma" charset="0"/>
              </a:rPr>
              <a:t>Forming</a:t>
            </a:r>
          </a:p>
        </p:txBody>
      </p:sp>
      <p:sp>
        <p:nvSpPr>
          <p:cNvPr id="18437" name="Rectangle 3"/>
          <p:cNvSpPr>
            <a:spLocks noGrp="1" noChangeArrowheads="1"/>
          </p:cNvSpPr>
          <p:nvPr>
            <p:ph type="body" idx="1"/>
          </p:nvPr>
        </p:nvSpPr>
        <p:spPr/>
        <p:txBody>
          <a:bodyPr/>
          <a:lstStyle/>
          <a:p>
            <a:pPr eaLnBrk="1" hangingPunct="1">
              <a:buClr>
                <a:schemeClr val="tx2"/>
              </a:buClr>
            </a:pPr>
            <a:r>
              <a:rPr lang="en-US" sz="2800" dirty="0">
                <a:latin typeface="Tahoma" charset="0"/>
              </a:rPr>
              <a:t>Become acquainted</a:t>
            </a:r>
          </a:p>
          <a:p>
            <a:pPr eaLnBrk="1" hangingPunct="1">
              <a:buClr>
                <a:schemeClr val="tx2"/>
              </a:buClr>
            </a:pPr>
            <a:r>
              <a:rPr lang="en-US" sz="2800" dirty="0">
                <a:latin typeface="Tahoma" charset="0"/>
              </a:rPr>
              <a:t>Display positive outlook</a:t>
            </a:r>
          </a:p>
          <a:p>
            <a:pPr eaLnBrk="1" hangingPunct="1">
              <a:buClr>
                <a:schemeClr val="tx2"/>
              </a:buClr>
            </a:pPr>
            <a:r>
              <a:rPr lang="en-US" sz="2800" dirty="0">
                <a:latin typeface="Tahoma" charset="0"/>
              </a:rPr>
              <a:t>Test and feel their way along</a:t>
            </a:r>
          </a:p>
          <a:p>
            <a:pPr eaLnBrk="1" hangingPunct="1">
              <a:buClr>
                <a:schemeClr val="tx2"/>
              </a:buClr>
            </a:pPr>
            <a:r>
              <a:rPr lang="en-US" sz="2800" dirty="0">
                <a:latin typeface="Tahoma" charset="0"/>
              </a:rPr>
              <a:t>Seek to understand the mission</a:t>
            </a:r>
          </a:p>
          <a:p>
            <a:pPr marL="533400" indent="-533400" eaLnBrk="1" hangingPunct="1">
              <a:buClr>
                <a:schemeClr val="tx1"/>
              </a:buClr>
              <a:buFontTx/>
              <a:buNone/>
            </a:pPr>
            <a:endParaRPr lang="en-US" sz="2800" dirty="0">
              <a:latin typeface="Tahoma" charset="0"/>
            </a:endParaRPr>
          </a:p>
        </p:txBody>
      </p:sp>
    </p:spTree>
    <p:extLst>
      <p:ext uri="{BB962C8B-B14F-4D97-AF65-F5344CB8AC3E}">
        <p14:creationId xmlns:p14="http://schemas.microsoft.com/office/powerpoint/2010/main" val="62849952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fld id="{6F5971DE-53E4-8345-B928-13C8C9EE2C8F}" type="slidenum">
              <a:rPr lang="en-US"/>
              <a:pPr/>
              <a:t>47</a:t>
            </a:fld>
            <a:endParaRPr lang="en-US"/>
          </a:p>
        </p:txBody>
      </p:sp>
      <p:sp>
        <p:nvSpPr>
          <p:cNvPr id="19460" name="Rectangle 2"/>
          <p:cNvSpPr>
            <a:spLocks noGrp="1" noChangeArrowheads="1"/>
          </p:cNvSpPr>
          <p:nvPr>
            <p:ph type="title"/>
          </p:nvPr>
        </p:nvSpPr>
        <p:spPr/>
        <p:txBody>
          <a:bodyPr/>
          <a:lstStyle/>
          <a:p>
            <a:pPr eaLnBrk="1" hangingPunct="1"/>
            <a:r>
              <a:rPr lang="en-US">
                <a:latin typeface="Tahoma" charset="0"/>
              </a:rPr>
              <a:t>Storming</a:t>
            </a:r>
          </a:p>
        </p:txBody>
      </p:sp>
      <p:sp>
        <p:nvSpPr>
          <p:cNvPr id="19461" name="Rectangle 3"/>
          <p:cNvSpPr>
            <a:spLocks noGrp="1" noChangeArrowheads="1"/>
          </p:cNvSpPr>
          <p:nvPr>
            <p:ph type="body" idx="1"/>
          </p:nvPr>
        </p:nvSpPr>
        <p:spPr/>
        <p:txBody>
          <a:bodyPr/>
          <a:lstStyle/>
          <a:p>
            <a:pPr eaLnBrk="1" hangingPunct="1">
              <a:buClr>
                <a:schemeClr val="tx2"/>
              </a:buClr>
            </a:pPr>
            <a:r>
              <a:rPr lang="en-US">
                <a:latin typeface="Tahoma" charset="0"/>
              </a:rPr>
              <a:t>Subgroup hostility</a:t>
            </a:r>
          </a:p>
          <a:p>
            <a:pPr eaLnBrk="1" hangingPunct="1">
              <a:buClr>
                <a:schemeClr val="tx2"/>
              </a:buClr>
            </a:pPr>
            <a:r>
              <a:rPr lang="en-US">
                <a:latin typeface="Tahoma" charset="0"/>
              </a:rPr>
              <a:t>No group structure</a:t>
            </a:r>
          </a:p>
          <a:p>
            <a:pPr eaLnBrk="1" hangingPunct="1">
              <a:buClr>
                <a:schemeClr val="tx2"/>
              </a:buClr>
            </a:pPr>
            <a:r>
              <a:rPr lang="en-US">
                <a:latin typeface="Tahoma" charset="0"/>
              </a:rPr>
              <a:t>Cliques &amp; coalitions</a:t>
            </a:r>
          </a:p>
          <a:p>
            <a:pPr eaLnBrk="1" hangingPunct="1">
              <a:buClr>
                <a:schemeClr val="tx2"/>
              </a:buClr>
            </a:pPr>
            <a:r>
              <a:rPr lang="en-US">
                <a:latin typeface="Tahoma" charset="0"/>
              </a:rPr>
              <a:t>Team dynamics vs. Accomplishment</a:t>
            </a:r>
          </a:p>
          <a:p>
            <a:pPr eaLnBrk="1" hangingPunct="1">
              <a:buClr>
                <a:schemeClr val="tx2"/>
              </a:buClr>
            </a:pPr>
            <a:r>
              <a:rPr lang="en-US">
                <a:latin typeface="Tahoma" charset="0"/>
              </a:rPr>
              <a:t>Interaction emerges</a:t>
            </a:r>
          </a:p>
        </p:txBody>
      </p:sp>
    </p:spTree>
    <p:extLst>
      <p:ext uri="{BB962C8B-B14F-4D97-AF65-F5344CB8AC3E}">
        <p14:creationId xmlns:p14="http://schemas.microsoft.com/office/powerpoint/2010/main" val="3354703788"/>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fld id="{CD485000-ACF5-ED47-8FA5-CFE1BB91C637}" type="slidenum">
              <a:rPr lang="en-US"/>
              <a:pPr/>
              <a:t>48</a:t>
            </a:fld>
            <a:endParaRPr lang="en-US"/>
          </a:p>
        </p:txBody>
      </p:sp>
      <p:sp>
        <p:nvSpPr>
          <p:cNvPr id="20484" name="Rectangle 2"/>
          <p:cNvSpPr>
            <a:spLocks noGrp="1" noChangeArrowheads="1"/>
          </p:cNvSpPr>
          <p:nvPr>
            <p:ph type="title"/>
          </p:nvPr>
        </p:nvSpPr>
        <p:spPr/>
        <p:txBody>
          <a:bodyPr/>
          <a:lstStyle/>
          <a:p>
            <a:pPr eaLnBrk="1" hangingPunct="1"/>
            <a:r>
              <a:rPr lang="en-US">
                <a:latin typeface="Tahoma" charset="0"/>
              </a:rPr>
              <a:t>Norming</a:t>
            </a:r>
          </a:p>
        </p:txBody>
      </p:sp>
      <p:sp>
        <p:nvSpPr>
          <p:cNvPr id="20485" name="Rectangle 3"/>
          <p:cNvSpPr>
            <a:spLocks noGrp="1" noChangeArrowheads="1"/>
          </p:cNvSpPr>
          <p:nvPr>
            <p:ph type="body" idx="1"/>
          </p:nvPr>
        </p:nvSpPr>
        <p:spPr/>
        <p:txBody>
          <a:bodyPr/>
          <a:lstStyle/>
          <a:p>
            <a:pPr eaLnBrk="1" hangingPunct="1">
              <a:buClr>
                <a:schemeClr val="tx2"/>
              </a:buClr>
            </a:pPr>
            <a:r>
              <a:rPr lang="en-US">
                <a:latin typeface="Tahoma" charset="0"/>
              </a:rPr>
              <a:t>Rules of conduct established</a:t>
            </a:r>
          </a:p>
          <a:p>
            <a:pPr eaLnBrk="1" hangingPunct="1">
              <a:buClr>
                <a:schemeClr val="tx2"/>
              </a:buClr>
            </a:pPr>
            <a:r>
              <a:rPr lang="en-US">
                <a:latin typeface="Tahoma" charset="0"/>
              </a:rPr>
              <a:t>Policies set; goals agreed upon</a:t>
            </a:r>
          </a:p>
          <a:p>
            <a:pPr eaLnBrk="1" hangingPunct="1">
              <a:buClr>
                <a:schemeClr val="tx2"/>
              </a:buClr>
            </a:pPr>
            <a:r>
              <a:rPr lang="en-US">
                <a:latin typeface="Tahoma" charset="0"/>
              </a:rPr>
              <a:t>Peer culture positive</a:t>
            </a:r>
          </a:p>
          <a:p>
            <a:pPr eaLnBrk="1" hangingPunct="1">
              <a:buClr>
                <a:schemeClr val="tx2"/>
              </a:buClr>
            </a:pPr>
            <a:r>
              <a:rPr lang="en-US">
                <a:latin typeface="Tahoma" charset="0"/>
              </a:rPr>
              <a:t>Team cohesive, working together</a:t>
            </a:r>
          </a:p>
        </p:txBody>
      </p:sp>
    </p:spTree>
    <p:extLst>
      <p:ext uri="{BB962C8B-B14F-4D97-AF65-F5344CB8AC3E}">
        <p14:creationId xmlns:p14="http://schemas.microsoft.com/office/powerpoint/2010/main" val="127612054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fld id="{57AAC2F1-27E0-014E-A8E3-B1AADE522389}" type="slidenum">
              <a:rPr lang="en-US"/>
              <a:pPr/>
              <a:t>49</a:t>
            </a:fld>
            <a:endParaRPr lang="en-US"/>
          </a:p>
        </p:txBody>
      </p:sp>
      <p:sp>
        <p:nvSpPr>
          <p:cNvPr id="21508" name="Rectangle 2"/>
          <p:cNvSpPr>
            <a:spLocks noGrp="1" noChangeArrowheads="1"/>
          </p:cNvSpPr>
          <p:nvPr>
            <p:ph type="title"/>
          </p:nvPr>
        </p:nvSpPr>
        <p:spPr/>
        <p:txBody>
          <a:bodyPr/>
          <a:lstStyle/>
          <a:p>
            <a:pPr eaLnBrk="1" hangingPunct="1"/>
            <a:r>
              <a:rPr lang="en-US">
                <a:latin typeface="Tahoma" charset="0"/>
              </a:rPr>
              <a:t>Performing</a:t>
            </a:r>
          </a:p>
        </p:txBody>
      </p:sp>
      <p:sp>
        <p:nvSpPr>
          <p:cNvPr id="21509" name="Rectangle 3"/>
          <p:cNvSpPr>
            <a:spLocks noGrp="1" noChangeArrowheads="1"/>
          </p:cNvSpPr>
          <p:nvPr>
            <p:ph type="body" idx="1"/>
          </p:nvPr>
        </p:nvSpPr>
        <p:spPr/>
        <p:txBody>
          <a:bodyPr/>
          <a:lstStyle/>
          <a:p>
            <a:pPr eaLnBrk="1" hangingPunct="1">
              <a:buClr>
                <a:schemeClr val="tx2"/>
              </a:buClr>
            </a:pPr>
            <a:r>
              <a:rPr lang="en-US" sz="2800" dirty="0">
                <a:latin typeface="Tahoma" charset="0"/>
              </a:rPr>
              <a:t>Develops over time</a:t>
            </a:r>
          </a:p>
          <a:p>
            <a:pPr eaLnBrk="1" hangingPunct="1">
              <a:buClr>
                <a:schemeClr val="tx2"/>
              </a:buClr>
            </a:pPr>
            <a:r>
              <a:rPr lang="en-US" sz="2800" dirty="0">
                <a:latin typeface="Tahoma" charset="0"/>
              </a:rPr>
              <a:t>Solutions emerge</a:t>
            </a:r>
          </a:p>
          <a:p>
            <a:pPr eaLnBrk="1" hangingPunct="1">
              <a:buClr>
                <a:schemeClr val="tx2"/>
              </a:buClr>
            </a:pPr>
            <a:r>
              <a:rPr lang="en-US" sz="2800" dirty="0">
                <a:latin typeface="Tahoma" charset="0"/>
              </a:rPr>
              <a:t>Members carry out their work interdependently</a:t>
            </a:r>
          </a:p>
        </p:txBody>
      </p:sp>
    </p:spTree>
    <p:extLst>
      <p:ext uri="{BB962C8B-B14F-4D97-AF65-F5344CB8AC3E}">
        <p14:creationId xmlns:p14="http://schemas.microsoft.com/office/powerpoint/2010/main" val="79179579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Transforming</a:t>
            </a:r>
          </a:p>
        </p:txBody>
      </p:sp>
      <p:sp>
        <p:nvSpPr>
          <p:cNvPr id="3" name="Content Placeholder 2"/>
          <p:cNvSpPr>
            <a:spLocks noGrp="1"/>
          </p:cNvSpPr>
          <p:nvPr>
            <p:ph idx="1"/>
          </p:nvPr>
        </p:nvSpPr>
        <p:spPr/>
        <p:txBody>
          <a:bodyPr/>
          <a:lstStyle/>
          <a:p>
            <a:r>
              <a:rPr lang="en-US" dirty="0"/>
              <a:t>Ad hoc</a:t>
            </a:r>
          </a:p>
          <a:p>
            <a:pPr lvl="1"/>
            <a:r>
              <a:rPr lang="en-US" dirty="0"/>
              <a:t>Dissolution</a:t>
            </a:r>
          </a:p>
          <a:p>
            <a:r>
              <a:rPr lang="en-US" dirty="0"/>
              <a:t>On-going</a:t>
            </a:r>
          </a:p>
          <a:p>
            <a:pPr lvl="1"/>
            <a:r>
              <a:rPr lang="en-US" dirty="0"/>
              <a:t>Losing many key group members</a:t>
            </a:r>
          </a:p>
          <a:p>
            <a:pPr lvl="1"/>
            <a:r>
              <a:rPr lang="en-US" dirty="0"/>
              <a:t>Must go back minimum one level and re-group</a:t>
            </a:r>
          </a:p>
        </p:txBody>
      </p:sp>
      <p:sp>
        <p:nvSpPr>
          <p:cNvPr id="4" name="Slide Number Placeholder 3"/>
          <p:cNvSpPr>
            <a:spLocks noGrp="1"/>
          </p:cNvSpPr>
          <p:nvPr>
            <p:ph type="sldNum" sz="quarter" idx="12"/>
          </p:nvPr>
        </p:nvSpPr>
        <p:spPr/>
        <p:txBody>
          <a:bodyPr/>
          <a:lstStyle/>
          <a:p>
            <a:fld id="{ECB0BFFE-B281-1E41-AA93-093D6CDF614C}" type="slidenum">
              <a:rPr lang="en-US" smtClean="0"/>
              <a:pPr/>
              <a:t>50</a:t>
            </a:fld>
            <a:endParaRPr lang="en-US"/>
          </a:p>
        </p:txBody>
      </p:sp>
    </p:spTree>
    <p:extLst>
      <p:ext uri="{BB962C8B-B14F-4D97-AF65-F5344CB8AC3E}">
        <p14:creationId xmlns:p14="http://schemas.microsoft.com/office/powerpoint/2010/main" val="2942435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leadership</a:t>
            </a:r>
          </a:p>
        </p:txBody>
      </p:sp>
      <p:sp>
        <p:nvSpPr>
          <p:cNvPr id="3" name="Content Placeholder 2"/>
          <p:cNvSpPr>
            <a:spLocks noGrp="1"/>
          </p:cNvSpPr>
          <p:nvPr>
            <p:ph idx="1"/>
          </p:nvPr>
        </p:nvSpPr>
        <p:spPr/>
        <p:txBody>
          <a:bodyPr/>
          <a:lstStyle/>
          <a:p>
            <a:r>
              <a:rPr kumimoji="1" lang="en-US" kern="1200" dirty="0"/>
              <a:t>Managers should do their most difficult jobs, if these jobs can be scheduled, during their peak energy period</a:t>
            </a:r>
          </a:p>
          <a:p>
            <a:r>
              <a:rPr kumimoji="1" lang="en-US" kern="1200" dirty="0"/>
              <a:t>Steps in effective delegation</a:t>
            </a:r>
          </a:p>
          <a:p>
            <a:pPr marL="971550" lvl="1" indent="-514350">
              <a:buFont typeface="+mj-lt"/>
              <a:buAutoNum type="arabicPeriod"/>
            </a:pPr>
            <a:r>
              <a:rPr kumimoji="1" lang="en-US" kern="1200" dirty="0"/>
              <a:t>Think the project through</a:t>
            </a:r>
          </a:p>
          <a:p>
            <a:pPr marL="971550" lvl="1" indent="-514350">
              <a:buFont typeface="+mj-lt"/>
              <a:buAutoNum type="arabicPeriod"/>
            </a:pPr>
            <a:r>
              <a:rPr kumimoji="1" lang="en-US" kern="1200" dirty="0"/>
              <a:t>Select an employee</a:t>
            </a:r>
          </a:p>
          <a:p>
            <a:pPr marL="971550" lvl="1" indent="-514350">
              <a:buFont typeface="+mj-lt"/>
              <a:buAutoNum type="arabicPeriod"/>
            </a:pPr>
            <a:r>
              <a:rPr kumimoji="1" lang="en-US" kern="1200" dirty="0"/>
              <a:t>Meet with the employee</a:t>
            </a:r>
          </a:p>
          <a:p>
            <a:pPr marL="971550" lvl="1" indent="-514350">
              <a:buFont typeface="+mj-lt"/>
              <a:buAutoNum type="arabicPeriod"/>
            </a:pPr>
            <a:r>
              <a:rPr kumimoji="1" lang="en-US" kern="1200" dirty="0"/>
              <a:t>Set a deadline </a:t>
            </a:r>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51</a:t>
            </a:fld>
            <a:endParaRPr lang="en-US"/>
          </a:p>
        </p:txBody>
      </p:sp>
    </p:spTree>
    <p:extLst>
      <p:ext uri="{BB962C8B-B14F-4D97-AF65-F5344CB8AC3E}">
        <p14:creationId xmlns:p14="http://schemas.microsoft.com/office/powerpoint/2010/main" val="797114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sz="4300">
                <a:latin typeface="Tahoma" charset="0"/>
              </a:rPr>
              <a:t>Strategy</a:t>
            </a:r>
          </a:p>
        </p:txBody>
      </p:sp>
      <p:sp>
        <p:nvSpPr>
          <p:cNvPr id="1741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467EF0EA-1B0D-3A4C-BFA9-18A1B846CA39}" type="slidenum">
              <a:rPr lang="en-US" sz="1400">
                <a:latin typeface="Tahoma" charset="0"/>
              </a:rPr>
              <a:pPr eaLnBrk="1" hangingPunct="1"/>
              <a:t>52</a:t>
            </a:fld>
            <a:endParaRPr lang="en-US" sz="1400">
              <a:latin typeface="Tahoma" charset="0"/>
            </a:endParaRPr>
          </a:p>
        </p:txBody>
      </p:sp>
    </p:spTree>
    <p:extLst>
      <p:ext uri="{BB962C8B-B14F-4D97-AF65-F5344CB8AC3E}">
        <p14:creationId xmlns:p14="http://schemas.microsoft.com/office/powerpoint/2010/main" val="31407072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a:latin typeface="Tahoma" charset="0"/>
              </a:rPr>
              <a:t>Long-term process</a:t>
            </a:r>
          </a:p>
        </p:txBody>
      </p:sp>
      <p:sp>
        <p:nvSpPr>
          <p:cNvPr id="18434" name="Content Placeholder 2"/>
          <p:cNvSpPr>
            <a:spLocks noGrp="1"/>
          </p:cNvSpPr>
          <p:nvPr>
            <p:ph idx="1"/>
          </p:nvPr>
        </p:nvSpPr>
        <p:spPr/>
        <p:txBody>
          <a:bodyPr/>
          <a:lstStyle/>
          <a:p>
            <a:r>
              <a:rPr lang="en-US" dirty="0">
                <a:latin typeface="Tahoma" charset="0"/>
              </a:rPr>
              <a:t>In the strategic management system, the strategic planning process involves the longest term decision making</a:t>
            </a:r>
          </a:p>
          <a:p>
            <a:r>
              <a:rPr lang="en-US" dirty="0">
                <a:latin typeface="Tahoma" charset="0"/>
              </a:rPr>
              <a:t>Operational planning typically focuses on upcoming 12 month timeframes</a:t>
            </a:r>
          </a:p>
          <a:p>
            <a:r>
              <a:rPr lang="en-US" dirty="0">
                <a:latin typeface="Tahoma" charset="0"/>
              </a:rPr>
              <a:t>Strategic planning typically focuses on timeframes beyond 12 months</a:t>
            </a:r>
          </a:p>
        </p:txBody>
      </p:sp>
      <p:sp>
        <p:nvSpPr>
          <p:cNvPr id="5" name="Slide Number Placeholder 4"/>
          <p:cNvSpPr>
            <a:spLocks noGrp="1"/>
          </p:cNvSpPr>
          <p:nvPr>
            <p:ph type="sldNum" sz="quarter" idx="12"/>
          </p:nvPr>
        </p:nvSpPr>
        <p:spPr/>
        <p:txBody>
          <a:bodyPr/>
          <a:lstStyle/>
          <a:p>
            <a:pPr>
              <a:defRPr/>
            </a:pPr>
            <a:fld id="{41E33923-3FC8-0046-AB67-47C57F3C878F}" type="slidenum">
              <a:rPr lang="en-US" smtClean="0"/>
              <a:pPr>
                <a:defRPr/>
              </a:pPr>
              <a:t>53</a:t>
            </a:fld>
            <a:endParaRPr lang="en-US"/>
          </a:p>
        </p:txBody>
      </p:sp>
    </p:spTree>
    <p:extLst>
      <p:ext uri="{BB962C8B-B14F-4D97-AF65-F5344CB8AC3E}">
        <p14:creationId xmlns:p14="http://schemas.microsoft.com/office/powerpoint/2010/main" val="15941367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dirty="0">
                <a:latin typeface="Tahoma" charset="0"/>
              </a:rPr>
              <a:t>Decision-making models</a:t>
            </a:r>
          </a:p>
        </p:txBody>
      </p:sp>
      <p:sp>
        <p:nvSpPr>
          <p:cNvPr id="20482" name="Content Placeholder 2"/>
          <p:cNvSpPr>
            <a:spLocks noGrp="1"/>
          </p:cNvSpPr>
          <p:nvPr>
            <p:ph sz="half" idx="1"/>
          </p:nvPr>
        </p:nvSpPr>
        <p:spPr/>
        <p:txBody>
          <a:bodyPr/>
          <a:lstStyle/>
          <a:p>
            <a:r>
              <a:rPr lang="en-US" dirty="0">
                <a:latin typeface="Tahoma" charset="0"/>
              </a:rPr>
              <a:t>Models available:</a:t>
            </a:r>
          </a:p>
          <a:p>
            <a:pPr lvl="1"/>
            <a:r>
              <a:rPr lang="en-US" dirty="0">
                <a:latin typeface="Tahoma" charset="0"/>
              </a:rPr>
              <a:t>Consensus</a:t>
            </a:r>
          </a:p>
          <a:p>
            <a:pPr lvl="1"/>
            <a:r>
              <a:rPr lang="en-US" dirty="0">
                <a:latin typeface="Tahoma" charset="0"/>
              </a:rPr>
              <a:t>Authority</a:t>
            </a:r>
          </a:p>
          <a:p>
            <a:pPr lvl="1"/>
            <a:r>
              <a:rPr lang="en-US" dirty="0">
                <a:latin typeface="Tahoma" charset="0"/>
              </a:rPr>
              <a:t>Majority</a:t>
            </a:r>
          </a:p>
          <a:p>
            <a:pPr lvl="1"/>
            <a:r>
              <a:rPr lang="en-US" dirty="0">
                <a:latin typeface="Tahoma" charset="0"/>
              </a:rPr>
              <a:t>Minority</a:t>
            </a:r>
          </a:p>
          <a:p>
            <a:pPr lvl="1"/>
            <a:r>
              <a:rPr lang="en-US" dirty="0">
                <a:latin typeface="Tahoma" charset="0"/>
              </a:rPr>
              <a:t>Unanimity</a:t>
            </a:r>
          </a:p>
          <a:p>
            <a:pPr marL="457200" lvl="1" indent="0">
              <a:buNone/>
            </a:pPr>
            <a:endParaRPr lang="en-US" dirty="0">
              <a:latin typeface="Tahoma" charset="0"/>
            </a:endParaRPr>
          </a:p>
        </p:txBody>
      </p:sp>
      <p:sp>
        <p:nvSpPr>
          <p:cNvPr id="2" name="Content Placeholder 1"/>
          <p:cNvSpPr>
            <a:spLocks noGrp="1"/>
          </p:cNvSpPr>
          <p:nvPr>
            <p:ph sz="half" idx="2"/>
          </p:nvPr>
        </p:nvSpPr>
        <p:spPr/>
        <p:txBody>
          <a:bodyPr/>
          <a:lstStyle/>
          <a:p>
            <a:r>
              <a:rPr lang="en-US" dirty="0">
                <a:latin typeface="Tahoma" charset="0"/>
              </a:rPr>
              <a:t>Of the decision-making models, consensus is the most effective for strategic planning</a:t>
            </a:r>
          </a:p>
          <a:p>
            <a:pPr marL="0" indent="0">
              <a:buNone/>
            </a:pPr>
            <a:endParaRPr lang="en-US" dirty="0"/>
          </a:p>
        </p:txBody>
      </p:sp>
      <p:sp>
        <p:nvSpPr>
          <p:cNvPr id="5" name="Slide Number Placeholder 4"/>
          <p:cNvSpPr>
            <a:spLocks noGrp="1"/>
          </p:cNvSpPr>
          <p:nvPr>
            <p:ph type="sldNum" sz="quarter" idx="12"/>
          </p:nvPr>
        </p:nvSpPr>
        <p:spPr/>
        <p:txBody>
          <a:bodyPr/>
          <a:lstStyle/>
          <a:p>
            <a:pPr>
              <a:defRPr/>
            </a:pPr>
            <a:fld id="{986DA4C6-9AF7-954C-8EC3-22D77AB7C149}" type="slidenum">
              <a:rPr lang="en-US" smtClean="0"/>
              <a:pPr>
                <a:defRPr/>
              </a:pPr>
              <a:t>54</a:t>
            </a:fld>
            <a:endParaRPr lang="en-US"/>
          </a:p>
        </p:txBody>
      </p:sp>
    </p:spTree>
    <p:extLst>
      <p:ext uri="{BB962C8B-B14F-4D97-AF65-F5344CB8AC3E}">
        <p14:creationId xmlns:p14="http://schemas.microsoft.com/office/powerpoint/2010/main" val="1347604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1117206" y="349369"/>
            <a:ext cx="9144000" cy="1142830"/>
          </a:xfrm>
        </p:spPr>
        <p:txBody>
          <a:bodyPr/>
          <a:lstStyle/>
          <a:p>
            <a:pPr defTabSz="566837" eaLnBrk="1" hangingPunct="1"/>
            <a:r>
              <a:rPr lang="en-US" sz="3700" dirty="0">
                <a:latin typeface="Tahoma" charset="0"/>
              </a:rPr>
              <a:t>Strategic planning</a:t>
            </a:r>
          </a:p>
        </p:txBody>
      </p:sp>
      <p:sp>
        <p:nvSpPr>
          <p:cNvPr id="22530" name="Rectangle 3"/>
          <p:cNvSpPr>
            <a:spLocks noGrp="1" noChangeArrowheads="1"/>
          </p:cNvSpPr>
          <p:nvPr>
            <p:ph type="body" idx="1"/>
          </p:nvPr>
        </p:nvSpPr>
        <p:spPr>
          <a:xfrm>
            <a:off x="518291" y="2060558"/>
            <a:ext cx="7772448" cy="3631185"/>
          </a:xfrm>
        </p:spPr>
        <p:txBody>
          <a:bodyPr/>
          <a:lstStyle/>
          <a:p>
            <a:pPr marL="212564" indent="-212564" defTabSz="566837" eaLnBrk="1" hangingPunct="1"/>
            <a:r>
              <a:rPr lang="en-US" sz="2700">
                <a:latin typeface="Tahoma" charset="0"/>
              </a:rPr>
              <a:t>Dynamic environment - flexible</a:t>
            </a:r>
          </a:p>
          <a:p>
            <a:pPr marL="212564" indent="-212564" defTabSz="566837" eaLnBrk="1" hangingPunct="1"/>
            <a:r>
              <a:rPr lang="en-US" sz="2700">
                <a:latin typeface="Tahoma" charset="0"/>
              </a:rPr>
              <a:t>Strategic versus tactical times</a:t>
            </a:r>
          </a:p>
          <a:p>
            <a:pPr marL="212564" indent="-212564" defTabSz="566837" eaLnBrk="1" hangingPunct="1"/>
            <a:r>
              <a:rPr lang="en-US" sz="2700">
                <a:latin typeface="Tahoma" charset="0"/>
              </a:rPr>
              <a:t>Rolling &amp; continuous</a:t>
            </a:r>
          </a:p>
        </p:txBody>
      </p:sp>
      <p:sp>
        <p:nvSpPr>
          <p:cNvPr id="2253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15EA5281-3878-3D4E-A01A-3EAB0857F7F2}" type="slidenum">
              <a:rPr lang="en-US" sz="1400">
                <a:latin typeface="Tahoma" charset="0"/>
              </a:rPr>
              <a:pPr eaLnBrk="1" hangingPunct="1"/>
              <a:t>55</a:t>
            </a:fld>
            <a:endParaRPr lang="en-US" sz="1400">
              <a:latin typeface="Tahoma" charset="0"/>
            </a:endParaRPr>
          </a:p>
        </p:txBody>
      </p:sp>
      <p:pic>
        <p:nvPicPr>
          <p:cNvPr id="6152" name="Picture 8" descr="C:\Documents and Settings\eamerritt.WIN\Local Settings\Temporary Internet Files\Content.IE5\H4BTSUPR\MCj04158640000[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62575" y="3527292"/>
            <a:ext cx="2349587" cy="197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6345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6152"/>
                                        </p:tgtEl>
                                        <p:attrNameLst>
                                          <p:attrName>style.visibility</p:attrName>
                                        </p:attrNameLst>
                                      </p:cBhvr>
                                      <p:to>
                                        <p:strVal val="visible"/>
                                      </p:to>
                                    </p:set>
                                    <p:anim calcmode="lin" valueType="num">
                                      <p:cBhvr additive="base">
                                        <p:cTn id="7" dur="3000" fill="hold"/>
                                        <p:tgtEl>
                                          <p:spTgt spid="6152"/>
                                        </p:tgtEl>
                                        <p:attrNameLst>
                                          <p:attrName>ppt_x</p:attrName>
                                        </p:attrNameLst>
                                      </p:cBhvr>
                                      <p:tavLst>
                                        <p:tav tm="0">
                                          <p:val>
                                            <p:strVal val="#ppt_x"/>
                                          </p:val>
                                        </p:tav>
                                        <p:tav tm="100000">
                                          <p:val>
                                            <p:strVal val="#ppt_x"/>
                                          </p:val>
                                        </p:tav>
                                      </p:tavLst>
                                    </p:anim>
                                    <p:anim calcmode="lin" valueType="num">
                                      <p:cBhvr additive="base">
                                        <p:cTn id="8" dur="3000" fill="hold"/>
                                        <p:tgtEl>
                                          <p:spTgt spid="61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932924" y="300477"/>
            <a:ext cx="8406875" cy="1075605"/>
          </a:xfrm>
        </p:spPr>
        <p:txBody>
          <a:bodyPr/>
          <a:lstStyle/>
          <a:p>
            <a:pPr eaLnBrk="1" hangingPunct="1"/>
            <a:r>
              <a:rPr lang="en-US" sz="4100" dirty="0">
                <a:latin typeface="Tahoma" charset="0"/>
              </a:rPr>
              <a:t>The strategic process</a:t>
            </a:r>
          </a:p>
        </p:txBody>
      </p:sp>
      <p:sp>
        <p:nvSpPr>
          <p:cNvPr id="24578" name="Rectangle 3"/>
          <p:cNvSpPr>
            <a:spLocks noGrp="1" noChangeArrowheads="1"/>
          </p:cNvSpPr>
          <p:nvPr>
            <p:ph type="body" idx="1"/>
          </p:nvPr>
        </p:nvSpPr>
        <p:spPr>
          <a:xfrm>
            <a:off x="932924" y="2011667"/>
            <a:ext cx="6814569" cy="3886845"/>
          </a:xfrm>
        </p:spPr>
        <p:txBody>
          <a:bodyPr/>
          <a:lstStyle/>
          <a:p>
            <a:pPr eaLnBrk="1" hangingPunct="1">
              <a:lnSpc>
                <a:spcPct val="90000"/>
              </a:lnSpc>
              <a:buClr>
                <a:schemeClr val="tx1"/>
              </a:buClr>
              <a:buFontTx/>
              <a:buNone/>
            </a:pPr>
            <a:r>
              <a:rPr lang="en-US" sz="3000">
                <a:latin typeface="Tahoma" charset="0"/>
              </a:rPr>
              <a:t>1. Determine need</a:t>
            </a:r>
          </a:p>
          <a:p>
            <a:pPr eaLnBrk="1" hangingPunct="1">
              <a:lnSpc>
                <a:spcPct val="90000"/>
              </a:lnSpc>
              <a:buClr>
                <a:schemeClr val="tx1"/>
              </a:buClr>
              <a:buFontTx/>
              <a:buNone/>
            </a:pPr>
            <a:r>
              <a:rPr lang="en-US" sz="3000">
                <a:latin typeface="Tahoma" charset="0"/>
              </a:rPr>
              <a:t>2. Get member input</a:t>
            </a:r>
          </a:p>
          <a:p>
            <a:pPr eaLnBrk="1" hangingPunct="1">
              <a:lnSpc>
                <a:spcPct val="90000"/>
              </a:lnSpc>
              <a:buClr>
                <a:schemeClr val="tx1"/>
              </a:buClr>
              <a:buFontTx/>
              <a:buNone/>
            </a:pPr>
            <a:r>
              <a:rPr lang="en-US" sz="3000">
                <a:latin typeface="Tahoma" charset="0"/>
              </a:rPr>
              <a:t>3. Know the competition</a:t>
            </a:r>
          </a:p>
          <a:p>
            <a:pPr eaLnBrk="1" hangingPunct="1">
              <a:lnSpc>
                <a:spcPct val="90000"/>
              </a:lnSpc>
              <a:buClr>
                <a:schemeClr val="tx1"/>
              </a:buClr>
              <a:buFontTx/>
              <a:buNone/>
            </a:pPr>
            <a:r>
              <a:rPr lang="en-US" sz="3000">
                <a:latin typeface="Tahoma" charset="0"/>
              </a:rPr>
              <a:t>4. Hold a board retreat</a:t>
            </a:r>
          </a:p>
          <a:p>
            <a:pPr eaLnBrk="1" hangingPunct="1">
              <a:lnSpc>
                <a:spcPct val="90000"/>
              </a:lnSpc>
              <a:buClr>
                <a:schemeClr val="tx1"/>
              </a:buClr>
              <a:buFontTx/>
              <a:buNone/>
            </a:pPr>
            <a:r>
              <a:rPr lang="en-US" sz="3000">
                <a:latin typeface="Tahoma" charset="0"/>
              </a:rPr>
              <a:t>5. Develop a plan</a:t>
            </a:r>
          </a:p>
          <a:p>
            <a:pPr eaLnBrk="1" hangingPunct="1">
              <a:lnSpc>
                <a:spcPct val="90000"/>
              </a:lnSpc>
              <a:buClr>
                <a:schemeClr val="tx1"/>
              </a:buClr>
              <a:buFontTx/>
              <a:buNone/>
            </a:pPr>
            <a:r>
              <a:rPr lang="en-US" sz="3000">
                <a:latin typeface="Tahoma" charset="0"/>
              </a:rPr>
              <a:t>6. Implement the plan</a:t>
            </a:r>
          </a:p>
          <a:p>
            <a:pPr eaLnBrk="1" hangingPunct="1">
              <a:lnSpc>
                <a:spcPct val="90000"/>
              </a:lnSpc>
              <a:buClr>
                <a:schemeClr val="tx1"/>
              </a:buClr>
              <a:buFontTx/>
              <a:buNone/>
            </a:pPr>
            <a:r>
              <a:rPr lang="en-US" sz="3000">
                <a:latin typeface="Tahoma" charset="0"/>
              </a:rPr>
              <a:t>7. Dominate niche</a:t>
            </a:r>
          </a:p>
        </p:txBody>
      </p:sp>
      <p:sp>
        <p:nvSpPr>
          <p:cNvPr id="2457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C5A7D673-A511-B84C-888C-992E2ED5EE1A}" type="slidenum">
              <a:rPr lang="en-US" sz="1400">
                <a:latin typeface="Tahoma" charset="0"/>
              </a:rPr>
              <a:pPr eaLnBrk="1" hangingPunct="1"/>
              <a:t>56</a:t>
            </a:fld>
            <a:endParaRPr lang="en-US" sz="1400">
              <a:latin typeface="Tahoma" charset="0"/>
            </a:endParaRPr>
          </a:p>
        </p:txBody>
      </p:sp>
      <p:pic>
        <p:nvPicPr>
          <p:cNvPr id="7175" name="Picture 7" descr="C:\Documents and Settings\eamerritt.WIN\Local Settings\Temporary Internet Files\Content.IE5\YSJCS0XC\MCj02854840000[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22193" y="2598360"/>
            <a:ext cx="2026134" cy="215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8809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7175"/>
                                        </p:tgtEl>
                                        <p:attrNameLst>
                                          <p:attrName>style.visibility</p:attrName>
                                        </p:attrNameLst>
                                      </p:cBhvr>
                                      <p:to>
                                        <p:strVal val="visible"/>
                                      </p:to>
                                    </p:set>
                                    <p:animEffect transition="in" filter="fade">
                                      <p:cBhvr>
                                        <p:cTn id="7" dur="2000"/>
                                        <p:tgtEl>
                                          <p:spTgt spid="7175"/>
                                        </p:tgtEl>
                                      </p:cBhvr>
                                    </p:animEffect>
                                    <p:anim calcmode="lin" valueType="num">
                                      <p:cBhvr>
                                        <p:cTn id="8" dur="2000" fill="hold"/>
                                        <p:tgtEl>
                                          <p:spTgt spid="7175"/>
                                        </p:tgtEl>
                                        <p:attrNameLst>
                                          <p:attrName>style.rotation</p:attrName>
                                        </p:attrNameLst>
                                      </p:cBhvr>
                                      <p:tavLst>
                                        <p:tav tm="0">
                                          <p:val>
                                            <p:fltVal val="720"/>
                                          </p:val>
                                        </p:tav>
                                        <p:tav tm="100000">
                                          <p:val>
                                            <p:fltVal val="0"/>
                                          </p:val>
                                        </p:tav>
                                      </p:tavLst>
                                    </p:anim>
                                    <p:anim calcmode="lin" valueType="num">
                                      <p:cBhvr>
                                        <p:cTn id="9" dur="2000" fill="hold"/>
                                        <p:tgtEl>
                                          <p:spTgt spid="7175"/>
                                        </p:tgtEl>
                                        <p:attrNameLst>
                                          <p:attrName>ppt_h</p:attrName>
                                        </p:attrNameLst>
                                      </p:cBhvr>
                                      <p:tavLst>
                                        <p:tav tm="0">
                                          <p:val>
                                            <p:fltVal val="0"/>
                                          </p:val>
                                        </p:tav>
                                        <p:tav tm="100000">
                                          <p:val>
                                            <p:strVal val="#ppt_h"/>
                                          </p:val>
                                        </p:tav>
                                      </p:tavLst>
                                    </p:anim>
                                    <p:anim calcmode="lin" valueType="num">
                                      <p:cBhvr>
                                        <p:cTn id="10" dur="2000" fill="hold"/>
                                        <p:tgtEl>
                                          <p:spTgt spid="717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en-US" sz="4100">
                <a:latin typeface="Tahoma" charset="0"/>
              </a:rPr>
              <a:t>1. Needs Assessment</a:t>
            </a:r>
          </a:p>
        </p:txBody>
      </p:sp>
      <p:sp>
        <p:nvSpPr>
          <p:cNvPr id="26626" name="Rectangle 3"/>
          <p:cNvSpPr>
            <a:spLocks noGrp="1" noChangeArrowheads="1"/>
          </p:cNvSpPr>
          <p:nvPr>
            <p:ph sz="half" idx="1"/>
          </p:nvPr>
        </p:nvSpPr>
        <p:spPr/>
        <p:txBody>
          <a:bodyPr/>
          <a:lstStyle/>
          <a:p>
            <a:pPr eaLnBrk="1" hangingPunct="1"/>
            <a:r>
              <a:rPr lang="en-US" sz="2700" dirty="0">
                <a:latin typeface="Tahoma" charset="0"/>
              </a:rPr>
              <a:t>Confidential interviews </a:t>
            </a:r>
          </a:p>
          <a:p>
            <a:pPr eaLnBrk="1" hangingPunct="1"/>
            <a:r>
              <a:rPr lang="en-US" sz="2700" dirty="0">
                <a:latin typeface="Tahoma" charset="0"/>
              </a:rPr>
              <a:t>Review minutes</a:t>
            </a:r>
          </a:p>
          <a:p>
            <a:pPr eaLnBrk="1" hangingPunct="1"/>
            <a:r>
              <a:rPr lang="en-US" sz="2700" dirty="0">
                <a:latin typeface="Tahoma" charset="0"/>
              </a:rPr>
              <a:t>Review financials</a:t>
            </a:r>
          </a:p>
          <a:p>
            <a:pPr eaLnBrk="1" hangingPunct="1"/>
            <a:r>
              <a:rPr lang="en-US" sz="2700" dirty="0">
                <a:latin typeface="Tahoma" charset="0"/>
              </a:rPr>
              <a:t>Operational audit</a:t>
            </a:r>
          </a:p>
          <a:p>
            <a:pPr eaLnBrk="1" hangingPunct="1"/>
            <a:r>
              <a:rPr lang="en-US" sz="2700" dirty="0">
                <a:latin typeface="Tahoma" charset="0"/>
              </a:rPr>
              <a:t>Identify issues</a:t>
            </a:r>
          </a:p>
        </p:txBody>
      </p:sp>
      <p:sp>
        <p:nvSpPr>
          <p:cNvPr id="2" name="Content Placeholder 1"/>
          <p:cNvSpPr>
            <a:spLocks noGrp="1"/>
          </p:cNvSpPr>
          <p:nvPr>
            <p:ph sz="half" idx="2"/>
          </p:nvPr>
        </p:nvSpPr>
        <p:spPr/>
        <p:txBody>
          <a:bodyPr/>
          <a:lstStyle/>
          <a:p>
            <a:r>
              <a:rPr lang="en-US" dirty="0">
                <a:latin typeface="Tahoma" charset="0"/>
              </a:rPr>
              <a:t>Environmental scan</a:t>
            </a:r>
          </a:p>
          <a:p>
            <a:pPr lvl="1"/>
            <a:r>
              <a:rPr lang="en-US" dirty="0"/>
              <a:t>Determine and compare info about clubs in your club’s competitive set</a:t>
            </a:r>
          </a:p>
        </p:txBody>
      </p:sp>
      <p:sp>
        <p:nvSpPr>
          <p:cNvPr id="2662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6665A68F-3B49-BA44-8378-29B63217000D}" type="slidenum">
              <a:rPr lang="en-US" sz="1400">
                <a:latin typeface="Tahoma" charset="0"/>
              </a:rPr>
              <a:pPr eaLnBrk="1" hangingPunct="1"/>
              <a:t>57</a:t>
            </a:fld>
            <a:endParaRPr lang="en-US" sz="1400">
              <a:latin typeface="Tahoma" charset="0"/>
            </a:endParaRPr>
          </a:p>
        </p:txBody>
      </p:sp>
      <p:pic>
        <p:nvPicPr>
          <p:cNvPr id="26628" name="Picture 6" descr="C:\Documents and Settings\eamerritt.WIN\Local Settings\Temporary Internet Files\Content.IE5\ST1BXD9C\MCj043705000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058983"/>
            <a:ext cx="2637526" cy="2799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2676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US" sz="4100" dirty="0">
                <a:latin typeface="Tahoma" charset="0"/>
              </a:rPr>
              <a:t>2. Membership Input</a:t>
            </a:r>
          </a:p>
        </p:txBody>
      </p:sp>
      <p:sp>
        <p:nvSpPr>
          <p:cNvPr id="30722" name="Rectangle 3"/>
          <p:cNvSpPr>
            <a:spLocks noGrp="1" noChangeArrowheads="1"/>
          </p:cNvSpPr>
          <p:nvPr>
            <p:ph sz="half" idx="1"/>
          </p:nvPr>
        </p:nvSpPr>
        <p:spPr/>
        <p:txBody>
          <a:bodyPr/>
          <a:lstStyle/>
          <a:p>
            <a:pPr eaLnBrk="1" hangingPunct="1"/>
            <a:r>
              <a:rPr lang="en-US" sz="2700" dirty="0">
                <a:latin typeface="Tahoma" charset="0"/>
              </a:rPr>
              <a:t>Focus Groups</a:t>
            </a:r>
          </a:p>
          <a:p>
            <a:pPr eaLnBrk="1" hangingPunct="1"/>
            <a:r>
              <a:rPr lang="en-US" sz="2700" dirty="0">
                <a:latin typeface="Tahoma" charset="0"/>
              </a:rPr>
              <a:t>Benchmark Survey Results</a:t>
            </a:r>
          </a:p>
          <a:p>
            <a:pPr eaLnBrk="1" hangingPunct="1"/>
            <a:r>
              <a:rPr lang="en-US" sz="2700" dirty="0">
                <a:latin typeface="Tahoma" charset="0"/>
              </a:rPr>
              <a:t>Identify Competition</a:t>
            </a:r>
          </a:p>
          <a:p>
            <a:pPr eaLnBrk="1" hangingPunct="1"/>
            <a:endParaRPr lang="en-US" sz="2700" dirty="0">
              <a:latin typeface="Tahoma" charset="0"/>
            </a:endParaRPr>
          </a:p>
        </p:txBody>
      </p:sp>
      <p:sp>
        <p:nvSpPr>
          <p:cNvPr id="2" name="Content Placeholder 1"/>
          <p:cNvSpPr>
            <a:spLocks noGrp="1"/>
          </p:cNvSpPr>
          <p:nvPr>
            <p:ph sz="half" idx="2"/>
          </p:nvPr>
        </p:nvSpPr>
        <p:spPr/>
        <p:txBody>
          <a:bodyPr/>
          <a:lstStyle/>
          <a:p>
            <a:r>
              <a:rPr lang="en-US" dirty="0">
                <a:latin typeface="Tahoma" charset="0"/>
              </a:rPr>
              <a:t>Membership Survey</a:t>
            </a:r>
          </a:p>
          <a:p>
            <a:pPr lvl="1"/>
            <a:r>
              <a:rPr lang="en-US" dirty="0">
                <a:latin typeface="Tahoma" charset="0"/>
              </a:rPr>
              <a:t>Use </a:t>
            </a:r>
            <a:r>
              <a:rPr lang="en-US" i="1" dirty="0">
                <a:latin typeface="Tahoma" charset="0"/>
              </a:rPr>
              <a:t>performance</a:t>
            </a:r>
            <a:r>
              <a:rPr lang="en-US" dirty="0">
                <a:latin typeface="Tahoma" charset="0"/>
              </a:rPr>
              <a:t> and </a:t>
            </a:r>
            <a:r>
              <a:rPr lang="en-US" i="1" dirty="0">
                <a:latin typeface="Tahoma" charset="0"/>
              </a:rPr>
              <a:t>importance</a:t>
            </a:r>
            <a:r>
              <a:rPr lang="en-US" dirty="0">
                <a:latin typeface="Tahoma" charset="0"/>
              </a:rPr>
              <a:t> scales on operations questions to determine </a:t>
            </a:r>
          </a:p>
          <a:p>
            <a:pPr lvl="2"/>
            <a:r>
              <a:rPr lang="en-US" dirty="0">
                <a:latin typeface="Tahoma" charset="0"/>
              </a:rPr>
              <a:t>“How are we doing?”</a:t>
            </a:r>
          </a:p>
          <a:p>
            <a:pPr lvl="2"/>
            <a:r>
              <a:rPr lang="en-US" dirty="0">
                <a:latin typeface="Tahoma" charset="0"/>
              </a:rPr>
              <a:t>“Are we doing the right things?”</a:t>
            </a:r>
          </a:p>
          <a:p>
            <a:endParaRPr lang="en-US" dirty="0"/>
          </a:p>
        </p:txBody>
      </p:sp>
      <p:sp>
        <p:nvSpPr>
          <p:cNvPr id="3072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05E5B0FB-F7EA-064C-B3D2-1DA48C8EC558}" type="slidenum">
              <a:rPr lang="en-US" sz="1400">
                <a:latin typeface="Tahoma" charset="0"/>
              </a:rPr>
              <a:pPr eaLnBrk="1" hangingPunct="1"/>
              <a:t>58</a:t>
            </a:fld>
            <a:endParaRPr lang="en-US" sz="1400">
              <a:latin typeface="Tahoma" charset="0"/>
            </a:endParaRPr>
          </a:p>
        </p:txBody>
      </p:sp>
      <p:pic>
        <p:nvPicPr>
          <p:cNvPr id="30724" name="Picture 6" descr="C:\Documents and Settings\eamerritt.WIN\Local Settings\Temporary Internet Files\Content.IE5\H4BTSUPR\MCj043705100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86199"/>
            <a:ext cx="2590800" cy="274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5143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sz="4100" dirty="0">
                <a:latin typeface="Tahoma" charset="0"/>
              </a:rPr>
              <a:t>Example scales</a:t>
            </a:r>
          </a:p>
        </p:txBody>
      </p:sp>
      <p:sp>
        <p:nvSpPr>
          <p:cNvPr id="3" name="Content Placeholder 2"/>
          <p:cNvSpPr>
            <a:spLocks noGrp="1"/>
          </p:cNvSpPr>
          <p:nvPr>
            <p:ph idx="1"/>
          </p:nvPr>
        </p:nvSpPr>
        <p:spPr/>
        <p:txBody>
          <a:bodyPr/>
          <a:lstStyle/>
          <a:p>
            <a:pPr>
              <a:buFont typeface="Wingdings" charset="0"/>
              <a:buNone/>
            </a:pPr>
            <a:r>
              <a:rPr lang="en-US" sz="2800" dirty="0">
                <a:latin typeface="Tahoma" charset="0"/>
              </a:rPr>
              <a:t>Wednesday night a la Carte dinner</a:t>
            </a:r>
          </a:p>
          <a:p>
            <a:pPr>
              <a:buFont typeface="Wingdings" charset="0"/>
              <a:buNone/>
            </a:pPr>
            <a:r>
              <a:rPr lang="en-US" sz="1700" dirty="0">
                <a:latin typeface="Tahoma" charset="0"/>
              </a:rPr>
              <a:t>	</a:t>
            </a:r>
            <a:r>
              <a:rPr lang="en-US" sz="2000" b="1" dirty="0">
                <a:latin typeface="Tahoma" charset="0"/>
              </a:rPr>
              <a:t>Performance </a:t>
            </a:r>
            <a:r>
              <a:rPr lang="en-US" sz="2000" dirty="0">
                <a:latin typeface="Tahoma" charset="0"/>
              </a:rPr>
              <a:t>	</a:t>
            </a:r>
            <a:r>
              <a:rPr lang="en-US" sz="2000" b="1" dirty="0">
                <a:latin typeface="Tahoma" charset="0"/>
              </a:rPr>
              <a:t>A    A-   B+   B   B-   C+   C   C-   D+   D</a:t>
            </a:r>
            <a:endParaRPr lang="en-US" sz="2000" dirty="0">
              <a:latin typeface="Tahoma" charset="0"/>
            </a:endParaRPr>
          </a:p>
          <a:p>
            <a:pPr>
              <a:buFont typeface="Wingdings" charset="0"/>
              <a:buNone/>
            </a:pPr>
            <a:r>
              <a:rPr lang="en-US" sz="2000" dirty="0">
                <a:latin typeface="Tahoma" charset="0"/>
              </a:rPr>
              <a:t>	</a:t>
            </a:r>
            <a:r>
              <a:rPr lang="en-US" sz="2000" b="1" dirty="0">
                <a:latin typeface="Tahoma" charset="0"/>
              </a:rPr>
              <a:t>Importance</a:t>
            </a:r>
            <a:r>
              <a:rPr lang="en-US" sz="2000" dirty="0">
                <a:latin typeface="Tahoma" charset="0"/>
              </a:rPr>
              <a:t>	</a:t>
            </a:r>
            <a:r>
              <a:rPr lang="en-US" sz="2000" b="1" dirty="0">
                <a:latin typeface="Tahoma" charset="0"/>
              </a:rPr>
              <a:t>10</a:t>
            </a:r>
            <a:r>
              <a:rPr lang="en-US" sz="2000" dirty="0">
                <a:latin typeface="Tahoma" charset="0"/>
              </a:rPr>
              <a:t>   </a:t>
            </a:r>
            <a:r>
              <a:rPr lang="en-US" sz="2000" b="1" dirty="0">
                <a:latin typeface="Tahoma" charset="0"/>
              </a:rPr>
              <a:t>9</a:t>
            </a:r>
            <a:r>
              <a:rPr lang="en-US" sz="2000" dirty="0">
                <a:latin typeface="Tahoma" charset="0"/>
              </a:rPr>
              <a:t>   </a:t>
            </a:r>
            <a:r>
              <a:rPr lang="en-US" sz="2000" b="1" dirty="0">
                <a:latin typeface="Tahoma" charset="0"/>
              </a:rPr>
              <a:t>8</a:t>
            </a:r>
            <a:r>
              <a:rPr lang="en-US" sz="2000" dirty="0">
                <a:latin typeface="Tahoma" charset="0"/>
              </a:rPr>
              <a:t>   </a:t>
            </a:r>
            <a:r>
              <a:rPr lang="en-US" sz="2000" b="1" dirty="0">
                <a:latin typeface="Tahoma" charset="0"/>
              </a:rPr>
              <a:t>7</a:t>
            </a:r>
            <a:r>
              <a:rPr lang="en-US" sz="2000" dirty="0">
                <a:latin typeface="Tahoma" charset="0"/>
              </a:rPr>
              <a:t>   </a:t>
            </a:r>
            <a:r>
              <a:rPr lang="en-US" sz="2000" b="1" dirty="0">
                <a:latin typeface="Tahoma" charset="0"/>
              </a:rPr>
              <a:t>6</a:t>
            </a:r>
            <a:r>
              <a:rPr lang="en-US" sz="2000" dirty="0">
                <a:latin typeface="Tahoma" charset="0"/>
              </a:rPr>
              <a:t>  </a:t>
            </a:r>
            <a:r>
              <a:rPr lang="en-US" sz="2000" b="1" dirty="0">
                <a:latin typeface="Tahoma" charset="0"/>
              </a:rPr>
              <a:t> 5</a:t>
            </a:r>
            <a:r>
              <a:rPr lang="en-US" sz="2000" dirty="0">
                <a:latin typeface="Tahoma" charset="0"/>
              </a:rPr>
              <a:t>   </a:t>
            </a:r>
            <a:r>
              <a:rPr lang="en-US" sz="2000" b="1" dirty="0">
                <a:latin typeface="Tahoma" charset="0"/>
              </a:rPr>
              <a:t>4</a:t>
            </a:r>
            <a:r>
              <a:rPr lang="en-US" sz="2000" dirty="0">
                <a:latin typeface="Tahoma" charset="0"/>
              </a:rPr>
              <a:t>   </a:t>
            </a:r>
            <a:r>
              <a:rPr lang="en-US" sz="2000" b="1" dirty="0">
                <a:latin typeface="Tahoma" charset="0"/>
              </a:rPr>
              <a:t>3</a:t>
            </a:r>
            <a:r>
              <a:rPr lang="en-US" sz="2000" dirty="0">
                <a:latin typeface="Tahoma" charset="0"/>
              </a:rPr>
              <a:t>   </a:t>
            </a:r>
            <a:r>
              <a:rPr lang="en-US" sz="2000" b="1" dirty="0">
                <a:latin typeface="Tahoma" charset="0"/>
              </a:rPr>
              <a:t>2 </a:t>
            </a:r>
            <a:r>
              <a:rPr lang="en-US" sz="2000" dirty="0">
                <a:latin typeface="Tahoma" charset="0"/>
              </a:rPr>
              <a:t>  </a:t>
            </a:r>
            <a:r>
              <a:rPr lang="en-US" sz="2000" b="1" dirty="0">
                <a:latin typeface="Tahoma" charset="0"/>
              </a:rPr>
              <a:t>1</a:t>
            </a:r>
            <a:endParaRPr lang="en-US" sz="2000" dirty="0">
              <a:latin typeface="Tahoma" charset="0"/>
            </a:endParaRPr>
          </a:p>
          <a:p>
            <a:pPr>
              <a:buFont typeface="Wingdings" charset="0"/>
              <a:buNone/>
            </a:pPr>
            <a:endParaRPr lang="en-US" sz="1700" dirty="0">
              <a:latin typeface="Tahoma" charset="0"/>
            </a:endParaRPr>
          </a:p>
          <a:p>
            <a:pPr>
              <a:buFont typeface="Wingdings" charset="0"/>
              <a:buNone/>
            </a:pPr>
            <a:r>
              <a:rPr lang="en-US" sz="2000" dirty="0">
                <a:latin typeface="Tahoma" charset="0"/>
              </a:rPr>
              <a:t>Detail points:</a:t>
            </a:r>
          </a:p>
          <a:p>
            <a:pPr>
              <a:buFont typeface="+mj-lt"/>
              <a:buAutoNum type="arabicPeriod"/>
            </a:pPr>
            <a:r>
              <a:rPr lang="en-US" sz="2000" dirty="0">
                <a:latin typeface="Tahoma" charset="0"/>
              </a:rPr>
              <a:t>Performance scale (how are we doing?) uses a report card style range</a:t>
            </a:r>
          </a:p>
          <a:p>
            <a:pPr>
              <a:buFont typeface="+mj-lt"/>
              <a:buAutoNum type="arabicPeriod"/>
            </a:pPr>
            <a:r>
              <a:rPr lang="en-US" sz="2000" dirty="0">
                <a:latin typeface="Tahoma" charset="0"/>
              </a:rPr>
              <a:t>Importance scale (are we doing the right things?) uses a 10 (best) to 1 (worst) scale</a:t>
            </a:r>
          </a:p>
          <a:p>
            <a:pPr>
              <a:buFont typeface="+mj-lt"/>
              <a:buAutoNum type="arabicPeriod"/>
            </a:pPr>
            <a:r>
              <a:rPr lang="en-US" sz="2000" dirty="0">
                <a:latin typeface="Tahoma" charset="0"/>
              </a:rPr>
              <a:t>Ratings are from high to low</a:t>
            </a:r>
          </a:p>
          <a:p>
            <a:pPr>
              <a:buFont typeface="+mj-lt"/>
              <a:buAutoNum type="arabicPeriod"/>
            </a:pPr>
            <a:r>
              <a:rPr lang="en-US" sz="2000" dirty="0">
                <a:latin typeface="Tahoma" charset="0"/>
              </a:rPr>
              <a:t>Each scale has same number of ratings</a:t>
            </a:r>
          </a:p>
          <a:p>
            <a:pPr>
              <a:buFont typeface="Wingdings" charset="0"/>
              <a:buNone/>
            </a:pPr>
            <a:endParaRPr lang="en-US" sz="1700" dirty="0">
              <a:latin typeface="Tahoma" charset="0"/>
            </a:endParaRPr>
          </a:p>
        </p:txBody>
      </p:sp>
      <p:sp>
        <p:nvSpPr>
          <p:cNvPr id="3277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5628BF26-3BBB-2849-B281-CB1BADB8190A}" type="slidenum">
              <a:rPr lang="en-US" sz="1400">
                <a:latin typeface="Tahoma" charset="0"/>
              </a:rPr>
              <a:pPr eaLnBrk="1" hangingPunct="1"/>
              <a:t>59</a:t>
            </a:fld>
            <a:endParaRPr lang="en-US" sz="1400" dirty="0">
              <a:latin typeface="Tahoma" charset="0"/>
            </a:endParaRPr>
          </a:p>
        </p:txBody>
      </p:sp>
      <p:pic>
        <p:nvPicPr>
          <p:cNvPr id="32772" name="Picture 6" descr="C:\Documents and Settings\eamerritt.WIN\Local Settings\Temporary Internet Files\Content.IE5\HWROVVA0\MCj04414280000[1].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644685" y="300477"/>
            <a:ext cx="1429140" cy="1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96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nodeType="afterEffect">
                                  <p:stCondLst>
                                    <p:cond delay="2000"/>
                                  </p:stCondLst>
                                  <p:childTnLst>
                                    <p:set>
                                      <p:cBhvr>
                                        <p:cTn id="9" dur="1" fill="hold">
                                          <p:stCondLst>
                                            <p:cond delay="0"/>
                                          </p:stCondLst>
                                        </p:cTn>
                                        <p:tgtEl>
                                          <p:spTgt spid="3">
                                            <p:txEl>
                                              <p:pRg st="5" end="5"/>
                                            </p:txEl>
                                          </p:spTgt>
                                        </p:tgtEl>
                                        <p:attrNameLst>
                                          <p:attrName>style.visibility</p:attrName>
                                        </p:attrNameLst>
                                      </p:cBhvr>
                                      <p:to>
                                        <p:strVal val="visible"/>
                                      </p:to>
                                    </p:set>
                                  </p:childTnLst>
                                </p:cTn>
                              </p:par>
                            </p:childTnLst>
                          </p:cTn>
                        </p:par>
                        <p:par>
                          <p:cTn id="10" fill="hold">
                            <p:stCondLst>
                              <p:cond delay="4000"/>
                            </p:stCondLst>
                            <p:childTnLst>
                              <p:par>
                                <p:cTn id="11" presetID="1" presetClass="entr" presetSubtype="0" fill="hold" nodeType="afterEffect">
                                  <p:stCondLst>
                                    <p:cond delay="200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nodeType="afterEffect">
                                  <p:stCondLst>
                                    <p:cond delay="2000"/>
                                  </p:stCondLst>
                                  <p:childTnLst>
                                    <p:set>
                                      <p:cBhvr>
                                        <p:cTn id="15" dur="1" fill="hold">
                                          <p:stCondLst>
                                            <p:cond delay="0"/>
                                          </p:stCondLst>
                                        </p:cTn>
                                        <p:tgtEl>
                                          <p:spTgt spid="3">
                                            <p:txEl>
                                              <p:pRg st="7" end="7"/>
                                            </p:txEl>
                                          </p:spTgt>
                                        </p:tgtEl>
                                        <p:attrNameLst>
                                          <p:attrName>style.visibility</p:attrName>
                                        </p:attrNameLst>
                                      </p:cBhvr>
                                      <p:to>
                                        <p:strVal val="visible"/>
                                      </p:to>
                                    </p:set>
                                  </p:childTnLst>
                                </p:cTn>
                              </p:par>
                            </p:childTnLst>
                          </p:cTn>
                        </p:par>
                        <p:par>
                          <p:cTn id="16" fill="hold">
                            <p:stCondLst>
                              <p:cond delay="8000"/>
                            </p:stCondLst>
                            <p:childTnLst>
                              <p:par>
                                <p:cTn id="17" presetID="1" presetClass="entr" presetSubtype="0" fill="hold" nodeType="afterEffect">
                                  <p:stCondLst>
                                    <p:cond delay="200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1025065" y="398259"/>
            <a:ext cx="9144000" cy="1144867"/>
          </a:xfrm>
        </p:spPr>
        <p:txBody>
          <a:bodyPr/>
          <a:lstStyle/>
          <a:p>
            <a:pPr eaLnBrk="1" hangingPunct="1"/>
            <a:r>
              <a:rPr lang="en-US" sz="4100">
                <a:latin typeface="Tahoma" charset="0"/>
              </a:rPr>
              <a:t>3. Competitive Analysis</a:t>
            </a:r>
          </a:p>
        </p:txBody>
      </p:sp>
      <p:sp>
        <p:nvSpPr>
          <p:cNvPr id="33794" name="Rectangle 3"/>
          <p:cNvSpPr>
            <a:spLocks noGrp="1" noChangeArrowheads="1"/>
          </p:cNvSpPr>
          <p:nvPr>
            <p:ph type="body" idx="1"/>
          </p:nvPr>
        </p:nvSpPr>
        <p:spPr>
          <a:xfrm>
            <a:off x="966517" y="2395665"/>
            <a:ext cx="7774367" cy="4115004"/>
          </a:xfrm>
        </p:spPr>
        <p:txBody>
          <a:bodyPr/>
          <a:lstStyle/>
          <a:p>
            <a:pPr eaLnBrk="1" hangingPunct="1"/>
            <a:r>
              <a:rPr lang="en-US" sz="2700" dirty="0">
                <a:latin typeface="Tahoma" charset="0"/>
              </a:rPr>
              <a:t>Identify Competition</a:t>
            </a:r>
          </a:p>
          <a:p>
            <a:pPr eaLnBrk="1" hangingPunct="1"/>
            <a:r>
              <a:rPr lang="en-US" sz="2700" dirty="0">
                <a:latin typeface="Tahoma" charset="0"/>
              </a:rPr>
              <a:t>Conduct Survey</a:t>
            </a:r>
          </a:p>
          <a:p>
            <a:pPr eaLnBrk="1" hangingPunct="1"/>
            <a:r>
              <a:rPr lang="en-US" sz="2700" dirty="0">
                <a:latin typeface="Tahoma" charset="0"/>
              </a:rPr>
              <a:t>Identify Benchmarks (from survey)</a:t>
            </a:r>
          </a:p>
          <a:p>
            <a:pPr lvl="1" eaLnBrk="1" hangingPunct="1"/>
            <a:r>
              <a:rPr lang="en-US" sz="2300" dirty="0">
                <a:latin typeface="Tahoma" charset="0"/>
              </a:rPr>
              <a:t>Golf </a:t>
            </a:r>
            <a:r>
              <a:rPr lang="en-US" sz="2300" dirty="0" err="1">
                <a:latin typeface="Tahoma" charset="0"/>
              </a:rPr>
              <a:t>Maint</a:t>
            </a:r>
            <a:r>
              <a:rPr lang="en-US" sz="2300" dirty="0">
                <a:latin typeface="Tahoma" charset="0"/>
              </a:rPr>
              <a:t>: Greens must </a:t>
            </a:r>
            <a:r>
              <a:rPr lang="en-US" sz="2300" dirty="0" err="1">
                <a:latin typeface="Tahoma" charset="0"/>
              </a:rPr>
              <a:t>Stemp</a:t>
            </a:r>
            <a:r>
              <a:rPr lang="en-US" sz="2300" dirty="0">
                <a:latin typeface="Tahoma" charset="0"/>
              </a:rPr>
              <a:t> at 10</a:t>
            </a:r>
          </a:p>
          <a:p>
            <a:pPr lvl="1" eaLnBrk="1" hangingPunct="1"/>
            <a:r>
              <a:rPr lang="en-US" sz="2300" dirty="0">
                <a:latin typeface="Tahoma" charset="0"/>
              </a:rPr>
              <a:t>Front Desk: 3 phone rings is one too many </a:t>
            </a:r>
          </a:p>
          <a:p>
            <a:pPr lvl="1" eaLnBrk="1" hangingPunct="1"/>
            <a:r>
              <a:rPr lang="en-US" sz="2300" dirty="0">
                <a:latin typeface="Tahoma" charset="0"/>
              </a:rPr>
              <a:t>Mixed grill: 30 </a:t>
            </a:r>
            <a:r>
              <a:rPr lang="en-US" sz="2300" dirty="0" err="1">
                <a:latin typeface="Tahoma" charset="0"/>
              </a:rPr>
              <a:t>secs</a:t>
            </a:r>
            <a:r>
              <a:rPr lang="en-US" sz="2300" dirty="0">
                <a:latin typeface="Tahoma" charset="0"/>
              </a:rPr>
              <a:t> is max wait at the lectern</a:t>
            </a:r>
          </a:p>
          <a:p>
            <a:pPr lvl="1" eaLnBrk="1" hangingPunct="1"/>
            <a:r>
              <a:rPr lang="en-US" sz="2300" dirty="0">
                <a:latin typeface="Tahoma" charset="0"/>
              </a:rPr>
              <a:t>Golf: 4 </a:t>
            </a:r>
            <a:r>
              <a:rPr lang="en-US" sz="2300" dirty="0" err="1">
                <a:latin typeface="Tahoma" charset="0"/>
              </a:rPr>
              <a:t>hrs</a:t>
            </a:r>
            <a:r>
              <a:rPr lang="en-US" sz="2300" dirty="0">
                <a:latin typeface="Tahoma" charset="0"/>
              </a:rPr>
              <a:t> max golf rounds</a:t>
            </a:r>
          </a:p>
          <a:p>
            <a:pPr lvl="1" algn="r" eaLnBrk="1" hangingPunct="1">
              <a:buFont typeface="Wingdings" charset="0"/>
              <a:buNone/>
            </a:pPr>
            <a:r>
              <a:rPr lang="en-US" sz="2300" dirty="0">
                <a:latin typeface="Tahoma" charset="0"/>
              </a:rPr>
              <a:t>Details to come</a:t>
            </a:r>
          </a:p>
          <a:p>
            <a:pPr eaLnBrk="1" hangingPunct="1"/>
            <a:endParaRPr lang="en-US" dirty="0">
              <a:latin typeface="Tahoma" charset="0"/>
            </a:endParaRPr>
          </a:p>
        </p:txBody>
      </p:sp>
      <p:sp>
        <p:nvSpPr>
          <p:cNvPr id="3379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F28E4769-E38C-3946-9802-F2DD1DDA0DC2}" type="slidenum">
              <a:rPr lang="en-US" sz="1400">
                <a:latin typeface="Tahoma" charset="0"/>
              </a:rPr>
              <a:pPr eaLnBrk="1" hangingPunct="1"/>
              <a:t>60</a:t>
            </a:fld>
            <a:endParaRPr lang="en-US" sz="1400">
              <a:latin typeface="Tahoma" charset="0"/>
            </a:endParaRPr>
          </a:p>
        </p:txBody>
      </p:sp>
      <p:pic>
        <p:nvPicPr>
          <p:cNvPr id="33796" name="Picture 6" descr="C:\Documents and Settings\eamerritt.WIN\Local Settings\Temporary Internet Files\Content.IE5\H4BTSUPR\MCj043705200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066800"/>
            <a:ext cx="215410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8692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1209347" y="593824"/>
            <a:ext cx="8360804" cy="977823"/>
          </a:xfrm>
        </p:spPr>
        <p:txBody>
          <a:bodyPr/>
          <a:lstStyle/>
          <a:p>
            <a:pPr eaLnBrk="1" hangingPunct="1"/>
            <a:br>
              <a:rPr lang="en-US" sz="3800">
                <a:latin typeface="Tahoma" charset="0"/>
              </a:rPr>
            </a:br>
            <a:br>
              <a:rPr lang="en-US" sz="3800">
                <a:latin typeface="Tahoma" charset="0"/>
              </a:rPr>
            </a:br>
            <a:r>
              <a:rPr lang="en-US" sz="4100">
                <a:latin typeface="Tahoma" charset="0"/>
              </a:rPr>
              <a:t>4. Retreat</a:t>
            </a:r>
          </a:p>
        </p:txBody>
      </p:sp>
      <p:sp>
        <p:nvSpPr>
          <p:cNvPr id="35842" name="Rectangle 3"/>
          <p:cNvSpPr>
            <a:spLocks noGrp="1" noChangeArrowheads="1"/>
          </p:cNvSpPr>
          <p:nvPr>
            <p:ph type="body" idx="1"/>
          </p:nvPr>
        </p:nvSpPr>
        <p:spPr>
          <a:xfrm>
            <a:off x="794713" y="2011667"/>
            <a:ext cx="7341499" cy="3179961"/>
          </a:xfrm>
        </p:spPr>
        <p:txBody>
          <a:bodyPr/>
          <a:lstStyle/>
          <a:p>
            <a:pPr eaLnBrk="1" hangingPunct="1"/>
            <a:r>
              <a:rPr lang="en-US" sz="2700">
                <a:latin typeface="Tahoma" charset="0"/>
              </a:rPr>
              <a:t>Ideally away from the club</a:t>
            </a:r>
          </a:p>
          <a:p>
            <a:pPr eaLnBrk="1" hangingPunct="1"/>
            <a:r>
              <a:rPr lang="en-US" sz="2700">
                <a:latin typeface="Tahoma" charset="0"/>
              </a:rPr>
              <a:t>10-15 attendees</a:t>
            </a:r>
          </a:p>
          <a:p>
            <a:pPr eaLnBrk="1" hangingPunct="1"/>
            <a:r>
              <a:rPr lang="en-US" sz="2700">
                <a:latin typeface="Tahoma" charset="0"/>
              </a:rPr>
              <a:t>Create structure for continuity</a:t>
            </a:r>
          </a:p>
          <a:p>
            <a:pPr eaLnBrk="1" hangingPunct="1"/>
            <a:r>
              <a:rPr lang="en-US" sz="2700">
                <a:latin typeface="Tahoma" charset="0"/>
              </a:rPr>
              <a:t>Develop or confirm values, vision, mission, and key goals and objectives</a:t>
            </a:r>
          </a:p>
          <a:p>
            <a:pPr eaLnBrk="1" hangingPunct="1"/>
            <a:r>
              <a:rPr lang="en-US" sz="2700">
                <a:latin typeface="Tahoma" charset="0"/>
              </a:rPr>
              <a:t>Consider using a facilitator</a:t>
            </a:r>
          </a:p>
          <a:p>
            <a:pPr eaLnBrk="1" hangingPunct="1"/>
            <a:endParaRPr lang="en-US" sz="3300">
              <a:latin typeface="Tahoma" charset="0"/>
            </a:endParaRPr>
          </a:p>
          <a:p>
            <a:pPr eaLnBrk="1" hangingPunct="1">
              <a:buFont typeface="Wingdings" charset="0"/>
              <a:buNone/>
            </a:pPr>
            <a:endParaRPr lang="en-US" sz="3300">
              <a:latin typeface="Tahoma" charset="0"/>
            </a:endParaRPr>
          </a:p>
        </p:txBody>
      </p:sp>
      <p:sp>
        <p:nvSpPr>
          <p:cNvPr id="3584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181DC500-EAC7-5446-BC66-4B5FBFA30C8D}" type="slidenum">
              <a:rPr lang="en-US" sz="1400">
                <a:latin typeface="Tahoma" charset="0"/>
              </a:rPr>
              <a:pPr eaLnBrk="1" hangingPunct="1"/>
              <a:t>61</a:t>
            </a:fld>
            <a:endParaRPr lang="en-US" sz="1400">
              <a:latin typeface="Tahoma" charset="0"/>
            </a:endParaRPr>
          </a:p>
        </p:txBody>
      </p:sp>
      <p:pic>
        <p:nvPicPr>
          <p:cNvPr id="35845" name="Picture 6" descr="C:\Documents and Settings\eamerritt.WIN\Local Settings\Temporary Internet Files\Content.IE5\H4BTSUPR\MCj043705300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6122" y="4113985"/>
            <a:ext cx="2176823" cy="2310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46694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42"/>
          <p:cNvSpPr>
            <a:spLocks noGrp="1" noChangeArrowheads="1"/>
          </p:cNvSpPr>
          <p:nvPr>
            <p:ph type="title" idx="4294967295"/>
          </p:nvPr>
        </p:nvSpPr>
        <p:spPr>
          <a:xfrm>
            <a:off x="1150799" y="213899"/>
            <a:ext cx="7793563" cy="967637"/>
          </a:xfrm>
        </p:spPr>
        <p:txBody>
          <a:bodyPr/>
          <a:lstStyle/>
          <a:p>
            <a:pPr eaLnBrk="1" hangingPunct="1"/>
            <a:r>
              <a:rPr lang="en-US" sz="4000">
                <a:latin typeface="Tahoma" charset="0"/>
              </a:rPr>
              <a:t>The Model</a:t>
            </a:r>
          </a:p>
        </p:txBody>
      </p:sp>
      <p:sp>
        <p:nvSpPr>
          <p:cNvPr id="37890" name="Rectangle 4"/>
          <p:cNvSpPr>
            <a:spLocks noChangeArrowheads="1"/>
          </p:cNvSpPr>
          <p:nvPr/>
        </p:nvSpPr>
        <p:spPr bwMode="auto">
          <a:xfrm>
            <a:off x="3810400" y="2895782"/>
            <a:ext cx="1599984" cy="457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891" name="Rectangle 5"/>
          <p:cNvSpPr>
            <a:spLocks noChangeArrowheads="1"/>
          </p:cNvSpPr>
          <p:nvPr/>
        </p:nvSpPr>
        <p:spPr bwMode="auto">
          <a:xfrm>
            <a:off x="3810400" y="3429510"/>
            <a:ext cx="1981024" cy="53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10" tIns="46003" rIns="92010" bIns="46003">
            <a:spAutoFit/>
          </a:bodyPr>
          <a:lstStyle/>
          <a:p>
            <a:pPr defTabSz="912253" eaLnBrk="0" hangingPunct="0">
              <a:spcBef>
                <a:spcPct val="50000"/>
              </a:spcBef>
            </a:pPr>
            <a:r>
              <a:rPr lang="en-US" sz="2800" b="1">
                <a:latin typeface="Times New Roman" charset="0"/>
              </a:rPr>
              <a:t> </a:t>
            </a:r>
          </a:p>
        </p:txBody>
      </p:sp>
      <p:sp>
        <p:nvSpPr>
          <p:cNvPr id="37892" name="Rectangle 7"/>
          <p:cNvSpPr>
            <a:spLocks noChangeArrowheads="1"/>
          </p:cNvSpPr>
          <p:nvPr/>
        </p:nvSpPr>
        <p:spPr bwMode="auto">
          <a:xfrm>
            <a:off x="2209456" y="4647714"/>
            <a:ext cx="4725088" cy="51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893" name="Rectangle 8"/>
          <p:cNvSpPr>
            <a:spLocks noChangeArrowheads="1"/>
          </p:cNvSpPr>
          <p:nvPr/>
        </p:nvSpPr>
        <p:spPr bwMode="auto">
          <a:xfrm>
            <a:off x="1828416" y="5410619"/>
            <a:ext cx="6019856" cy="51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894" name="Rectangle 9"/>
          <p:cNvSpPr>
            <a:spLocks noChangeArrowheads="1"/>
          </p:cNvSpPr>
          <p:nvPr/>
        </p:nvSpPr>
        <p:spPr bwMode="auto">
          <a:xfrm>
            <a:off x="990512" y="6019721"/>
            <a:ext cx="7315584" cy="51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895" name="Rectangle 10"/>
          <p:cNvSpPr>
            <a:spLocks noChangeArrowheads="1"/>
          </p:cNvSpPr>
          <p:nvPr/>
        </p:nvSpPr>
        <p:spPr bwMode="auto">
          <a:xfrm>
            <a:off x="4038832" y="5866936"/>
            <a:ext cx="1143120" cy="51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896" name="Rectangle 11"/>
          <p:cNvSpPr>
            <a:spLocks noChangeArrowheads="1"/>
          </p:cNvSpPr>
          <p:nvPr/>
        </p:nvSpPr>
        <p:spPr bwMode="auto">
          <a:xfrm>
            <a:off x="3352576" y="5181442"/>
            <a:ext cx="2438848" cy="51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897" name="Rectangle 12"/>
          <p:cNvSpPr>
            <a:spLocks noChangeArrowheads="1"/>
          </p:cNvSpPr>
          <p:nvPr/>
        </p:nvSpPr>
        <p:spPr bwMode="auto">
          <a:xfrm>
            <a:off x="2818929" y="4266771"/>
            <a:ext cx="3506143" cy="51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898" name="Rectangle 13"/>
          <p:cNvSpPr>
            <a:spLocks noChangeArrowheads="1"/>
          </p:cNvSpPr>
          <p:nvPr/>
        </p:nvSpPr>
        <p:spPr bwMode="auto">
          <a:xfrm>
            <a:off x="2590497" y="3657669"/>
            <a:ext cx="4191439" cy="51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899" name="Rectangle 14"/>
          <p:cNvSpPr>
            <a:spLocks noChangeArrowheads="1"/>
          </p:cNvSpPr>
          <p:nvPr/>
        </p:nvSpPr>
        <p:spPr bwMode="auto">
          <a:xfrm>
            <a:off x="1905201" y="2895782"/>
            <a:ext cx="5410383" cy="518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900" name="Rectangle 15"/>
          <p:cNvSpPr>
            <a:spLocks noChangeArrowheads="1"/>
          </p:cNvSpPr>
          <p:nvPr/>
        </p:nvSpPr>
        <p:spPr bwMode="auto">
          <a:xfrm>
            <a:off x="914688" y="2133895"/>
            <a:ext cx="7238800" cy="518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678" tIns="28339" rIns="56678" bIns="28339" anchor="ctr"/>
          <a:lstStyle/>
          <a:p>
            <a:endParaRPr lang="en-US"/>
          </a:p>
        </p:txBody>
      </p:sp>
      <p:sp>
        <p:nvSpPr>
          <p:cNvPr id="37901" name="Line 18"/>
          <p:cNvSpPr>
            <a:spLocks noChangeShapeType="1"/>
          </p:cNvSpPr>
          <p:nvPr/>
        </p:nvSpPr>
        <p:spPr bwMode="auto">
          <a:xfrm>
            <a:off x="0" y="4191396"/>
            <a:ext cx="9068176" cy="0"/>
          </a:xfrm>
          <a:prstGeom prst="line">
            <a:avLst/>
          </a:prstGeom>
          <a:noFill/>
          <a:ln w="101600">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wrap="none" lIns="56678" tIns="28339" rIns="56678" bIns="28339" anchor="ctr"/>
          <a:lstStyle/>
          <a:p>
            <a:endParaRPr lang="en-US"/>
          </a:p>
        </p:txBody>
      </p:sp>
      <p:sp>
        <p:nvSpPr>
          <p:cNvPr id="16420" name="Rectangle 15"/>
          <p:cNvSpPr>
            <a:spLocks noChangeArrowheads="1"/>
          </p:cNvSpPr>
          <p:nvPr/>
        </p:nvSpPr>
        <p:spPr bwMode="auto">
          <a:xfrm>
            <a:off x="305216" y="4647714"/>
            <a:ext cx="2133632" cy="565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10" tIns="46003" rIns="92010" bIns="46003">
            <a:spAutoFit/>
          </a:bodyPr>
          <a:lstStyle/>
          <a:p>
            <a:pPr defTabSz="912253" eaLnBrk="0" hangingPunct="0">
              <a:spcBef>
                <a:spcPct val="50000"/>
              </a:spcBef>
            </a:pPr>
            <a:r>
              <a:rPr lang="en-US" sz="3000">
                <a:solidFill>
                  <a:srgbClr val="CC0000"/>
                </a:solidFill>
              </a:rPr>
              <a:t>Foundation</a:t>
            </a:r>
          </a:p>
        </p:txBody>
      </p:sp>
      <p:sp>
        <p:nvSpPr>
          <p:cNvPr id="16421" name="Rectangle 14"/>
          <p:cNvSpPr>
            <a:spLocks noChangeArrowheads="1"/>
          </p:cNvSpPr>
          <p:nvPr/>
        </p:nvSpPr>
        <p:spPr bwMode="auto">
          <a:xfrm>
            <a:off x="305216" y="2819389"/>
            <a:ext cx="2668240" cy="56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10" tIns="46003" rIns="92010" bIns="46003">
            <a:spAutoFit/>
          </a:bodyPr>
          <a:lstStyle/>
          <a:p>
            <a:pPr defTabSz="912253" eaLnBrk="0" hangingPunct="0">
              <a:spcBef>
                <a:spcPct val="50000"/>
              </a:spcBef>
            </a:pPr>
            <a:r>
              <a:rPr lang="en-US" sz="3000">
                <a:solidFill>
                  <a:srgbClr val="CC0000"/>
                </a:solidFill>
              </a:rPr>
              <a:t>Structure</a:t>
            </a:r>
          </a:p>
        </p:txBody>
      </p:sp>
      <p:sp>
        <p:nvSpPr>
          <p:cNvPr id="37904" name="Slide Number Placeholder 3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678" tIns="28339" rIns="56678" bIns="28339"/>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8F845FA1-0C9A-8042-8D80-89D8426A3679}" type="slidenum">
              <a:rPr lang="en-US" sz="1400">
                <a:latin typeface="Tahoma" charset="0"/>
              </a:rPr>
              <a:pPr eaLnBrk="1" hangingPunct="1"/>
              <a:t>62</a:t>
            </a:fld>
            <a:endParaRPr lang="en-US" sz="1400">
              <a:latin typeface="Tahoma" charset="0"/>
            </a:endParaRPr>
          </a:p>
        </p:txBody>
      </p:sp>
      <p:graphicFrame>
        <p:nvGraphicFramePr>
          <p:cNvPr id="39" name="Diagram 38"/>
          <p:cNvGraphicFramePr/>
          <p:nvPr/>
        </p:nvGraphicFramePr>
        <p:xfrm>
          <a:off x="2514600" y="1676400"/>
          <a:ext cx="62484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905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16420">
                                            <p:txEl>
                                              <p:pRg st="0" end="0"/>
                                            </p:txEl>
                                          </p:spTgt>
                                        </p:tgtEl>
                                        <p:attrNameLst>
                                          <p:attrName>style.visibility</p:attrName>
                                        </p:attrNameLst>
                                      </p:cBhvr>
                                      <p:to>
                                        <p:strVal val="visible"/>
                                      </p:to>
                                    </p:set>
                                    <p:anim calcmode="lin" valueType="num">
                                      <p:cBhvr additive="base">
                                        <p:cTn id="7" dur="500" fill="hold"/>
                                        <p:tgtEl>
                                          <p:spTgt spid="164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42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421">
                                            <p:txEl>
                                              <p:pRg st="0" end="0"/>
                                            </p:txEl>
                                          </p:spTgt>
                                        </p:tgtEl>
                                        <p:attrNameLst>
                                          <p:attrName>style.visibility</p:attrName>
                                        </p:attrNameLst>
                                      </p:cBhvr>
                                      <p:to>
                                        <p:strVal val="visible"/>
                                      </p:to>
                                    </p:set>
                                    <p:anim calcmode="lin" valueType="num">
                                      <p:cBhvr additive="base">
                                        <p:cTn id="12" dur="500" fill="hold"/>
                                        <p:tgtEl>
                                          <p:spTgt spid="1642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642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1071135" y="642715"/>
            <a:ext cx="8995231" cy="1142830"/>
          </a:xfrm>
          <a:noFill/>
        </p:spPr>
        <p:txBody>
          <a:bodyPr lIns="92019" tIns="46008" rIns="92019" bIns="46008" anchor="ctr"/>
          <a:lstStyle/>
          <a:p>
            <a:pPr marL="838446" indent="-838446" defTabSz="566837" eaLnBrk="1" hangingPunct="1"/>
            <a:r>
              <a:rPr lang="en-US" sz="3700" dirty="0">
                <a:latin typeface="Tahoma" charset="0"/>
              </a:rPr>
              <a:t>Values &amp; beliefs</a:t>
            </a:r>
          </a:p>
        </p:txBody>
      </p:sp>
      <p:sp>
        <p:nvSpPr>
          <p:cNvPr id="39938" name="Rectangle 3"/>
          <p:cNvSpPr>
            <a:spLocks noGrp="1" noChangeArrowheads="1"/>
          </p:cNvSpPr>
          <p:nvPr>
            <p:ph type="body" idx="1"/>
          </p:nvPr>
        </p:nvSpPr>
        <p:spPr>
          <a:xfrm>
            <a:off x="1024105" y="1962775"/>
            <a:ext cx="7394287" cy="4351311"/>
          </a:xfrm>
          <a:noFill/>
        </p:spPr>
        <p:txBody>
          <a:bodyPr lIns="92019" tIns="46008" rIns="92019" bIns="46008"/>
          <a:lstStyle/>
          <a:p>
            <a:pPr marL="212564" indent="-212564" defTabSz="566837" eaLnBrk="1" hangingPunct="1">
              <a:buNone/>
            </a:pPr>
            <a:r>
              <a:rPr lang="en-US" sz="2700" dirty="0">
                <a:latin typeface="Tahoma" charset="0"/>
              </a:rPr>
              <a:t>What the club is all about</a:t>
            </a:r>
          </a:p>
          <a:p>
            <a:pPr marL="212564" indent="-212564" defTabSz="566837" eaLnBrk="1" hangingPunct="1"/>
            <a:r>
              <a:rPr lang="en-US" sz="2700" dirty="0">
                <a:latin typeface="Tahoma" charset="0"/>
              </a:rPr>
              <a:t>Bedrocks</a:t>
            </a:r>
          </a:p>
          <a:p>
            <a:pPr marL="212564" indent="-212564" defTabSz="566837" eaLnBrk="1" hangingPunct="1"/>
            <a:r>
              <a:rPr lang="en-US" sz="2700" dirty="0">
                <a:latin typeface="Tahoma" charset="0"/>
              </a:rPr>
              <a:t>Fundamental convictions</a:t>
            </a:r>
          </a:p>
          <a:p>
            <a:pPr marL="212564" indent="-212564" defTabSz="566837" eaLnBrk="1" hangingPunct="1"/>
            <a:r>
              <a:rPr lang="en-US" sz="2700" dirty="0">
                <a:latin typeface="Tahoma" charset="0"/>
              </a:rPr>
              <a:t>Strong statements</a:t>
            </a:r>
          </a:p>
          <a:p>
            <a:pPr marL="212564" indent="-212564" defTabSz="566837" eaLnBrk="1" hangingPunct="1"/>
            <a:r>
              <a:rPr lang="en-US" sz="2700" dirty="0">
                <a:latin typeface="Tahoma" charset="0"/>
              </a:rPr>
              <a:t>Ideally will have buy-off</a:t>
            </a:r>
          </a:p>
          <a:p>
            <a:pPr marL="212564" indent="-212564" defTabSz="566837" eaLnBrk="1" hangingPunct="1"/>
            <a:r>
              <a:rPr lang="en-US" sz="2700" dirty="0">
                <a:latin typeface="Tahoma" charset="0"/>
              </a:rPr>
              <a:t>Explains why the club exists</a:t>
            </a:r>
          </a:p>
          <a:p>
            <a:pPr marL="212564" indent="-212564" defTabSz="566837" eaLnBrk="1" hangingPunct="1"/>
            <a:r>
              <a:rPr lang="en-US" sz="2700" dirty="0">
                <a:latin typeface="Tahoma" charset="0"/>
              </a:rPr>
              <a:t>High level (helicopter view)</a:t>
            </a:r>
          </a:p>
        </p:txBody>
      </p:sp>
      <p:sp>
        <p:nvSpPr>
          <p:cNvPr id="3993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2B763E9B-01B8-4F4B-8F1A-97FDE9B9D6CE}" type="slidenum">
              <a:rPr lang="en-US" sz="1400">
                <a:latin typeface="Tahoma" charset="0"/>
              </a:rPr>
              <a:pPr eaLnBrk="1" hangingPunct="1"/>
              <a:t>63</a:t>
            </a:fld>
            <a:endParaRPr lang="en-US" sz="1400">
              <a:latin typeface="Tahoma" charset="0"/>
            </a:endParaRPr>
          </a:p>
        </p:txBody>
      </p:sp>
      <p:pic>
        <p:nvPicPr>
          <p:cNvPr id="39940" name="Picture 8" descr="C:\Documents and Settings\eamerritt.WIN\Local Settings\Temporary Internet Files\Content.IE5\9XMA2IR9\MCj02375970000[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53630" y="2989489"/>
            <a:ext cx="2735426" cy="2346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8724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932924" y="398260"/>
            <a:ext cx="9144000" cy="1142830"/>
          </a:xfrm>
          <a:noFill/>
        </p:spPr>
        <p:txBody>
          <a:bodyPr lIns="92019" tIns="46008" rIns="92019" bIns="46008" anchor="ctr"/>
          <a:lstStyle/>
          <a:p>
            <a:pPr defTabSz="566837" eaLnBrk="1" hangingPunct="1"/>
            <a:r>
              <a:rPr lang="en-US" sz="4100" dirty="0">
                <a:latin typeface="Tahoma" charset="0"/>
              </a:rPr>
              <a:t>Values &amp; beliefs examples</a:t>
            </a:r>
          </a:p>
        </p:txBody>
      </p:sp>
      <p:sp>
        <p:nvSpPr>
          <p:cNvPr id="41986" name="Rectangle 3"/>
          <p:cNvSpPr>
            <a:spLocks noGrp="1" noChangeArrowheads="1"/>
          </p:cNvSpPr>
          <p:nvPr>
            <p:ph type="body" idx="1"/>
          </p:nvPr>
        </p:nvSpPr>
        <p:spPr>
          <a:xfrm>
            <a:off x="1347557" y="2060558"/>
            <a:ext cx="7340538" cy="2542339"/>
          </a:xfrm>
          <a:noFill/>
        </p:spPr>
        <p:txBody>
          <a:bodyPr lIns="92019" tIns="46008" rIns="92019" bIns="46008"/>
          <a:lstStyle/>
          <a:p>
            <a:pPr marL="212564" indent="-212564" defTabSz="566837" eaLnBrk="1" hangingPunct="1"/>
            <a:r>
              <a:rPr lang="en-US" sz="2700">
                <a:latin typeface="Tahoma" charset="0"/>
              </a:rPr>
              <a:t>Member satisfaction (survey)</a:t>
            </a:r>
          </a:p>
          <a:p>
            <a:pPr marL="212564" indent="-212564" defTabSz="566837" eaLnBrk="1" hangingPunct="1"/>
            <a:r>
              <a:rPr lang="en-US" sz="2700">
                <a:latin typeface="Tahoma" charset="0"/>
              </a:rPr>
              <a:t>Employee satisfaction (survey)</a:t>
            </a:r>
          </a:p>
          <a:p>
            <a:pPr marL="212564" indent="-212564" defTabSz="566837" eaLnBrk="1" hangingPunct="1"/>
            <a:r>
              <a:rPr lang="en-US" sz="2700">
                <a:latin typeface="Tahoma" charset="0"/>
              </a:rPr>
              <a:t>Financial stability (budget)</a:t>
            </a:r>
          </a:p>
          <a:p>
            <a:pPr marL="212564" indent="-212564" defTabSz="566837" eaLnBrk="1" hangingPunct="1"/>
            <a:r>
              <a:rPr lang="en-US" sz="2700">
                <a:latin typeface="Tahoma" charset="0"/>
              </a:rPr>
              <a:t>Ethical business practices</a:t>
            </a:r>
          </a:p>
          <a:p>
            <a:pPr marL="212564" indent="-212564" defTabSz="566837" eaLnBrk="1" hangingPunct="1"/>
            <a:r>
              <a:rPr lang="en-US" sz="2700">
                <a:latin typeface="Tahoma" charset="0"/>
              </a:rPr>
              <a:t>Service to the community</a:t>
            </a:r>
          </a:p>
        </p:txBody>
      </p:sp>
      <p:sp>
        <p:nvSpPr>
          <p:cNvPr id="4198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87ED75EB-57EF-DA4C-ADA4-0C66C748C677}" type="slidenum">
              <a:rPr lang="en-US" sz="1400">
                <a:latin typeface="Tahoma" charset="0"/>
              </a:rPr>
              <a:pPr eaLnBrk="1" hangingPunct="1"/>
              <a:t>64</a:t>
            </a:fld>
            <a:endParaRPr lang="en-US" sz="1400">
              <a:latin typeface="Tahoma" charset="0"/>
            </a:endParaRPr>
          </a:p>
        </p:txBody>
      </p:sp>
      <p:pic>
        <p:nvPicPr>
          <p:cNvPr id="20486" name="Picture 6" descr="C:\Documents and Settings\eamerritt.WIN\Local Settings\Temporary Internet Files\Content.IE5\H4BTSUPR\MCj04377910000[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60404" y="2500578"/>
            <a:ext cx="2166265" cy="188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438738" y="4994026"/>
            <a:ext cx="6311635" cy="132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684" tIns="28342" rIns="56684" bIns="28342">
            <a:spAutoFit/>
          </a:bodyPr>
          <a:lstStyle/>
          <a:p>
            <a:pPr marL="212564" indent="-212564" algn="just"/>
            <a:r>
              <a:rPr lang="en-US" sz="2000"/>
              <a:t>Understand that member satisfaction (measured by the survey across time) and financial stability (measured by budget across time) are </a:t>
            </a:r>
            <a:r>
              <a:rPr lang="en-US" sz="2000" i="1"/>
              <a:t>the</a:t>
            </a:r>
            <a:r>
              <a:rPr lang="en-US" sz="2000"/>
              <a:t> two vital club report cards </a:t>
            </a:r>
          </a:p>
        </p:txBody>
      </p:sp>
    </p:spTree>
    <p:extLst>
      <p:ext uri="{BB962C8B-B14F-4D97-AF65-F5344CB8AC3E}">
        <p14:creationId xmlns:p14="http://schemas.microsoft.com/office/powerpoint/2010/main" val="3017743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mph" presetSubtype="2" fill="hold" nodeType="afterEffect">
                                  <p:stCondLst>
                                    <p:cond delay="0"/>
                                  </p:stCondLst>
                                  <p:childTnLst>
                                    <p:animClr clrSpc="rgb" dir="cw">
                                      <p:cBhvr override="childStyle">
                                        <p:cTn id="6" dur="5000" fill="hold"/>
                                        <p:tgtEl>
                                          <p:spTgt spid="7">
                                            <p:txEl>
                                              <p:pRg st="0" end="0"/>
                                            </p:txEl>
                                          </p:spTgt>
                                        </p:tgtEl>
                                        <p:attrNameLst>
                                          <p:attrName>style.color</p:attrName>
                                        </p:attrNameLst>
                                      </p:cBhvr>
                                      <p:to>
                                        <a:schemeClr val="folHlink"/>
                                      </p:to>
                                    </p:animClr>
                                  </p:childTnLst>
                                </p:cTn>
                              </p:par>
                            </p:childTnLst>
                          </p:cTn>
                        </p:par>
                        <p:par>
                          <p:cTn id="7" fill="hold" nodeType="afterGroup">
                            <p:stCondLst>
                              <p:cond delay="5000"/>
                            </p:stCondLst>
                            <p:childTnLst>
                              <p:par>
                                <p:cTn id="8" presetID="15" presetClass="entr" presetSubtype="0" fill="hold" nodeType="afterEffect">
                                  <p:stCondLst>
                                    <p:cond delay="0"/>
                                  </p:stCondLst>
                                  <p:childTnLst>
                                    <p:set>
                                      <p:cBhvr>
                                        <p:cTn id="9" dur="1" fill="hold">
                                          <p:stCondLst>
                                            <p:cond delay="0"/>
                                          </p:stCondLst>
                                        </p:cTn>
                                        <p:tgtEl>
                                          <p:spTgt spid="20486"/>
                                        </p:tgtEl>
                                        <p:attrNameLst>
                                          <p:attrName>style.visibility</p:attrName>
                                        </p:attrNameLst>
                                      </p:cBhvr>
                                      <p:to>
                                        <p:strVal val="visible"/>
                                      </p:to>
                                    </p:set>
                                    <p:anim calcmode="lin" valueType="num">
                                      <p:cBhvr>
                                        <p:cTn id="10" dur="5000" fill="hold"/>
                                        <p:tgtEl>
                                          <p:spTgt spid="20486"/>
                                        </p:tgtEl>
                                        <p:attrNameLst>
                                          <p:attrName>ppt_w</p:attrName>
                                        </p:attrNameLst>
                                      </p:cBhvr>
                                      <p:tavLst>
                                        <p:tav tm="0">
                                          <p:val>
                                            <p:fltVal val="0"/>
                                          </p:val>
                                        </p:tav>
                                        <p:tav tm="100000">
                                          <p:val>
                                            <p:strVal val="#ppt_w"/>
                                          </p:val>
                                        </p:tav>
                                      </p:tavLst>
                                    </p:anim>
                                    <p:anim calcmode="lin" valueType="num">
                                      <p:cBhvr>
                                        <p:cTn id="11" dur="5000" fill="hold"/>
                                        <p:tgtEl>
                                          <p:spTgt spid="20486"/>
                                        </p:tgtEl>
                                        <p:attrNameLst>
                                          <p:attrName>ppt_h</p:attrName>
                                        </p:attrNameLst>
                                      </p:cBhvr>
                                      <p:tavLst>
                                        <p:tav tm="0">
                                          <p:val>
                                            <p:fltVal val="0"/>
                                          </p:val>
                                        </p:tav>
                                        <p:tav tm="100000">
                                          <p:val>
                                            <p:strVal val="#ppt_h"/>
                                          </p:val>
                                        </p:tav>
                                      </p:tavLst>
                                    </p:anim>
                                    <p:anim calcmode="lin" valueType="num">
                                      <p:cBhvr>
                                        <p:cTn id="12" dur="5000" fill="hold"/>
                                        <p:tgtEl>
                                          <p:spTgt spid="20486"/>
                                        </p:tgtEl>
                                        <p:attrNameLst>
                                          <p:attrName>ppt_x</p:attrName>
                                        </p:attrNameLst>
                                      </p:cBhvr>
                                      <p:tavLst>
                                        <p:tav tm="0" fmla="#ppt_x+(cos(-2*pi*(1-$))*-#ppt_x-sin(-2*pi*(1-$))*(1-#ppt_y))*(1-$)">
                                          <p:val>
                                            <p:fltVal val="0"/>
                                          </p:val>
                                        </p:tav>
                                        <p:tav tm="100000">
                                          <p:val>
                                            <p:fltVal val="1"/>
                                          </p:val>
                                        </p:tav>
                                      </p:tavLst>
                                    </p:anim>
                                    <p:anim calcmode="lin" valueType="num">
                                      <p:cBhvr>
                                        <p:cTn id="13" dur="5000" fill="hold"/>
                                        <p:tgtEl>
                                          <p:spTgt spid="2048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noFill/>
        </p:spPr>
        <p:txBody>
          <a:bodyPr lIns="92019" tIns="46008" rIns="92019" bIns="46008" anchor="ctr"/>
          <a:lstStyle/>
          <a:p>
            <a:pPr defTabSz="566837"/>
            <a:r>
              <a:rPr lang="en-US" sz="4100" dirty="0">
                <a:latin typeface="Tahoma" charset="0"/>
              </a:rPr>
              <a:t>Vision</a:t>
            </a:r>
            <a:br>
              <a:rPr lang="en-US" sz="4100" dirty="0">
                <a:latin typeface="Tahoma" charset="0"/>
              </a:rPr>
            </a:br>
            <a:endParaRPr lang="en-US" sz="4100" dirty="0">
              <a:latin typeface="Tahoma" charset="0"/>
            </a:endParaRPr>
          </a:p>
        </p:txBody>
      </p:sp>
      <p:sp>
        <p:nvSpPr>
          <p:cNvPr id="44034" name="Rectangle 3"/>
          <p:cNvSpPr>
            <a:spLocks noGrp="1" noChangeArrowheads="1"/>
          </p:cNvSpPr>
          <p:nvPr>
            <p:ph type="body" idx="1"/>
          </p:nvPr>
        </p:nvSpPr>
        <p:spPr>
          <a:noFill/>
        </p:spPr>
        <p:txBody>
          <a:bodyPr lIns="92019" tIns="46008" rIns="92019" bIns="46008"/>
          <a:lstStyle/>
          <a:p>
            <a:pPr defTabSz="566837"/>
            <a:r>
              <a:rPr lang="en-US" sz="2700">
                <a:latin typeface="Tahoma" charset="0"/>
              </a:rPr>
              <a:t>Where you want the Club to be positioned</a:t>
            </a:r>
          </a:p>
          <a:p>
            <a:pPr defTabSz="566837"/>
            <a:r>
              <a:rPr lang="en-US" sz="2700">
                <a:latin typeface="Tahoma" charset="0"/>
              </a:rPr>
              <a:t>A bold statement that paints a picture of what the club will look like</a:t>
            </a:r>
          </a:p>
          <a:p>
            <a:pPr defTabSz="566837"/>
            <a:r>
              <a:rPr lang="en-US" sz="2700">
                <a:latin typeface="Tahoma" charset="0"/>
              </a:rPr>
              <a:t>Trend toward combining vision with mission</a:t>
            </a:r>
            <a:endParaRPr lang="en-US">
              <a:latin typeface="Tahoma" charset="0"/>
            </a:endParaRPr>
          </a:p>
          <a:p>
            <a:pPr defTabSz="566837"/>
            <a:endParaRPr lang="en-US" b="1">
              <a:latin typeface="Tahoma" charset="0"/>
            </a:endParaRPr>
          </a:p>
        </p:txBody>
      </p:sp>
      <p:sp>
        <p:nvSpPr>
          <p:cNvPr id="4403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156D66C8-41AB-AD40-B6A1-1E59A8E6A328}" type="slidenum">
              <a:rPr lang="en-US" sz="1400">
                <a:latin typeface="Tahoma" charset="0"/>
              </a:rPr>
              <a:pPr eaLnBrk="1" hangingPunct="1"/>
              <a:t>65</a:t>
            </a:fld>
            <a:endParaRPr lang="en-US" sz="1400">
              <a:latin typeface="Tahoma" charset="0"/>
            </a:endParaRPr>
          </a:p>
        </p:txBody>
      </p:sp>
      <p:pic>
        <p:nvPicPr>
          <p:cNvPr id="44036" name="Picture 6" descr="C:\Documents and Settings\eamerritt.WIN\Local Settings\Temporary Internet Files\Content.IE5\09S7N6GG\MCj043481200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841" y="4211768"/>
            <a:ext cx="1934954" cy="205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3926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noFill/>
        </p:spPr>
        <p:txBody>
          <a:bodyPr lIns="92019" tIns="46008" rIns="92019" bIns="46008" anchor="ctr"/>
          <a:lstStyle/>
          <a:p>
            <a:pPr defTabSz="566837" eaLnBrk="1" hangingPunct="1"/>
            <a:r>
              <a:rPr lang="en-US" sz="4100" dirty="0">
                <a:latin typeface="Tahoma" charset="0"/>
              </a:rPr>
              <a:t>Vision example</a:t>
            </a:r>
          </a:p>
        </p:txBody>
      </p:sp>
      <p:sp>
        <p:nvSpPr>
          <p:cNvPr id="20483" name="Rectangle 4"/>
          <p:cNvSpPr>
            <a:spLocks noGrp="1" noChangeArrowheads="1"/>
          </p:cNvSpPr>
          <p:nvPr>
            <p:ph type="body" idx="1"/>
          </p:nvPr>
        </p:nvSpPr>
        <p:spPr/>
        <p:txBody>
          <a:bodyPr/>
          <a:lstStyle/>
          <a:p>
            <a:pPr eaLnBrk="1" hangingPunct="1">
              <a:lnSpc>
                <a:spcPct val="80000"/>
              </a:lnSpc>
            </a:pPr>
            <a:r>
              <a:rPr lang="en-US" sz="2500" dirty="0">
                <a:latin typeface="Tahoma" charset="0"/>
              </a:rPr>
              <a:t>By the year 2020, the </a:t>
            </a:r>
            <a:r>
              <a:rPr lang="en-US" sz="2500" dirty="0" err="1">
                <a:latin typeface="Tahoma" charset="0"/>
              </a:rPr>
              <a:t>Cassiopia</a:t>
            </a:r>
            <a:r>
              <a:rPr lang="en-US" sz="2500" dirty="0">
                <a:latin typeface="Tahoma" charset="0"/>
              </a:rPr>
              <a:t> Golf Club will be a premier golf club with a memorable and top-conditioned course</a:t>
            </a:r>
          </a:p>
          <a:p>
            <a:pPr eaLnBrk="1" hangingPunct="1">
              <a:lnSpc>
                <a:spcPct val="80000"/>
              </a:lnSpc>
            </a:pPr>
            <a:r>
              <a:rPr lang="en-US" sz="2500" dirty="0">
                <a:latin typeface="Tahoma" charset="0"/>
              </a:rPr>
              <a:t>It will reach a full membership of 350 regular members and a waiting list to join </a:t>
            </a:r>
          </a:p>
          <a:p>
            <a:pPr eaLnBrk="1" hangingPunct="1">
              <a:lnSpc>
                <a:spcPct val="80000"/>
              </a:lnSpc>
            </a:pPr>
            <a:r>
              <a:rPr lang="en-US" sz="2500" dirty="0">
                <a:latin typeface="Tahoma" charset="0"/>
              </a:rPr>
              <a:t>Achieve gross revenues of $10 million annually, with a capital reserve of $2 million </a:t>
            </a:r>
          </a:p>
          <a:p>
            <a:pPr eaLnBrk="1" hangingPunct="1">
              <a:lnSpc>
                <a:spcPct val="80000"/>
              </a:lnSpc>
            </a:pPr>
            <a:r>
              <a:rPr lang="en-US" sz="2500" dirty="0">
                <a:latin typeface="Tahoma" charset="0"/>
              </a:rPr>
              <a:t>The Club will offer superior food &amp; </a:t>
            </a:r>
            <a:r>
              <a:rPr lang="en-US" sz="2500" dirty="0" err="1">
                <a:latin typeface="Tahoma" charset="0"/>
              </a:rPr>
              <a:t>bev</a:t>
            </a:r>
            <a:r>
              <a:rPr lang="en-US" sz="2500" dirty="0">
                <a:latin typeface="Tahoma" charset="0"/>
              </a:rPr>
              <a:t> service, exceeding club member expectations </a:t>
            </a:r>
          </a:p>
          <a:p>
            <a:pPr eaLnBrk="1" hangingPunct="1">
              <a:lnSpc>
                <a:spcPct val="80000"/>
              </a:lnSpc>
            </a:pPr>
            <a:r>
              <a:rPr lang="en-US" sz="2500" dirty="0">
                <a:latin typeface="Tahoma" charset="0"/>
              </a:rPr>
              <a:t>The Golf Club will be the employer of choice in the Greater L.A. area</a:t>
            </a:r>
          </a:p>
          <a:p>
            <a:pPr eaLnBrk="1" hangingPunct="1">
              <a:lnSpc>
                <a:spcPct val="80000"/>
              </a:lnSpc>
            </a:pPr>
            <a:endParaRPr lang="en-US" sz="2700" dirty="0">
              <a:latin typeface="Tahoma" charset="0"/>
            </a:endParaRPr>
          </a:p>
        </p:txBody>
      </p:sp>
      <p:sp>
        <p:nvSpPr>
          <p:cNvPr id="4608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034BB79F-407C-2840-B70C-6A50500A4364}" type="slidenum">
              <a:rPr lang="en-US" sz="1400">
                <a:latin typeface="Tahoma" charset="0"/>
              </a:rPr>
              <a:pPr eaLnBrk="1" hangingPunct="1"/>
              <a:t>66</a:t>
            </a:fld>
            <a:endParaRPr lang="en-US" sz="1400">
              <a:latin typeface="Tahoma" charset="0"/>
            </a:endParaRPr>
          </a:p>
        </p:txBody>
      </p:sp>
    </p:spTree>
    <p:extLst>
      <p:ext uri="{BB962C8B-B14F-4D97-AF65-F5344CB8AC3E}">
        <p14:creationId xmlns:p14="http://schemas.microsoft.com/office/powerpoint/2010/main" val="37847127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nodeType="after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 calcmode="lin" valueType="num">
                                      <p:cBhvr additive="base">
                                        <p:cTn id="12" dur="3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3" dur="30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4000"/>
                            </p:stCondLst>
                            <p:childTnLst>
                              <p:par>
                                <p:cTn id="15" presetID="2" presetClass="entr" presetSubtype="4" fill="hold" nodeType="after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 calcmode="lin" valueType="num">
                                      <p:cBhvr additive="base">
                                        <p:cTn id="17" dur="50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8" dur="50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9000"/>
                            </p:stCondLst>
                            <p:childTnLst>
                              <p:par>
                                <p:cTn id="20" presetID="2" presetClass="entr" presetSubtype="4" fill="hold" nodeType="after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 calcmode="lin" valueType="num">
                                      <p:cBhvr additive="base">
                                        <p:cTn id="22" dur="5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3" dur="5000" fill="hold"/>
                                        <p:tgtEl>
                                          <p:spTgt spid="20483">
                                            <p:txEl>
                                              <p:pRg st="3" end="3"/>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14000"/>
                            </p:stCondLst>
                            <p:childTnLst>
                              <p:par>
                                <p:cTn id="25" presetID="2" presetClass="entr" presetSubtype="4" fill="hold" nodeType="after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 calcmode="lin" valueType="num">
                                      <p:cBhvr additive="base">
                                        <p:cTn id="27" dur="50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28" dur="5000" fill="hold"/>
                                        <p:tgtEl>
                                          <p:spTgt spid="2048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1255417" y="496042"/>
            <a:ext cx="9144000" cy="1398490"/>
          </a:xfrm>
          <a:noFill/>
        </p:spPr>
        <p:txBody>
          <a:bodyPr lIns="92019" tIns="46008" rIns="92019" bIns="46008" anchor="ctr"/>
          <a:lstStyle/>
          <a:p>
            <a:pPr defTabSz="566837"/>
            <a:r>
              <a:rPr lang="en-US" sz="3700" dirty="0">
                <a:latin typeface="Tahoma" charset="0"/>
              </a:rPr>
              <a:t>Mission</a:t>
            </a:r>
          </a:p>
        </p:txBody>
      </p:sp>
      <p:sp>
        <p:nvSpPr>
          <p:cNvPr id="48130" name="Rectangle 3"/>
          <p:cNvSpPr>
            <a:spLocks noGrp="1" noChangeArrowheads="1"/>
          </p:cNvSpPr>
          <p:nvPr>
            <p:ph type="body" idx="1"/>
          </p:nvPr>
        </p:nvSpPr>
        <p:spPr>
          <a:xfrm>
            <a:off x="1393628" y="2158340"/>
            <a:ext cx="7340538" cy="3741190"/>
          </a:xfrm>
          <a:noFill/>
        </p:spPr>
        <p:txBody>
          <a:bodyPr lIns="92019" tIns="46008" rIns="92019" bIns="46008"/>
          <a:lstStyle/>
          <a:p>
            <a:pPr marL="212564" indent="-212564" defTabSz="566837">
              <a:lnSpc>
                <a:spcPct val="150000"/>
              </a:lnSpc>
            </a:pPr>
            <a:r>
              <a:rPr lang="en-US" sz="3000" dirty="0">
                <a:latin typeface="Tahoma" charset="0"/>
              </a:rPr>
              <a:t>The reason for the club</a:t>
            </a:r>
            <a:r>
              <a:rPr lang="ja-JP" altLang="en-US" sz="3000" dirty="0">
                <a:latin typeface="Tahoma" charset="0"/>
              </a:rPr>
              <a:t>’</a:t>
            </a:r>
            <a:r>
              <a:rPr lang="en-US" altLang="ja-JP" sz="3000" dirty="0">
                <a:latin typeface="Tahoma" charset="0"/>
              </a:rPr>
              <a:t>s being</a:t>
            </a:r>
          </a:p>
          <a:p>
            <a:pPr marL="212564" indent="-212564" defTabSz="566837"/>
            <a:r>
              <a:rPr lang="en-US" sz="3000" dirty="0">
                <a:latin typeface="Tahoma" charset="0"/>
              </a:rPr>
              <a:t>A broad statement of the </a:t>
            </a:r>
            <a:r>
              <a:rPr lang="en-US" sz="3000" i="1" dirty="0">
                <a:latin typeface="Tahoma" charset="0"/>
              </a:rPr>
              <a:t>fundamental</a:t>
            </a:r>
            <a:r>
              <a:rPr lang="en-US" sz="3000" dirty="0">
                <a:latin typeface="Tahoma" charset="0"/>
              </a:rPr>
              <a:t> purpose for which the club exists</a:t>
            </a:r>
          </a:p>
          <a:p>
            <a:pPr marL="212564" indent="-212564" defTabSz="566837"/>
            <a:r>
              <a:rPr lang="en-US" sz="3000" dirty="0">
                <a:latin typeface="Tahoma" charset="0"/>
              </a:rPr>
              <a:t>Values drive mission</a:t>
            </a:r>
          </a:p>
          <a:p>
            <a:pPr marL="212564" indent="-212564" defTabSz="566837"/>
            <a:r>
              <a:rPr lang="en-US" sz="3000" dirty="0">
                <a:latin typeface="Tahoma" charset="0"/>
              </a:rPr>
              <a:t>SWOT occurs at this stage</a:t>
            </a:r>
          </a:p>
        </p:txBody>
      </p:sp>
      <p:sp>
        <p:nvSpPr>
          <p:cNvPr id="4813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9E9316B9-A015-624C-94ED-9A88CF69DCE5}" type="slidenum">
              <a:rPr lang="en-US" sz="1400">
                <a:latin typeface="Tahoma" charset="0"/>
              </a:rPr>
              <a:pPr eaLnBrk="1" hangingPunct="1"/>
              <a:t>67</a:t>
            </a:fld>
            <a:endParaRPr lang="en-US" sz="1400">
              <a:latin typeface="Tahoma" charset="0"/>
            </a:endParaRPr>
          </a:p>
        </p:txBody>
      </p:sp>
      <p:pic>
        <p:nvPicPr>
          <p:cNvPr id="48132" name="Picture 6" descr="C:\Documents and Settings\eamerritt.WIN\Local Settings\Temporary Internet Files\Content.IE5\D282528P\MCj02953420000[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68263" y="4162877"/>
            <a:ext cx="1730516" cy="205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3276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300527" y="304552"/>
            <a:ext cx="8148689" cy="1268113"/>
          </a:xfrm>
        </p:spPr>
        <p:txBody>
          <a:bodyPr lIns="91431" tIns="45715" rIns="91431" bIns="45715" rtlCol="0">
            <a:normAutofit/>
          </a:bodyPr>
          <a:lstStyle/>
          <a:p>
            <a:pPr>
              <a:defRPr/>
            </a:pPr>
            <a:r>
              <a:rPr lang="en-US" sz="4000" dirty="0">
                <a:latin typeface="+mn-lt"/>
                <a:ea typeface="+mn-ea"/>
                <a:cs typeface="+mn-cs"/>
              </a:rPr>
              <a:t>Mission SWOT</a:t>
            </a:r>
          </a:p>
        </p:txBody>
      </p:sp>
      <p:sp>
        <p:nvSpPr>
          <p:cNvPr id="22531" name="Rectangle 3"/>
          <p:cNvSpPr>
            <a:spLocks noGrp="1" noChangeArrowheads="1"/>
          </p:cNvSpPr>
          <p:nvPr>
            <p:ph idx="1"/>
          </p:nvPr>
        </p:nvSpPr>
        <p:spPr>
          <a:xfrm>
            <a:off x="686256" y="2438445"/>
            <a:ext cx="7695664" cy="3810453"/>
          </a:xfrm>
        </p:spPr>
        <p:txBody>
          <a:bodyPr lIns="92010" tIns="46003" rIns="92010" bIns="46003">
            <a:normAutofit/>
          </a:bodyPr>
          <a:lstStyle/>
          <a:p>
            <a:pPr marL="212543" indent="-212543" defTabSz="566780">
              <a:lnSpc>
                <a:spcPct val="90000"/>
              </a:lnSpc>
              <a:buNone/>
              <a:defRPr/>
            </a:pPr>
            <a:r>
              <a:rPr lang="en-US" sz="2700" dirty="0">
                <a:ea typeface="+mn-ea"/>
              </a:rPr>
              <a:t>Strengths (Internal)</a:t>
            </a:r>
          </a:p>
          <a:p>
            <a:pPr marL="212543" indent="-212543" defTabSz="566780">
              <a:lnSpc>
                <a:spcPct val="90000"/>
              </a:lnSpc>
              <a:buFont typeface="Wingdings" pitchFamily="2" charset="2"/>
              <a:buChar char="n"/>
              <a:defRPr/>
            </a:pPr>
            <a:r>
              <a:rPr lang="en-US" sz="2400" dirty="0">
                <a:ea typeface="+mn-ea"/>
              </a:rPr>
              <a:t>Items which contribute to success</a:t>
            </a:r>
          </a:p>
          <a:p>
            <a:pPr marL="212543" indent="-212543" defTabSz="566780">
              <a:lnSpc>
                <a:spcPct val="90000"/>
              </a:lnSpc>
              <a:buFont typeface="Wingdings" pitchFamily="2" charset="2"/>
              <a:buChar char="n"/>
              <a:defRPr/>
            </a:pPr>
            <a:r>
              <a:rPr lang="en-US" sz="2400" dirty="0">
                <a:ea typeface="+mn-ea"/>
              </a:rPr>
              <a:t>Assume excess cash on hand</a:t>
            </a:r>
          </a:p>
          <a:p>
            <a:pPr marL="212543" indent="-212543" defTabSz="566780">
              <a:lnSpc>
                <a:spcPct val="90000"/>
              </a:lnSpc>
              <a:buFont typeface="Wingdings" pitchFamily="2" charset="2"/>
              <a:buChar char="n"/>
              <a:defRPr/>
            </a:pPr>
            <a:r>
              <a:rPr lang="en-US" sz="2400" dirty="0">
                <a:ea typeface="+mn-ea"/>
              </a:rPr>
              <a:t>Consider with External opportunities</a:t>
            </a:r>
          </a:p>
          <a:p>
            <a:pPr marL="212543" indent="-212543" defTabSz="566780">
              <a:lnSpc>
                <a:spcPct val="90000"/>
              </a:lnSpc>
              <a:buFont typeface="Wingdings" pitchFamily="2" charset="2"/>
              <a:buChar char="n"/>
              <a:defRPr/>
            </a:pPr>
            <a:endParaRPr lang="en-US" sz="2700" dirty="0">
              <a:ea typeface="+mn-ea"/>
            </a:endParaRPr>
          </a:p>
          <a:p>
            <a:pPr marL="212543" indent="-212543" defTabSz="566780">
              <a:lnSpc>
                <a:spcPct val="90000"/>
              </a:lnSpc>
              <a:buNone/>
              <a:defRPr/>
            </a:pPr>
            <a:r>
              <a:rPr lang="en-US" sz="2700" dirty="0">
                <a:ea typeface="+mn-ea"/>
              </a:rPr>
              <a:t>Weaknesses (Internal)</a:t>
            </a:r>
          </a:p>
          <a:p>
            <a:pPr marL="212543" indent="-212543" defTabSz="566780">
              <a:lnSpc>
                <a:spcPct val="90000"/>
              </a:lnSpc>
              <a:buFont typeface="Wingdings" pitchFamily="2" charset="2"/>
              <a:buChar char="n"/>
              <a:defRPr/>
            </a:pPr>
            <a:r>
              <a:rPr lang="en-US" sz="2400" dirty="0">
                <a:ea typeface="+mn-ea"/>
              </a:rPr>
              <a:t>Items which limit success</a:t>
            </a:r>
          </a:p>
          <a:p>
            <a:pPr marL="212543" indent="-212543" defTabSz="566780">
              <a:lnSpc>
                <a:spcPct val="90000"/>
              </a:lnSpc>
              <a:buFont typeface="Wingdings" pitchFamily="2" charset="2"/>
              <a:buChar char="n"/>
              <a:defRPr/>
            </a:pPr>
            <a:r>
              <a:rPr lang="en-US" sz="2400" dirty="0">
                <a:ea typeface="+mn-ea"/>
              </a:rPr>
              <a:t>Ingress and egress to upper and lower clubs</a:t>
            </a:r>
          </a:p>
          <a:p>
            <a:pPr marL="212543" indent="-212543" defTabSz="566780">
              <a:lnSpc>
                <a:spcPct val="90000"/>
              </a:lnSpc>
              <a:buFont typeface="Wingdings" pitchFamily="2" charset="2"/>
              <a:buChar char="n"/>
              <a:defRPr/>
            </a:pPr>
            <a:r>
              <a:rPr lang="en-US" sz="2400" dirty="0">
                <a:ea typeface="+mn-ea"/>
              </a:rPr>
              <a:t>Consider with External Threats</a:t>
            </a:r>
            <a:endParaRPr lang="en-US" sz="4400" dirty="0">
              <a:ea typeface="+mn-ea"/>
            </a:endParaRPr>
          </a:p>
        </p:txBody>
      </p:sp>
      <p:sp>
        <p:nvSpPr>
          <p:cNvPr id="5017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AF49296E-E95F-FE4F-AA6A-AC7BA0377E1D}" type="slidenum">
              <a:rPr lang="en-US" sz="1400">
                <a:latin typeface="Tahoma" charset="0"/>
              </a:rPr>
              <a:pPr eaLnBrk="1" hangingPunct="1"/>
              <a:t>68</a:t>
            </a:fld>
            <a:endParaRPr lang="en-US" sz="1400">
              <a:latin typeface="Tahoma" charset="0"/>
            </a:endParaRPr>
          </a:p>
        </p:txBody>
      </p:sp>
      <p:pic>
        <p:nvPicPr>
          <p:cNvPr id="22534" name="Picture 6" descr="C:\Documents and Settings\eamerritt.WIN\Local Settings\Temporary Internet Files\Content.IE5\D282528P\MCj02512850000[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37912" y="2256122"/>
            <a:ext cx="2412933" cy="171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781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nodeType="afterEffect">
                                  <p:stCondLst>
                                    <p:cond delay="0"/>
                                  </p:stCondLst>
                                  <p:childTnLst>
                                    <p:set>
                                      <p:cBhvr>
                                        <p:cTn id="6" dur="1" fill="hold">
                                          <p:stCondLst>
                                            <p:cond delay="0"/>
                                          </p:stCondLst>
                                        </p:cTn>
                                        <p:tgtEl>
                                          <p:spTgt spid="22534"/>
                                        </p:tgtEl>
                                        <p:attrNameLst>
                                          <p:attrName>style.visibility</p:attrName>
                                        </p:attrNameLst>
                                      </p:cBhvr>
                                      <p:to>
                                        <p:strVal val="visible"/>
                                      </p:to>
                                    </p:set>
                                    <p:anim calcmode="lin" valueType="num">
                                      <p:cBhvr>
                                        <p:cTn id="7" dur="1000" decel="50000" fill="hold">
                                          <p:stCondLst>
                                            <p:cond delay="0"/>
                                          </p:stCondLst>
                                        </p:cTn>
                                        <p:tgtEl>
                                          <p:spTgt spid="22534"/>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2534"/>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2534"/>
                                        </p:tgtEl>
                                        <p:attrNameLst>
                                          <p:attrName>ppt_w</p:attrName>
                                        </p:attrNameLst>
                                      </p:cBhvr>
                                      <p:tavLst>
                                        <p:tav tm="0">
                                          <p:val>
                                            <p:strVal val="#ppt_w*.05"/>
                                          </p:val>
                                        </p:tav>
                                        <p:tav tm="100000">
                                          <p:val>
                                            <p:strVal val="#ppt_w"/>
                                          </p:val>
                                        </p:tav>
                                      </p:tavLst>
                                    </p:anim>
                                    <p:anim calcmode="lin" valueType="num">
                                      <p:cBhvr>
                                        <p:cTn id="10" dur="2000" fill="hold"/>
                                        <p:tgtEl>
                                          <p:spTgt spid="22534"/>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2534"/>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2534"/>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2534"/>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Rectangle 2"/>
          <p:cNvSpPr>
            <a:spLocks noGrp="1" noChangeArrowheads="1"/>
          </p:cNvSpPr>
          <p:nvPr>
            <p:ph type="title" idx="4294967295"/>
          </p:nvPr>
        </p:nvSpPr>
        <p:spPr>
          <a:xfrm>
            <a:off x="1209346" y="300478"/>
            <a:ext cx="9144000" cy="1268113"/>
          </a:xfrm>
          <a:noFill/>
        </p:spPr>
        <p:txBody>
          <a:bodyPr lIns="92019" tIns="46008" rIns="92019" bIns="46008" anchor="ctr"/>
          <a:lstStyle/>
          <a:p>
            <a:pPr defTabSz="566837"/>
            <a:r>
              <a:rPr lang="en-US" sz="3700" dirty="0">
                <a:latin typeface="Tahoma" charset="0"/>
              </a:rPr>
              <a:t>Mission SWOT</a:t>
            </a:r>
          </a:p>
        </p:txBody>
      </p:sp>
      <p:sp>
        <p:nvSpPr>
          <p:cNvPr id="52226" name="Rectangle 3"/>
          <p:cNvSpPr>
            <a:spLocks noGrp="1" noChangeArrowheads="1"/>
          </p:cNvSpPr>
          <p:nvPr>
            <p:ph type="body" idx="4294967295"/>
          </p:nvPr>
        </p:nvSpPr>
        <p:spPr>
          <a:xfrm>
            <a:off x="380080" y="2109449"/>
            <a:ext cx="6127353" cy="4139449"/>
          </a:xfrm>
          <a:noFill/>
        </p:spPr>
        <p:txBody>
          <a:bodyPr lIns="92019" tIns="46008" rIns="92019" bIns="46008"/>
          <a:lstStyle/>
          <a:p>
            <a:pPr marL="212564" indent="-212564" defTabSz="566837">
              <a:lnSpc>
                <a:spcPct val="90000"/>
              </a:lnSpc>
              <a:buNone/>
            </a:pPr>
            <a:r>
              <a:rPr lang="en-US" sz="2700" dirty="0">
                <a:latin typeface="Tahoma" charset="0"/>
              </a:rPr>
              <a:t>Opportunities (External)</a:t>
            </a:r>
          </a:p>
          <a:p>
            <a:pPr marL="212564" indent="-212564" defTabSz="566837">
              <a:lnSpc>
                <a:spcPct val="90000"/>
              </a:lnSpc>
            </a:pPr>
            <a:r>
              <a:rPr lang="en-US" sz="2400" dirty="0">
                <a:latin typeface="Tahoma" charset="0"/>
              </a:rPr>
              <a:t>Items from the outside which could contribute to success</a:t>
            </a:r>
          </a:p>
          <a:p>
            <a:pPr marL="212564" indent="-212564" defTabSz="566837">
              <a:lnSpc>
                <a:spcPct val="90000"/>
              </a:lnSpc>
            </a:pPr>
            <a:r>
              <a:rPr lang="en-US" sz="2400" dirty="0">
                <a:latin typeface="Tahoma" charset="0"/>
              </a:rPr>
              <a:t>Developer club is going under</a:t>
            </a:r>
          </a:p>
          <a:p>
            <a:pPr marL="212564" indent="-212564" defTabSz="566837">
              <a:lnSpc>
                <a:spcPct val="90000"/>
              </a:lnSpc>
            </a:pPr>
            <a:endParaRPr lang="en-US" sz="2700" dirty="0">
              <a:latin typeface="Tahoma" charset="0"/>
            </a:endParaRPr>
          </a:p>
          <a:p>
            <a:pPr marL="212564" indent="-212564" defTabSz="566837">
              <a:lnSpc>
                <a:spcPct val="90000"/>
              </a:lnSpc>
              <a:buNone/>
            </a:pPr>
            <a:r>
              <a:rPr lang="en-US" sz="2700" dirty="0">
                <a:latin typeface="Tahoma" charset="0"/>
              </a:rPr>
              <a:t>Threats (External)</a:t>
            </a:r>
          </a:p>
          <a:p>
            <a:pPr marL="212564" indent="-212564" defTabSz="566837">
              <a:lnSpc>
                <a:spcPct val="90000"/>
              </a:lnSpc>
            </a:pPr>
            <a:r>
              <a:rPr lang="en-US" sz="2400" dirty="0">
                <a:latin typeface="Tahoma" charset="0"/>
              </a:rPr>
              <a:t>Items from the outside which could limit success</a:t>
            </a:r>
          </a:p>
          <a:p>
            <a:pPr marL="212564" indent="-212564" defTabSz="566837">
              <a:lnSpc>
                <a:spcPct val="90000"/>
              </a:lnSpc>
            </a:pPr>
            <a:r>
              <a:rPr lang="en-US" sz="2400" dirty="0">
                <a:latin typeface="Tahoma" charset="0"/>
              </a:rPr>
              <a:t>DUI laws</a:t>
            </a:r>
            <a:endParaRPr lang="en-US" sz="4400" dirty="0">
              <a:latin typeface="Tahoma" charset="0"/>
            </a:endParaRPr>
          </a:p>
        </p:txBody>
      </p:sp>
      <p:sp>
        <p:nvSpPr>
          <p:cNvPr id="5222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816A7B28-FBC8-2E43-9BEF-1D14A704B55D}" type="slidenum">
              <a:rPr lang="en-US" sz="1400">
                <a:latin typeface="Tahoma" charset="0"/>
              </a:rPr>
              <a:pPr eaLnBrk="1" hangingPunct="1"/>
              <a:t>69</a:t>
            </a:fld>
            <a:endParaRPr lang="en-US" sz="1400">
              <a:latin typeface="Tahoma" charset="0"/>
            </a:endParaRPr>
          </a:p>
        </p:txBody>
      </p:sp>
      <p:pic>
        <p:nvPicPr>
          <p:cNvPr id="23558" name="Picture 6" descr="C:\Documents and Settings\eamerritt.WIN\Local Settings\Temporary Internet Files\Content.IE5\YSJCS0XC\MCj03418250000[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14333" y="1962775"/>
            <a:ext cx="2062607" cy="20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4138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23558"/>
                                        </p:tgtEl>
                                        <p:attrNameLst>
                                          <p:attrName>style.visibility</p:attrName>
                                        </p:attrNameLst>
                                      </p:cBhvr>
                                      <p:to>
                                        <p:strVal val="visible"/>
                                      </p:to>
                                    </p:set>
                                    <p:animEffect transition="in" filter="fade">
                                      <p:cBhvr>
                                        <p:cTn id="7" dur="2000"/>
                                        <p:tgtEl>
                                          <p:spTgt spid="23558"/>
                                        </p:tgtEl>
                                      </p:cBhvr>
                                    </p:animEffect>
                                    <p:anim calcmode="lin" valueType="num">
                                      <p:cBhvr>
                                        <p:cTn id="8" dur="2000" fill="hold"/>
                                        <p:tgtEl>
                                          <p:spTgt spid="23558"/>
                                        </p:tgtEl>
                                        <p:attrNameLst>
                                          <p:attrName>style.rotation</p:attrName>
                                        </p:attrNameLst>
                                      </p:cBhvr>
                                      <p:tavLst>
                                        <p:tav tm="0">
                                          <p:val>
                                            <p:fltVal val="720"/>
                                          </p:val>
                                        </p:tav>
                                        <p:tav tm="100000">
                                          <p:val>
                                            <p:fltVal val="0"/>
                                          </p:val>
                                        </p:tav>
                                      </p:tavLst>
                                    </p:anim>
                                    <p:anim calcmode="lin" valueType="num">
                                      <p:cBhvr>
                                        <p:cTn id="9" dur="2000" fill="hold"/>
                                        <p:tgtEl>
                                          <p:spTgt spid="23558"/>
                                        </p:tgtEl>
                                        <p:attrNameLst>
                                          <p:attrName>ppt_h</p:attrName>
                                        </p:attrNameLst>
                                      </p:cBhvr>
                                      <p:tavLst>
                                        <p:tav tm="0">
                                          <p:val>
                                            <p:fltVal val="0"/>
                                          </p:val>
                                        </p:tav>
                                        <p:tav tm="100000">
                                          <p:val>
                                            <p:strVal val="#ppt_h"/>
                                          </p:val>
                                        </p:tav>
                                      </p:tavLst>
                                    </p:anim>
                                    <p:anim calcmode="lin" valueType="num">
                                      <p:cBhvr>
                                        <p:cTn id="10" dur="2000" fill="hold"/>
                                        <p:tgtEl>
                                          <p:spTgt spid="2355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a:defRPr/>
            </a:pPr>
            <a:r>
              <a:rPr lang="en-US" dirty="0">
                <a:latin typeface="+mn-lt"/>
              </a:rPr>
              <a:t>Mission statement</a:t>
            </a:r>
          </a:p>
        </p:txBody>
      </p:sp>
      <p:sp>
        <p:nvSpPr>
          <p:cNvPr id="54274" name="Rectangle 3"/>
          <p:cNvSpPr>
            <a:spLocks noGrp="1" noChangeArrowheads="1"/>
          </p:cNvSpPr>
          <p:nvPr>
            <p:ph type="body" idx="1"/>
          </p:nvPr>
        </p:nvSpPr>
        <p:spPr/>
        <p:txBody>
          <a:bodyPr/>
          <a:lstStyle/>
          <a:p>
            <a:pPr>
              <a:lnSpc>
                <a:spcPct val="80000"/>
              </a:lnSpc>
              <a:buFont typeface="Wingdings" charset="0"/>
              <a:buNone/>
            </a:pPr>
            <a:r>
              <a:rPr lang="en-US" sz="2500" dirty="0"/>
              <a:t>Define: A broad description of a club</a:t>
            </a:r>
            <a:r>
              <a:rPr lang="ja-JP" altLang="en-US" sz="2500" dirty="0"/>
              <a:t>’</a:t>
            </a:r>
            <a:r>
              <a:rPr lang="en-US" altLang="ja-JP" sz="2500" dirty="0"/>
              <a:t>s fundamental purpose</a:t>
            </a:r>
          </a:p>
          <a:p>
            <a:pPr>
              <a:lnSpc>
                <a:spcPct val="80000"/>
              </a:lnSpc>
            </a:pPr>
            <a:r>
              <a:rPr lang="en-US" sz="2400" dirty="0">
                <a:latin typeface="Tahoma" charset="0"/>
              </a:rPr>
              <a:t>States </a:t>
            </a:r>
            <a:r>
              <a:rPr lang="en-US" sz="2400" u="sng" dirty="0">
                <a:latin typeface="Tahoma" charset="0"/>
              </a:rPr>
              <a:t>why</a:t>
            </a:r>
            <a:r>
              <a:rPr lang="en-US" sz="2400" dirty="0">
                <a:latin typeface="Tahoma" charset="0"/>
              </a:rPr>
              <a:t> the team exists and </a:t>
            </a:r>
            <a:r>
              <a:rPr lang="en-US" sz="2400" u="sng" dirty="0">
                <a:latin typeface="Tahoma" charset="0"/>
              </a:rPr>
              <a:t>how</a:t>
            </a:r>
            <a:r>
              <a:rPr lang="en-US" sz="2400" dirty="0">
                <a:latin typeface="Tahoma" charset="0"/>
              </a:rPr>
              <a:t> it contributes to the overall goals of an organization</a:t>
            </a:r>
          </a:p>
          <a:p>
            <a:pPr>
              <a:lnSpc>
                <a:spcPct val="80000"/>
              </a:lnSpc>
            </a:pPr>
            <a:r>
              <a:rPr lang="en-US" sz="2400" dirty="0">
                <a:latin typeface="Tahoma" charset="0"/>
              </a:rPr>
              <a:t>Objectives are statements that outline what an organization is trying to achieve while giving it direction and purpose</a:t>
            </a:r>
          </a:p>
          <a:p>
            <a:pPr>
              <a:lnSpc>
                <a:spcPct val="80000"/>
              </a:lnSpc>
            </a:pPr>
            <a:r>
              <a:rPr lang="en-US" sz="2400" dirty="0">
                <a:latin typeface="Tahoma" charset="0"/>
              </a:rPr>
              <a:t>Middle management develops departmental objectives and policies for achieving organizational objectives</a:t>
            </a:r>
          </a:p>
        </p:txBody>
      </p:sp>
    </p:spTree>
    <p:extLst>
      <p:ext uri="{BB962C8B-B14F-4D97-AF65-F5344CB8AC3E}">
        <p14:creationId xmlns:p14="http://schemas.microsoft.com/office/powerpoint/2010/main" val="21345969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255417" y="447151"/>
            <a:ext cx="9144000" cy="1143848"/>
          </a:xfrm>
          <a:noFill/>
        </p:spPr>
        <p:txBody>
          <a:bodyPr lIns="92019" tIns="46008" rIns="92019" bIns="46008" anchor="ctr"/>
          <a:lstStyle/>
          <a:p>
            <a:pPr defTabSz="566837" eaLnBrk="1" hangingPunct="1"/>
            <a:r>
              <a:rPr lang="en-US" sz="3700" dirty="0">
                <a:latin typeface="Tahoma" charset="0"/>
              </a:rPr>
              <a:t>Mission statement example</a:t>
            </a:r>
          </a:p>
        </p:txBody>
      </p:sp>
      <p:sp>
        <p:nvSpPr>
          <p:cNvPr id="56322" name="Rectangle 3"/>
          <p:cNvSpPr>
            <a:spLocks noGrp="1" noChangeArrowheads="1"/>
          </p:cNvSpPr>
          <p:nvPr>
            <p:ph type="body" idx="1"/>
          </p:nvPr>
        </p:nvSpPr>
        <p:spPr>
          <a:xfrm>
            <a:off x="657462" y="2256122"/>
            <a:ext cx="7772448" cy="4115004"/>
          </a:xfrm>
          <a:noFill/>
        </p:spPr>
        <p:txBody>
          <a:bodyPr lIns="92019" tIns="46008" rIns="92019" bIns="46008"/>
          <a:lstStyle/>
          <a:p>
            <a:pPr marL="212564" indent="-212564" defTabSz="566837" eaLnBrk="1" hangingPunct="1">
              <a:buNone/>
            </a:pPr>
            <a:r>
              <a:rPr lang="en-US" sz="2700">
                <a:latin typeface="Tahoma" charset="0"/>
              </a:rPr>
              <a:t>Given that the golf experience is its highest priority, Cassiopia Golf Club is committed to providing superior golf, casual dining, and seasonal social experiences for the satisfaction of its members and their families</a:t>
            </a:r>
            <a:r>
              <a:rPr lang="en-US">
                <a:latin typeface="Tahoma" charset="0"/>
              </a:rPr>
              <a:t> </a:t>
            </a:r>
          </a:p>
        </p:txBody>
      </p:sp>
      <p:sp>
        <p:nvSpPr>
          <p:cNvPr id="5632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573CE9FB-18C8-B24A-A6E6-613BBE0D43F0}" type="slidenum">
              <a:rPr lang="en-US" sz="1400">
                <a:latin typeface="Tahoma" charset="0"/>
              </a:rPr>
              <a:pPr eaLnBrk="1" hangingPunct="1"/>
              <a:t>71</a:t>
            </a:fld>
            <a:endParaRPr lang="en-US" sz="1400">
              <a:latin typeface="Tahoma" charset="0"/>
            </a:endParaRPr>
          </a:p>
        </p:txBody>
      </p:sp>
      <p:pic>
        <p:nvPicPr>
          <p:cNvPr id="25608" name="Picture 8" descr="C:\Documents and Settings\eamerritt.WIN\Local Settings\Temporary Internet Files\Content.IE5\09S7N6GG\MCj03043610000[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99700" y="4358441"/>
            <a:ext cx="2022295" cy="176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07462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4" presetClass="entr" presetSubtype="0" accel="100000" fill="hold" nodeType="afterEffect">
                                  <p:stCondLst>
                                    <p:cond delay="0"/>
                                  </p:stCondLst>
                                  <p:childTnLst>
                                    <p:set>
                                      <p:cBhvr>
                                        <p:cTn id="6" dur="1" fill="hold">
                                          <p:stCondLst>
                                            <p:cond delay="0"/>
                                          </p:stCondLst>
                                        </p:cTn>
                                        <p:tgtEl>
                                          <p:spTgt spid="25608"/>
                                        </p:tgtEl>
                                        <p:attrNameLst>
                                          <p:attrName>style.visibility</p:attrName>
                                        </p:attrNameLst>
                                      </p:cBhvr>
                                      <p:to>
                                        <p:strVal val="visible"/>
                                      </p:to>
                                    </p:set>
                                    <p:anim calcmode="lin" valueType="num">
                                      <p:cBhvr>
                                        <p:cTn id="7" dur="2000" fill="hold"/>
                                        <p:tgtEl>
                                          <p:spTgt spid="25608"/>
                                        </p:tgtEl>
                                        <p:attrNameLst>
                                          <p:attrName>ppt_w</p:attrName>
                                        </p:attrNameLst>
                                      </p:cBhvr>
                                      <p:tavLst>
                                        <p:tav tm="0">
                                          <p:val>
                                            <p:strVal val="#ppt_w*0.05"/>
                                          </p:val>
                                        </p:tav>
                                        <p:tav tm="100000">
                                          <p:val>
                                            <p:strVal val="#ppt_w"/>
                                          </p:val>
                                        </p:tav>
                                      </p:tavLst>
                                    </p:anim>
                                    <p:anim calcmode="lin" valueType="num">
                                      <p:cBhvr>
                                        <p:cTn id="8" dur="2000" fill="hold"/>
                                        <p:tgtEl>
                                          <p:spTgt spid="25608"/>
                                        </p:tgtEl>
                                        <p:attrNameLst>
                                          <p:attrName>ppt_h</p:attrName>
                                        </p:attrNameLst>
                                      </p:cBhvr>
                                      <p:tavLst>
                                        <p:tav tm="0">
                                          <p:val>
                                            <p:strVal val="#ppt_h"/>
                                          </p:val>
                                        </p:tav>
                                        <p:tav tm="100000">
                                          <p:val>
                                            <p:strVal val="#ppt_h"/>
                                          </p:val>
                                        </p:tav>
                                      </p:tavLst>
                                    </p:anim>
                                    <p:anim calcmode="lin" valueType="num">
                                      <p:cBhvr>
                                        <p:cTn id="9" dur="2000" fill="hold"/>
                                        <p:tgtEl>
                                          <p:spTgt spid="25608"/>
                                        </p:tgtEl>
                                        <p:attrNameLst>
                                          <p:attrName>ppt_x</p:attrName>
                                        </p:attrNameLst>
                                      </p:cBhvr>
                                      <p:tavLst>
                                        <p:tav tm="0">
                                          <p:val>
                                            <p:strVal val="#ppt_x-.2"/>
                                          </p:val>
                                        </p:tav>
                                        <p:tav tm="100000">
                                          <p:val>
                                            <p:strVal val="#ppt_x"/>
                                          </p:val>
                                        </p:tav>
                                      </p:tavLst>
                                    </p:anim>
                                    <p:anim calcmode="lin" valueType="num">
                                      <p:cBhvr>
                                        <p:cTn id="10" dur="2000" fill="hold"/>
                                        <p:tgtEl>
                                          <p:spTgt spid="25608"/>
                                        </p:tgtEl>
                                        <p:attrNameLst>
                                          <p:attrName>ppt_y</p:attrName>
                                        </p:attrNameLst>
                                      </p:cBhvr>
                                      <p:tavLst>
                                        <p:tav tm="0">
                                          <p:val>
                                            <p:strVal val="#ppt_y"/>
                                          </p:val>
                                        </p:tav>
                                        <p:tav tm="100000">
                                          <p:val>
                                            <p:strVal val="#ppt_y"/>
                                          </p:val>
                                        </p:tav>
                                      </p:tavLst>
                                    </p:anim>
                                    <p:animEffect transition="in" filter="fade">
                                      <p:cBhvr>
                                        <p:cTn id="11" dur="2000"/>
                                        <p:tgtEl>
                                          <p:spTgt spid="25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Publicize mission</a:t>
            </a:r>
          </a:p>
        </p:txBody>
      </p:sp>
      <p:sp>
        <p:nvSpPr>
          <p:cNvPr id="3" name="Content Placeholder 2"/>
          <p:cNvSpPr>
            <a:spLocks noGrp="1"/>
          </p:cNvSpPr>
          <p:nvPr>
            <p:ph sz="half" idx="1"/>
          </p:nvPr>
        </p:nvSpPr>
        <p:spPr/>
        <p:txBody>
          <a:bodyPr/>
          <a:lstStyle/>
          <a:p>
            <a:r>
              <a:rPr lang="en-US" dirty="0"/>
              <a:t>Once established publish and publicize</a:t>
            </a:r>
          </a:p>
          <a:p>
            <a:pPr lvl="1"/>
            <a:r>
              <a:rPr lang="en-US" dirty="0"/>
              <a:t>Prospective member materials</a:t>
            </a:r>
          </a:p>
          <a:p>
            <a:pPr lvl="1"/>
            <a:r>
              <a:rPr lang="en-US" dirty="0"/>
              <a:t>New member welcome packages</a:t>
            </a:r>
          </a:p>
          <a:p>
            <a:pPr lvl="1"/>
            <a:r>
              <a:rPr lang="en-US" dirty="0"/>
              <a:t>Committee orientation</a:t>
            </a:r>
          </a:p>
          <a:p>
            <a:pPr lvl="1"/>
            <a:r>
              <a:rPr lang="en-US" dirty="0"/>
              <a:t>Board orientation </a:t>
            </a:r>
          </a:p>
        </p:txBody>
      </p:sp>
      <p:sp>
        <p:nvSpPr>
          <p:cNvPr id="5" name="Content Placeholder 4"/>
          <p:cNvSpPr>
            <a:spLocks noGrp="1"/>
          </p:cNvSpPr>
          <p:nvPr>
            <p:ph sz="half" idx="2"/>
          </p:nvPr>
        </p:nvSpPr>
        <p:spPr/>
        <p:txBody>
          <a:bodyPr/>
          <a:lstStyle/>
          <a:p>
            <a:pPr lvl="1"/>
            <a:r>
              <a:rPr lang="en-US" dirty="0"/>
              <a:t>Officer orientation</a:t>
            </a:r>
          </a:p>
          <a:p>
            <a:pPr lvl="1"/>
            <a:r>
              <a:rPr lang="en-US" dirty="0"/>
              <a:t>Newsletter masthead</a:t>
            </a:r>
          </a:p>
          <a:p>
            <a:pPr lvl="1"/>
            <a:r>
              <a:rPr lang="en-US" dirty="0"/>
              <a:t>Stationery</a:t>
            </a:r>
          </a:p>
          <a:p>
            <a:pPr lvl="1"/>
            <a:r>
              <a:rPr lang="en-US" dirty="0"/>
              <a:t>Business cards</a:t>
            </a:r>
          </a:p>
          <a:p>
            <a:pPr lvl="1"/>
            <a:r>
              <a:rPr lang="en-US" dirty="0"/>
              <a:t>Web pages</a:t>
            </a:r>
          </a:p>
          <a:p>
            <a:pPr lvl="1"/>
            <a:r>
              <a:rPr lang="en-US" dirty="0"/>
              <a:t>Employee orientation</a:t>
            </a:r>
          </a:p>
          <a:p>
            <a:pPr lvl="1"/>
            <a:r>
              <a:rPr lang="en-US" dirty="0"/>
              <a:t>Employee training</a:t>
            </a:r>
          </a:p>
          <a:p>
            <a:pPr lvl="1"/>
            <a:r>
              <a:rPr lang="en-US" dirty="0"/>
              <a:t>Business cards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72</a:t>
            </a:fld>
            <a:endParaRPr lang="en-US"/>
          </a:p>
        </p:txBody>
      </p:sp>
    </p:spTree>
    <p:extLst>
      <p:ext uri="{BB962C8B-B14F-4D97-AF65-F5344CB8AC3E}">
        <p14:creationId xmlns:p14="http://schemas.microsoft.com/office/powerpoint/2010/main" val="29972264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1163276" y="496042"/>
            <a:ext cx="7186971" cy="1143848"/>
          </a:xfrm>
        </p:spPr>
        <p:txBody>
          <a:bodyPr/>
          <a:lstStyle/>
          <a:p>
            <a:pPr eaLnBrk="1" hangingPunct="1"/>
            <a:r>
              <a:rPr lang="en-US" sz="4100" dirty="0">
                <a:latin typeface="Tahoma" charset="0"/>
              </a:rPr>
              <a:t>5. Plan development</a:t>
            </a:r>
          </a:p>
        </p:txBody>
      </p:sp>
      <p:sp>
        <p:nvSpPr>
          <p:cNvPr id="58370" name="Rectangle 3"/>
          <p:cNvSpPr>
            <a:spLocks noGrp="1" noChangeArrowheads="1"/>
          </p:cNvSpPr>
          <p:nvPr>
            <p:ph type="body" idx="1"/>
          </p:nvPr>
        </p:nvSpPr>
        <p:spPr>
          <a:xfrm>
            <a:off x="747684" y="2256122"/>
            <a:ext cx="7342458" cy="3740172"/>
          </a:xfrm>
        </p:spPr>
        <p:txBody>
          <a:bodyPr/>
          <a:lstStyle/>
          <a:p>
            <a:pPr eaLnBrk="1" hangingPunct="1"/>
            <a:r>
              <a:rPr lang="en-US" sz="2000" dirty="0">
                <a:latin typeface="Tahoma" charset="0"/>
              </a:rPr>
              <a:t>Tenets agreed by Board</a:t>
            </a:r>
          </a:p>
          <a:p>
            <a:pPr eaLnBrk="1" hangingPunct="1"/>
            <a:r>
              <a:rPr lang="en-US" sz="2000" dirty="0">
                <a:latin typeface="Tahoma" charset="0"/>
              </a:rPr>
              <a:t>Usual format:</a:t>
            </a:r>
          </a:p>
          <a:p>
            <a:pPr marL="285386" lvl="1" indent="-109234"/>
            <a:r>
              <a:rPr lang="en-US" sz="1700" dirty="0">
                <a:latin typeface="Tahoma" charset="0"/>
              </a:rPr>
              <a:t> Prioritized list of initiatives with timelines</a:t>
            </a:r>
          </a:p>
          <a:p>
            <a:pPr marL="285386" lvl="1" indent="-109234"/>
            <a:r>
              <a:rPr lang="en-US" sz="1700" dirty="0">
                <a:latin typeface="Tahoma" charset="0"/>
              </a:rPr>
              <a:t> Operations budget (annual)</a:t>
            </a:r>
          </a:p>
          <a:p>
            <a:pPr marL="285386" lvl="1" indent="-109234"/>
            <a:r>
              <a:rPr lang="en-US" sz="1700" dirty="0">
                <a:latin typeface="Tahoma" charset="0"/>
              </a:rPr>
              <a:t> Capital expense / FF&amp;E budget (annual)</a:t>
            </a:r>
          </a:p>
          <a:p>
            <a:pPr marL="285386" lvl="1" indent="-109234"/>
            <a:r>
              <a:rPr lang="en-US" sz="1700" dirty="0">
                <a:latin typeface="Tahoma" charset="0"/>
              </a:rPr>
              <a:t> Project capital (annual and forecast)</a:t>
            </a:r>
          </a:p>
          <a:p>
            <a:pPr marL="285386" lvl="1" indent="-109234"/>
            <a:r>
              <a:rPr lang="en-US" sz="1700" dirty="0">
                <a:latin typeface="Tahoma" charset="0"/>
              </a:rPr>
              <a:t> Economic model (Slide)</a:t>
            </a:r>
          </a:p>
          <a:p>
            <a:r>
              <a:rPr lang="en-US" sz="2000" dirty="0">
                <a:latin typeface="Tahoma" charset="0"/>
              </a:rPr>
              <a:t>Usually does not come together sequentially</a:t>
            </a:r>
          </a:p>
          <a:p>
            <a:r>
              <a:rPr lang="en-US" sz="2000" dirty="0">
                <a:latin typeface="Tahoma" charset="0"/>
              </a:rPr>
              <a:t>Plan drafted by management and staff</a:t>
            </a:r>
          </a:p>
          <a:p>
            <a:r>
              <a:rPr lang="en-US" sz="2000" dirty="0">
                <a:latin typeface="Tahoma" charset="0"/>
              </a:rPr>
              <a:t>Final adopted by Board</a:t>
            </a:r>
          </a:p>
          <a:p>
            <a:endParaRPr lang="en-US" sz="2000" dirty="0">
              <a:latin typeface="Tahoma" charset="0"/>
            </a:endParaRPr>
          </a:p>
        </p:txBody>
      </p:sp>
      <p:sp>
        <p:nvSpPr>
          <p:cNvPr id="5837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BB3524BE-D4D0-2641-85CE-C507C1CA5641}" type="slidenum">
              <a:rPr lang="en-US" sz="1400">
                <a:latin typeface="Tahoma" charset="0"/>
              </a:rPr>
              <a:pPr eaLnBrk="1" hangingPunct="1"/>
              <a:t>73</a:t>
            </a:fld>
            <a:endParaRPr lang="en-US" sz="1400">
              <a:latin typeface="Tahoma" charset="0"/>
            </a:endParaRPr>
          </a:p>
        </p:txBody>
      </p:sp>
      <p:pic>
        <p:nvPicPr>
          <p:cNvPr id="26630" name="Picture 6" descr="C:\Documents and Settings\eamerritt.WIN\Local Settings\Temporary Internet Files\Content.IE5\053LOEOP\MCj04282910000[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17212" y="2745034"/>
            <a:ext cx="1793864" cy="2295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135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fade">
                                      <p:cBhvr>
                                        <p:cTn id="7" dur="2000"/>
                                        <p:tgtEl>
                                          <p:spTgt spid="26630"/>
                                        </p:tgtEl>
                                      </p:cBhvr>
                                    </p:animEffect>
                                    <p:anim calcmode="lin" valueType="num">
                                      <p:cBhvr>
                                        <p:cTn id="8" dur="2000" fill="hold"/>
                                        <p:tgtEl>
                                          <p:spTgt spid="26630"/>
                                        </p:tgtEl>
                                        <p:attrNameLst>
                                          <p:attrName>style.rotation</p:attrName>
                                        </p:attrNameLst>
                                      </p:cBhvr>
                                      <p:tavLst>
                                        <p:tav tm="0">
                                          <p:val>
                                            <p:fltVal val="720"/>
                                          </p:val>
                                        </p:tav>
                                        <p:tav tm="100000">
                                          <p:val>
                                            <p:fltVal val="0"/>
                                          </p:val>
                                        </p:tav>
                                      </p:tavLst>
                                    </p:anim>
                                    <p:anim calcmode="lin" valueType="num">
                                      <p:cBhvr>
                                        <p:cTn id="9" dur="2000" fill="hold"/>
                                        <p:tgtEl>
                                          <p:spTgt spid="26630"/>
                                        </p:tgtEl>
                                        <p:attrNameLst>
                                          <p:attrName>ppt_h</p:attrName>
                                        </p:attrNameLst>
                                      </p:cBhvr>
                                      <p:tavLst>
                                        <p:tav tm="0">
                                          <p:val>
                                            <p:fltVal val="0"/>
                                          </p:val>
                                        </p:tav>
                                        <p:tav tm="100000">
                                          <p:val>
                                            <p:strVal val="#ppt_h"/>
                                          </p:val>
                                        </p:tav>
                                      </p:tavLst>
                                    </p:anim>
                                    <p:anim calcmode="lin" valueType="num">
                                      <p:cBhvr>
                                        <p:cTn id="10" dur="2000" fill="hold"/>
                                        <p:tgtEl>
                                          <p:spTgt spid="2663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atin typeface="Tahoma" charset="0"/>
              </a:rPr>
              <a:t>Strategy statement</a:t>
            </a:r>
          </a:p>
        </p:txBody>
      </p:sp>
      <p:sp>
        <p:nvSpPr>
          <p:cNvPr id="60418" name="Content Placeholder 2"/>
          <p:cNvSpPr>
            <a:spLocks noGrp="1"/>
          </p:cNvSpPr>
          <p:nvPr>
            <p:ph idx="1"/>
          </p:nvPr>
        </p:nvSpPr>
        <p:spPr/>
        <p:txBody>
          <a:bodyPr/>
          <a:lstStyle/>
          <a:p>
            <a:r>
              <a:rPr lang="en-US" sz="2700">
                <a:latin typeface="Tahoma" charset="0"/>
              </a:rPr>
              <a:t>Enhancing differentiation</a:t>
            </a:r>
          </a:p>
          <a:p>
            <a:pPr lvl="1"/>
            <a:r>
              <a:rPr lang="en-US" sz="2500">
                <a:latin typeface="Tahoma" charset="0"/>
              </a:rPr>
              <a:t>Addresses club strengths</a:t>
            </a:r>
          </a:p>
          <a:p>
            <a:r>
              <a:rPr lang="en-US" sz="2700">
                <a:latin typeface="Tahoma" charset="0"/>
              </a:rPr>
              <a:t>Enhancing superiority</a:t>
            </a:r>
          </a:p>
          <a:p>
            <a:pPr lvl="1"/>
            <a:r>
              <a:rPr lang="en-US" sz="2500">
                <a:latin typeface="Tahoma" charset="0"/>
              </a:rPr>
              <a:t>Exploit competitor’s weaknesses</a:t>
            </a:r>
          </a:p>
          <a:p>
            <a:r>
              <a:rPr lang="en-US" sz="2700">
                <a:latin typeface="Tahoma" charset="0"/>
              </a:rPr>
              <a:t>Innovating</a:t>
            </a:r>
          </a:p>
          <a:p>
            <a:pPr lvl="1"/>
            <a:r>
              <a:rPr lang="en-US" sz="2500">
                <a:latin typeface="Tahoma" charset="0"/>
              </a:rPr>
              <a:t>Develop new products or services</a:t>
            </a:r>
          </a:p>
          <a:p>
            <a:r>
              <a:rPr lang="en-US" sz="2700">
                <a:latin typeface="Tahoma" charset="0"/>
              </a:rPr>
              <a:t>Revolution</a:t>
            </a:r>
          </a:p>
          <a:p>
            <a:pPr lvl="1"/>
            <a:r>
              <a:rPr lang="en-US" sz="2500">
                <a:latin typeface="Tahoma" charset="0"/>
              </a:rPr>
              <a:t>Drastic measures </a:t>
            </a:r>
            <a:r>
              <a:rPr lang="en-US" sz="2700">
                <a:latin typeface="Tahoma" charset="0"/>
              </a:rPr>
              <a:t>required</a:t>
            </a:r>
          </a:p>
        </p:txBody>
      </p:sp>
      <p:sp>
        <p:nvSpPr>
          <p:cNvPr id="5" name="Slide Number Placeholder 4"/>
          <p:cNvSpPr>
            <a:spLocks noGrp="1"/>
          </p:cNvSpPr>
          <p:nvPr>
            <p:ph type="sldNum" sz="quarter" idx="12"/>
          </p:nvPr>
        </p:nvSpPr>
        <p:spPr/>
        <p:txBody>
          <a:bodyPr/>
          <a:lstStyle/>
          <a:p>
            <a:pPr>
              <a:defRPr/>
            </a:pPr>
            <a:fld id="{5EE938D4-C790-CC41-88B6-ECAB3B1DFB31}" type="slidenum">
              <a:rPr lang="en-US" smtClean="0"/>
              <a:pPr>
                <a:defRPr/>
              </a:pPr>
              <a:t>74</a:t>
            </a:fld>
            <a:endParaRPr lang="en-US"/>
          </a:p>
        </p:txBody>
      </p:sp>
    </p:spTree>
    <p:extLst>
      <p:ext uri="{BB962C8B-B14F-4D97-AF65-F5344CB8AC3E}">
        <p14:creationId xmlns:p14="http://schemas.microsoft.com/office/powerpoint/2010/main" val="30326001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n-US" sz="3700" dirty="0">
                <a:latin typeface="Tahoma" charset="0"/>
              </a:rPr>
              <a:t>Goals &amp; objectives</a:t>
            </a:r>
          </a:p>
        </p:txBody>
      </p:sp>
      <p:sp>
        <p:nvSpPr>
          <p:cNvPr id="64514" name="Rectangle 3"/>
          <p:cNvSpPr>
            <a:spLocks noGrp="1" noChangeArrowheads="1"/>
          </p:cNvSpPr>
          <p:nvPr>
            <p:ph type="body" sz="half" idx="1"/>
          </p:nvPr>
        </p:nvSpPr>
        <p:spPr>
          <a:xfrm>
            <a:off x="1182472" y="2017778"/>
            <a:ext cx="3810400" cy="4115004"/>
          </a:xfrm>
        </p:spPr>
        <p:txBody>
          <a:bodyPr/>
          <a:lstStyle/>
          <a:p>
            <a:pPr>
              <a:lnSpc>
                <a:spcPct val="90000"/>
              </a:lnSpc>
              <a:buClr>
                <a:schemeClr val="tx2"/>
              </a:buClr>
              <a:buFont typeface="Wingdings" charset="0"/>
              <a:buNone/>
            </a:pPr>
            <a:r>
              <a:rPr lang="en-US" sz="3000">
                <a:solidFill>
                  <a:schemeClr val="tx2"/>
                </a:solidFill>
                <a:latin typeface="Tahoma" charset="0"/>
              </a:rPr>
              <a:t>SMART goals</a:t>
            </a:r>
          </a:p>
          <a:p>
            <a:pPr>
              <a:lnSpc>
                <a:spcPct val="90000"/>
              </a:lnSpc>
              <a:buClr>
                <a:schemeClr val="tx2"/>
              </a:buClr>
            </a:pPr>
            <a:r>
              <a:rPr lang="en-US" sz="3000">
                <a:latin typeface="Tahoma" charset="0"/>
              </a:rPr>
              <a:t>Specific</a:t>
            </a:r>
          </a:p>
          <a:p>
            <a:pPr>
              <a:lnSpc>
                <a:spcPct val="90000"/>
              </a:lnSpc>
              <a:buClr>
                <a:schemeClr val="tx2"/>
              </a:buClr>
            </a:pPr>
            <a:r>
              <a:rPr lang="en-US" sz="3000">
                <a:latin typeface="Tahoma" charset="0"/>
              </a:rPr>
              <a:t>Measurable</a:t>
            </a:r>
          </a:p>
          <a:p>
            <a:pPr>
              <a:lnSpc>
                <a:spcPct val="90000"/>
              </a:lnSpc>
              <a:buClr>
                <a:schemeClr val="tx2"/>
              </a:buClr>
            </a:pPr>
            <a:r>
              <a:rPr lang="en-US" sz="3000">
                <a:latin typeface="Tahoma" charset="0"/>
              </a:rPr>
              <a:t>Acceptable</a:t>
            </a:r>
          </a:p>
          <a:p>
            <a:pPr>
              <a:lnSpc>
                <a:spcPct val="90000"/>
              </a:lnSpc>
              <a:buClr>
                <a:schemeClr val="tx2"/>
              </a:buClr>
            </a:pPr>
            <a:r>
              <a:rPr lang="en-US" sz="3000">
                <a:latin typeface="Tahoma" charset="0"/>
              </a:rPr>
              <a:t>Realistic</a:t>
            </a:r>
          </a:p>
          <a:p>
            <a:pPr>
              <a:lnSpc>
                <a:spcPct val="90000"/>
              </a:lnSpc>
              <a:buClr>
                <a:schemeClr val="tx2"/>
              </a:buClr>
            </a:pPr>
            <a:r>
              <a:rPr lang="en-US" sz="3000">
                <a:latin typeface="Tahoma" charset="0"/>
              </a:rPr>
              <a:t>Timely</a:t>
            </a:r>
          </a:p>
          <a:p>
            <a:pPr>
              <a:lnSpc>
                <a:spcPct val="90000"/>
              </a:lnSpc>
              <a:buClr>
                <a:schemeClr val="tx2"/>
              </a:buClr>
              <a:buFont typeface="Wingdings" charset="0"/>
              <a:buNone/>
            </a:pPr>
            <a:endParaRPr lang="en-US" sz="3000">
              <a:latin typeface="Tahoma" charset="0"/>
            </a:endParaRPr>
          </a:p>
        </p:txBody>
      </p:sp>
      <p:sp>
        <p:nvSpPr>
          <p:cNvPr id="64515" name="Rectangle 4"/>
          <p:cNvSpPr>
            <a:spLocks noGrp="1" noChangeArrowheads="1"/>
          </p:cNvSpPr>
          <p:nvPr>
            <p:ph type="body" sz="half" idx="2"/>
          </p:nvPr>
        </p:nvSpPr>
        <p:spPr>
          <a:xfrm>
            <a:off x="5145480" y="2017778"/>
            <a:ext cx="3809440" cy="4115004"/>
          </a:xfrm>
        </p:spPr>
        <p:txBody>
          <a:bodyPr/>
          <a:lstStyle/>
          <a:p>
            <a:pPr>
              <a:lnSpc>
                <a:spcPct val="90000"/>
              </a:lnSpc>
            </a:pPr>
            <a:r>
              <a:rPr lang="en-US" sz="2400" dirty="0">
                <a:latin typeface="Tahoma" charset="0"/>
              </a:rPr>
              <a:t>Align with strategy</a:t>
            </a:r>
          </a:p>
          <a:p>
            <a:pPr>
              <a:lnSpc>
                <a:spcPct val="90000"/>
              </a:lnSpc>
            </a:pPr>
            <a:r>
              <a:rPr lang="en-US" sz="2400" dirty="0">
                <a:latin typeface="Tahoma" charset="0"/>
              </a:rPr>
              <a:t>By department</a:t>
            </a:r>
          </a:p>
          <a:p>
            <a:pPr>
              <a:lnSpc>
                <a:spcPct val="90000"/>
              </a:lnSpc>
            </a:pPr>
            <a:r>
              <a:rPr lang="en-US" sz="2400" dirty="0">
                <a:latin typeface="Tahoma" charset="0"/>
              </a:rPr>
              <a:t>Line by line</a:t>
            </a:r>
          </a:p>
          <a:p>
            <a:pPr>
              <a:lnSpc>
                <a:spcPct val="90000"/>
              </a:lnSpc>
            </a:pPr>
            <a:r>
              <a:rPr lang="en-US" sz="2400" dirty="0">
                <a:latin typeface="Tahoma" charset="0"/>
              </a:rPr>
              <a:t>Written assumptions</a:t>
            </a:r>
          </a:p>
          <a:p>
            <a:r>
              <a:rPr lang="en-US" sz="2400" dirty="0" err="1">
                <a:latin typeface="Tahoma" charset="0"/>
              </a:rPr>
              <a:t>Seasonalized</a:t>
            </a:r>
            <a:endParaRPr lang="en-US" sz="2400" dirty="0">
              <a:latin typeface="Tahoma" charset="0"/>
            </a:endParaRPr>
          </a:p>
          <a:p>
            <a:r>
              <a:rPr lang="en-US" sz="2400" dirty="0">
                <a:latin typeface="Tahoma" charset="0"/>
              </a:rPr>
              <a:t>Sample calculation</a:t>
            </a:r>
          </a:p>
          <a:p>
            <a:r>
              <a:rPr lang="en-US" sz="2400" dirty="0">
                <a:latin typeface="Tahoma" charset="0"/>
              </a:rPr>
              <a:t>Understood by generalist</a:t>
            </a:r>
          </a:p>
          <a:p>
            <a:r>
              <a:rPr lang="en-US" sz="2400" dirty="0">
                <a:latin typeface="Tahoma" charset="0"/>
              </a:rPr>
              <a:t>Use as basis for variance review </a:t>
            </a:r>
          </a:p>
          <a:p>
            <a:pPr>
              <a:lnSpc>
                <a:spcPct val="90000"/>
              </a:lnSpc>
              <a:buClr>
                <a:schemeClr val="tx2"/>
              </a:buClr>
              <a:buFont typeface="Wingdings" charset="0"/>
              <a:buNone/>
            </a:pPr>
            <a:endParaRPr lang="en-US" sz="3000" dirty="0">
              <a:solidFill>
                <a:schemeClr val="tx2"/>
              </a:solidFill>
              <a:latin typeface="Tahoma" charset="0"/>
            </a:endParaRPr>
          </a:p>
        </p:txBody>
      </p:sp>
      <p:pic>
        <p:nvPicPr>
          <p:cNvPr id="108549" name="Picture 5" descr="j023413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686830">
            <a:off x="3234665" y="4364162"/>
            <a:ext cx="1953190" cy="207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17161AE9.WAV">
            <a:hlinkClick r:id="" action="ppaction://media"/>
          </p:cNvPr>
          <p:cNvPicPr>
            <a:picLocks noRot="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0352" y="6019721"/>
            <a:ext cx="305216" cy="30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75E2917E-1B44-4E43-85F5-ACF8FE6EC9D3}" type="slidenum">
              <a:rPr lang="en-US" sz="1400">
                <a:latin typeface="Tahoma" charset="0"/>
              </a:rPr>
              <a:pPr eaLnBrk="1" hangingPunct="1"/>
              <a:t>75</a:t>
            </a:fld>
            <a:endParaRPr lang="en-US" sz="1400" dirty="0">
              <a:latin typeface="Tahoma" charset="0"/>
            </a:endParaRPr>
          </a:p>
        </p:txBody>
      </p:sp>
    </p:spTree>
    <p:extLst>
      <p:ext uri="{BB962C8B-B14F-4D97-AF65-F5344CB8AC3E}">
        <p14:creationId xmlns:p14="http://schemas.microsoft.com/office/powerpoint/2010/main" val="12391295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108549"/>
                                        </p:tgtEl>
                                        <p:attrNameLst>
                                          <p:attrName>style.visibility</p:attrName>
                                        </p:attrNameLst>
                                      </p:cBhvr>
                                      <p:to>
                                        <p:strVal val="visible"/>
                                      </p:to>
                                    </p:set>
                                    <p:animEffect transition="in" filter="fade">
                                      <p:cBhvr>
                                        <p:cTn id="7" dur="2000"/>
                                        <p:tgtEl>
                                          <p:spTgt spid="108549"/>
                                        </p:tgtEl>
                                      </p:cBhvr>
                                    </p:animEffect>
                                    <p:anim calcmode="lin" valueType="num">
                                      <p:cBhvr>
                                        <p:cTn id="8" dur="2000" fill="hold"/>
                                        <p:tgtEl>
                                          <p:spTgt spid="108549"/>
                                        </p:tgtEl>
                                        <p:attrNameLst>
                                          <p:attrName>style.rotation</p:attrName>
                                        </p:attrNameLst>
                                      </p:cBhvr>
                                      <p:tavLst>
                                        <p:tav tm="0">
                                          <p:val>
                                            <p:fltVal val="720"/>
                                          </p:val>
                                        </p:tav>
                                        <p:tav tm="100000">
                                          <p:val>
                                            <p:fltVal val="0"/>
                                          </p:val>
                                        </p:tav>
                                      </p:tavLst>
                                    </p:anim>
                                    <p:anim calcmode="lin" valueType="num">
                                      <p:cBhvr>
                                        <p:cTn id="9" dur="2000" fill="hold"/>
                                        <p:tgtEl>
                                          <p:spTgt spid="108549"/>
                                        </p:tgtEl>
                                        <p:attrNameLst>
                                          <p:attrName>ppt_h</p:attrName>
                                        </p:attrNameLst>
                                      </p:cBhvr>
                                      <p:tavLst>
                                        <p:tav tm="0">
                                          <p:val>
                                            <p:fltVal val="0"/>
                                          </p:val>
                                        </p:tav>
                                        <p:tav tm="100000">
                                          <p:val>
                                            <p:strVal val="#ppt_h"/>
                                          </p:val>
                                        </p:tav>
                                      </p:tavLst>
                                    </p:anim>
                                    <p:anim calcmode="lin" valueType="num">
                                      <p:cBhvr>
                                        <p:cTn id="10" dur="2000" fill="hold"/>
                                        <p:tgtEl>
                                          <p:spTgt spid="10854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1025065" y="496042"/>
            <a:ext cx="9144000" cy="1142830"/>
          </a:xfrm>
          <a:noFill/>
        </p:spPr>
        <p:txBody>
          <a:bodyPr lIns="92019" tIns="46008" rIns="92019" bIns="46008" anchor="ctr"/>
          <a:lstStyle/>
          <a:p>
            <a:pPr defTabSz="566837"/>
            <a:r>
              <a:rPr lang="en-US" sz="4100" dirty="0">
                <a:latin typeface="Tahoma" charset="0"/>
              </a:rPr>
              <a:t>Operations strategies</a:t>
            </a:r>
          </a:p>
        </p:txBody>
      </p:sp>
      <p:sp>
        <p:nvSpPr>
          <p:cNvPr id="68610" name="Rectangle 3"/>
          <p:cNvSpPr>
            <a:spLocks noGrp="1" noChangeArrowheads="1"/>
          </p:cNvSpPr>
          <p:nvPr>
            <p:ph type="body" idx="1"/>
          </p:nvPr>
        </p:nvSpPr>
        <p:spPr>
          <a:xfrm>
            <a:off x="762080" y="2133894"/>
            <a:ext cx="7772448" cy="4115004"/>
          </a:xfrm>
          <a:noFill/>
        </p:spPr>
        <p:txBody>
          <a:bodyPr lIns="92019" tIns="46008" rIns="92019" bIns="46008"/>
          <a:lstStyle/>
          <a:p>
            <a:pPr marL="212564" indent="-212564" defTabSz="566837">
              <a:lnSpc>
                <a:spcPct val="150000"/>
              </a:lnSpc>
            </a:pPr>
            <a:r>
              <a:rPr lang="en-US" sz="2700" dirty="0">
                <a:latin typeface="Tahoma" charset="0"/>
              </a:rPr>
              <a:t>How do you want to get there?</a:t>
            </a:r>
          </a:p>
          <a:p>
            <a:pPr marL="212564" indent="-212564" defTabSz="566837"/>
            <a:r>
              <a:rPr lang="en-US" sz="2700" dirty="0">
                <a:latin typeface="Tahoma" charset="0"/>
              </a:rPr>
              <a:t>What should we invest in to achieve our objective?</a:t>
            </a:r>
          </a:p>
          <a:p>
            <a:pPr marL="212564" indent="-212564" defTabSz="566837"/>
            <a:r>
              <a:rPr lang="en-US" sz="2700" dirty="0">
                <a:latin typeface="Tahoma" charset="0"/>
              </a:rPr>
              <a:t>Broadly stated</a:t>
            </a:r>
          </a:p>
          <a:p>
            <a:pPr marL="212564" indent="-212564" defTabSz="566837"/>
            <a:r>
              <a:rPr lang="en-US" sz="2700" dirty="0">
                <a:latin typeface="Tahoma" charset="0"/>
              </a:rPr>
              <a:t>What we want people working </a:t>
            </a:r>
          </a:p>
          <a:p>
            <a:pPr marL="212564" indent="-212564" defTabSz="566837">
              <a:buNone/>
            </a:pPr>
            <a:r>
              <a:rPr lang="en-US" sz="2700" dirty="0">
                <a:latin typeface="Tahoma" charset="0"/>
              </a:rPr>
              <a:t>  toward</a:t>
            </a:r>
          </a:p>
          <a:p>
            <a:pPr defTabSz="566837"/>
            <a:r>
              <a:rPr lang="en-US" sz="2700" dirty="0">
                <a:latin typeface="Tahoma" charset="0"/>
              </a:rPr>
              <a:t>Usual time period is 12 months</a:t>
            </a:r>
          </a:p>
          <a:p>
            <a:pPr defTabSz="566837"/>
            <a:r>
              <a:rPr lang="en-US" sz="2700" dirty="0">
                <a:latin typeface="Tahoma" charset="0"/>
              </a:rPr>
              <a:t>Carried out by staff </a:t>
            </a:r>
          </a:p>
        </p:txBody>
      </p:sp>
      <p:sp>
        <p:nvSpPr>
          <p:cNvPr id="6861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0D4A2D96-C458-FF47-A844-269C8F54A386}" type="slidenum">
              <a:rPr lang="en-US" sz="1400">
                <a:latin typeface="Tahoma" charset="0"/>
              </a:rPr>
              <a:pPr eaLnBrk="1" hangingPunct="1"/>
              <a:t>76</a:t>
            </a:fld>
            <a:endParaRPr lang="en-US" sz="1400">
              <a:latin typeface="Tahoma" charset="0"/>
            </a:endParaRPr>
          </a:p>
        </p:txBody>
      </p:sp>
      <p:pic>
        <p:nvPicPr>
          <p:cNvPr id="68612" name="Picture 6" descr="C:\Documents and Settings\eamerritt.WIN\Local Settings\Temporary Internet Files\Content.IE5\YSJCS0XC\MCj043154800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2192" y="3576183"/>
            <a:ext cx="2073165" cy="22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0787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lIns="91431" tIns="45715" rIns="91431" bIns="45715" rtlCol="0">
            <a:normAutofit/>
          </a:bodyPr>
          <a:lstStyle/>
          <a:p>
            <a:pPr>
              <a:defRPr/>
            </a:pPr>
            <a:r>
              <a:rPr lang="en-US" sz="4000" dirty="0">
                <a:latin typeface="+mn-lt"/>
                <a:ea typeface="+mn-ea"/>
                <a:cs typeface="+mn-cs"/>
              </a:rPr>
              <a:t>6. Implementation</a:t>
            </a:r>
          </a:p>
        </p:txBody>
      </p:sp>
      <p:sp>
        <p:nvSpPr>
          <p:cNvPr id="70658" name="Rectangle 3"/>
          <p:cNvSpPr>
            <a:spLocks noGrp="1" noChangeArrowheads="1"/>
          </p:cNvSpPr>
          <p:nvPr>
            <p:ph idx="1"/>
          </p:nvPr>
        </p:nvSpPr>
        <p:spPr/>
        <p:txBody>
          <a:bodyPr/>
          <a:lstStyle/>
          <a:p>
            <a:r>
              <a:rPr lang="en-US" dirty="0">
                <a:latin typeface="Tahoma" charset="0"/>
              </a:rPr>
              <a:t>The action</a:t>
            </a:r>
          </a:p>
          <a:p>
            <a:r>
              <a:rPr lang="en-US" dirty="0">
                <a:latin typeface="Tahoma" charset="0"/>
              </a:rPr>
              <a:t>Almost always </a:t>
            </a:r>
            <a:r>
              <a:rPr lang="en-US">
                <a:latin typeface="Tahoma" charset="0"/>
              </a:rPr>
              <a:t>achieved by </a:t>
            </a:r>
            <a:r>
              <a:rPr lang="en-US" dirty="0">
                <a:latin typeface="Tahoma" charset="0"/>
              </a:rPr>
              <a:t>paid staff</a:t>
            </a:r>
          </a:p>
          <a:p>
            <a:r>
              <a:rPr lang="en-US" dirty="0">
                <a:latin typeface="Tahoma" charset="0"/>
              </a:rPr>
              <a:t>Terms used:</a:t>
            </a:r>
          </a:p>
          <a:p>
            <a:pPr lvl="1"/>
            <a:r>
              <a:rPr lang="en-US" dirty="0">
                <a:latin typeface="Tahoma" charset="0"/>
              </a:rPr>
              <a:t>Implementation</a:t>
            </a:r>
          </a:p>
          <a:p>
            <a:pPr lvl="1"/>
            <a:r>
              <a:rPr lang="en-US" dirty="0">
                <a:latin typeface="Tahoma" charset="0"/>
              </a:rPr>
              <a:t>Operationalization</a:t>
            </a:r>
          </a:p>
          <a:p>
            <a:pPr lvl="1"/>
            <a:r>
              <a:rPr lang="en-US" dirty="0">
                <a:latin typeface="Tahoma" charset="0"/>
              </a:rPr>
              <a:t>Operations</a:t>
            </a:r>
          </a:p>
        </p:txBody>
      </p:sp>
      <p:sp>
        <p:nvSpPr>
          <p:cNvPr id="7065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445D07DE-FE07-7542-A074-A7531BE533A8}" type="slidenum">
              <a:rPr lang="en-US" sz="1400">
                <a:latin typeface="Tahoma" charset="0"/>
              </a:rPr>
              <a:pPr eaLnBrk="1" hangingPunct="1"/>
              <a:t>77</a:t>
            </a:fld>
            <a:endParaRPr lang="en-US" sz="1400">
              <a:latin typeface="Tahoma" charset="0"/>
            </a:endParaRPr>
          </a:p>
        </p:txBody>
      </p:sp>
      <p:pic>
        <p:nvPicPr>
          <p:cNvPr id="7" name="Picture 3" descr="C:\Documents and Settings\eamerritt.WIN\Local Settings\Temporary Internet Files\Content.IE5\9TWEV1FX\MCj03711020000[1].wm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638816" y="3734060"/>
            <a:ext cx="2860199" cy="228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1922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0"/>
                                        <p:tgtEl>
                                          <p:spTgt spid="7"/>
                                        </p:tgtEl>
                                      </p:cBhvr>
                                    </p:animEffect>
                                    <p:anim calcmode="lin" valueType="num">
                                      <p:cBhvr>
                                        <p:cTn id="8" dur="3000" fill="hold"/>
                                        <p:tgtEl>
                                          <p:spTgt spid="7"/>
                                        </p:tgtEl>
                                        <p:attrNameLst>
                                          <p:attrName>style.rotation</p:attrName>
                                        </p:attrNameLst>
                                      </p:cBhvr>
                                      <p:tavLst>
                                        <p:tav tm="0">
                                          <p:val>
                                            <p:fltVal val="720"/>
                                          </p:val>
                                        </p:tav>
                                        <p:tav tm="100000">
                                          <p:val>
                                            <p:fltVal val="0"/>
                                          </p:val>
                                        </p:tav>
                                      </p:tavLst>
                                    </p:anim>
                                    <p:anim calcmode="lin" valueType="num">
                                      <p:cBhvr>
                                        <p:cTn id="9" dur="3000" fill="hold"/>
                                        <p:tgtEl>
                                          <p:spTgt spid="7"/>
                                        </p:tgtEl>
                                        <p:attrNameLst>
                                          <p:attrName>ppt_h</p:attrName>
                                        </p:attrNameLst>
                                      </p:cBhvr>
                                      <p:tavLst>
                                        <p:tav tm="0">
                                          <p:val>
                                            <p:fltVal val="0"/>
                                          </p:val>
                                        </p:tav>
                                        <p:tav tm="100000">
                                          <p:val>
                                            <p:strVal val="#ppt_h"/>
                                          </p:val>
                                        </p:tav>
                                      </p:tavLst>
                                    </p:anim>
                                    <p:anim calcmode="lin" valueType="num">
                                      <p:cBhvr>
                                        <p:cTn id="10" dur="3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lIns="91431" tIns="45715" rIns="91431" bIns="45715" rtlCol="0">
            <a:normAutofit/>
          </a:bodyPr>
          <a:lstStyle/>
          <a:p>
            <a:pPr>
              <a:defRPr/>
            </a:pPr>
            <a:r>
              <a:rPr lang="en-US" sz="4000" dirty="0">
                <a:latin typeface="+mn-lt"/>
                <a:ea typeface="+mn-ea"/>
                <a:cs typeface="+mn-cs"/>
              </a:rPr>
              <a:t>7. Consistently dominate niche</a:t>
            </a:r>
          </a:p>
        </p:txBody>
      </p:sp>
      <p:sp>
        <p:nvSpPr>
          <p:cNvPr id="73730" name="Rectangle 3"/>
          <p:cNvSpPr>
            <a:spLocks noGrp="1" noChangeArrowheads="1"/>
          </p:cNvSpPr>
          <p:nvPr>
            <p:ph idx="1"/>
          </p:nvPr>
        </p:nvSpPr>
        <p:spPr>
          <a:xfrm>
            <a:off x="747683" y="1913884"/>
            <a:ext cx="7772448" cy="4115004"/>
          </a:xfrm>
        </p:spPr>
        <p:txBody>
          <a:bodyPr/>
          <a:lstStyle/>
          <a:p>
            <a:r>
              <a:rPr lang="en-US" sz="3000">
                <a:latin typeface="Tahoma" charset="0"/>
              </a:rPr>
              <a:t>Resist becoming a Frankenstein Club</a:t>
            </a:r>
          </a:p>
        </p:txBody>
      </p:sp>
      <p:sp>
        <p:nvSpPr>
          <p:cNvPr id="7373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a:solidFill>
                  <a:schemeClr val="tx1"/>
                </a:solidFill>
                <a:latin typeface="Arial" charset="0"/>
                <a:ea typeface="ＭＳ Ｐゴシック" charset="0"/>
                <a:cs typeface="ＭＳ Ｐゴシック" charset="0"/>
              </a:defRPr>
            </a:lvl1pPr>
            <a:lvl2pPr marL="460555" indent="-177136" eaLnBrk="0" hangingPunct="0">
              <a:defRPr sz="1500">
                <a:solidFill>
                  <a:schemeClr val="tx1"/>
                </a:solidFill>
                <a:latin typeface="Arial" charset="0"/>
                <a:ea typeface="ＭＳ Ｐゴシック" charset="0"/>
              </a:defRPr>
            </a:lvl2pPr>
            <a:lvl3pPr marL="708546" indent="-141709" eaLnBrk="0" hangingPunct="0">
              <a:defRPr sz="1500">
                <a:solidFill>
                  <a:schemeClr val="tx1"/>
                </a:solidFill>
                <a:latin typeface="Arial" charset="0"/>
                <a:ea typeface="ＭＳ Ｐゴシック" charset="0"/>
              </a:defRPr>
            </a:lvl3pPr>
            <a:lvl4pPr marL="991964" indent="-141709" eaLnBrk="0" hangingPunct="0">
              <a:defRPr sz="1500">
                <a:solidFill>
                  <a:schemeClr val="tx1"/>
                </a:solidFill>
                <a:latin typeface="Arial" charset="0"/>
                <a:ea typeface="ＭＳ Ｐゴシック" charset="0"/>
              </a:defRPr>
            </a:lvl4pPr>
            <a:lvl5pPr marL="1275382" indent="-141709" eaLnBrk="0" hangingPunct="0">
              <a:defRPr sz="1500">
                <a:solidFill>
                  <a:schemeClr val="tx1"/>
                </a:solidFill>
                <a:latin typeface="Arial" charset="0"/>
                <a:ea typeface="ＭＳ Ｐゴシック" charset="0"/>
              </a:defRPr>
            </a:lvl5pPr>
            <a:lvl6pPr marL="1558801" indent="-141709" eaLnBrk="0" fontAlgn="base" hangingPunct="0">
              <a:spcBef>
                <a:spcPct val="0"/>
              </a:spcBef>
              <a:spcAft>
                <a:spcPct val="0"/>
              </a:spcAft>
              <a:defRPr sz="1500">
                <a:solidFill>
                  <a:schemeClr val="tx1"/>
                </a:solidFill>
                <a:latin typeface="Arial" charset="0"/>
                <a:ea typeface="ＭＳ Ｐゴシック" charset="0"/>
              </a:defRPr>
            </a:lvl6pPr>
            <a:lvl7pPr marL="1842219" indent="-141709" eaLnBrk="0" fontAlgn="base" hangingPunct="0">
              <a:spcBef>
                <a:spcPct val="0"/>
              </a:spcBef>
              <a:spcAft>
                <a:spcPct val="0"/>
              </a:spcAft>
              <a:defRPr sz="1500">
                <a:solidFill>
                  <a:schemeClr val="tx1"/>
                </a:solidFill>
                <a:latin typeface="Arial" charset="0"/>
                <a:ea typeface="ＭＳ Ｐゴシック" charset="0"/>
              </a:defRPr>
            </a:lvl7pPr>
            <a:lvl8pPr marL="2125637" indent="-141709" eaLnBrk="0" fontAlgn="base" hangingPunct="0">
              <a:spcBef>
                <a:spcPct val="0"/>
              </a:spcBef>
              <a:spcAft>
                <a:spcPct val="0"/>
              </a:spcAft>
              <a:defRPr sz="1500">
                <a:solidFill>
                  <a:schemeClr val="tx1"/>
                </a:solidFill>
                <a:latin typeface="Arial" charset="0"/>
                <a:ea typeface="ＭＳ Ｐゴシック" charset="0"/>
              </a:defRPr>
            </a:lvl8pPr>
            <a:lvl9pPr marL="2409055" indent="-141709"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fld id="{0964FD94-8A88-D945-B5FF-F650A679D84D}" type="slidenum">
              <a:rPr lang="en-US" sz="1400">
                <a:latin typeface="Tahoma" charset="0"/>
              </a:rPr>
              <a:pPr eaLnBrk="1" hangingPunct="1"/>
              <a:t>78</a:t>
            </a:fld>
            <a:endParaRPr lang="en-US" sz="1400">
              <a:latin typeface="Tahoma" charset="0"/>
            </a:endParaRPr>
          </a:p>
        </p:txBody>
      </p:sp>
      <p:graphicFrame>
        <p:nvGraphicFramePr>
          <p:cNvPr id="9" name="Table 8"/>
          <p:cNvGraphicFramePr>
            <a:graphicFrameLocks noGrp="1"/>
          </p:cNvGraphicFramePr>
          <p:nvPr/>
        </p:nvGraphicFramePr>
        <p:xfrm>
          <a:off x="533648" y="4800498"/>
          <a:ext cx="7925060" cy="370758"/>
        </p:xfrm>
        <a:graphic>
          <a:graphicData uri="http://schemas.openxmlformats.org/drawingml/2006/table">
            <a:tbl>
              <a:tblPr firstRow="1" bandRow="1">
                <a:tableStyleId>{5C22544A-7EE6-4342-B048-85BDC9FD1C3A}</a:tableStyleId>
              </a:tblPr>
              <a:tblGrid>
                <a:gridCol w="792506">
                  <a:extLst>
                    <a:ext uri="{9D8B030D-6E8A-4147-A177-3AD203B41FA5}">
                      <a16:colId xmlns:a16="http://schemas.microsoft.com/office/drawing/2014/main" val="20000"/>
                    </a:ext>
                  </a:extLst>
                </a:gridCol>
                <a:gridCol w="792506">
                  <a:extLst>
                    <a:ext uri="{9D8B030D-6E8A-4147-A177-3AD203B41FA5}">
                      <a16:colId xmlns:a16="http://schemas.microsoft.com/office/drawing/2014/main" val="20001"/>
                    </a:ext>
                  </a:extLst>
                </a:gridCol>
                <a:gridCol w="792506">
                  <a:extLst>
                    <a:ext uri="{9D8B030D-6E8A-4147-A177-3AD203B41FA5}">
                      <a16:colId xmlns:a16="http://schemas.microsoft.com/office/drawing/2014/main" val="20002"/>
                    </a:ext>
                  </a:extLst>
                </a:gridCol>
                <a:gridCol w="792506">
                  <a:extLst>
                    <a:ext uri="{9D8B030D-6E8A-4147-A177-3AD203B41FA5}">
                      <a16:colId xmlns:a16="http://schemas.microsoft.com/office/drawing/2014/main" val="20003"/>
                    </a:ext>
                  </a:extLst>
                </a:gridCol>
                <a:gridCol w="792506">
                  <a:extLst>
                    <a:ext uri="{9D8B030D-6E8A-4147-A177-3AD203B41FA5}">
                      <a16:colId xmlns:a16="http://schemas.microsoft.com/office/drawing/2014/main" val="20004"/>
                    </a:ext>
                  </a:extLst>
                </a:gridCol>
                <a:gridCol w="792506">
                  <a:extLst>
                    <a:ext uri="{9D8B030D-6E8A-4147-A177-3AD203B41FA5}">
                      <a16:colId xmlns:a16="http://schemas.microsoft.com/office/drawing/2014/main" val="20005"/>
                    </a:ext>
                  </a:extLst>
                </a:gridCol>
                <a:gridCol w="792506">
                  <a:extLst>
                    <a:ext uri="{9D8B030D-6E8A-4147-A177-3AD203B41FA5}">
                      <a16:colId xmlns:a16="http://schemas.microsoft.com/office/drawing/2014/main" val="20006"/>
                    </a:ext>
                  </a:extLst>
                </a:gridCol>
                <a:gridCol w="792506">
                  <a:extLst>
                    <a:ext uri="{9D8B030D-6E8A-4147-A177-3AD203B41FA5}">
                      <a16:colId xmlns:a16="http://schemas.microsoft.com/office/drawing/2014/main" val="20007"/>
                    </a:ext>
                  </a:extLst>
                </a:gridCol>
                <a:gridCol w="792506">
                  <a:extLst>
                    <a:ext uri="{9D8B030D-6E8A-4147-A177-3AD203B41FA5}">
                      <a16:colId xmlns:a16="http://schemas.microsoft.com/office/drawing/2014/main" val="20008"/>
                    </a:ext>
                  </a:extLst>
                </a:gridCol>
                <a:gridCol w="792506">
                  <a:extLst>
                    <a:ext uri="{9D8B030D-6E8A-4147-A177-3AD203B41FA5}">
                      <a16:colId xmlns:a16="http://schemas.microsoft.com/office/drawing/2014/main" val="20009"/>
                    </a:ext>
                  </a:extLst>
                </a:gridCol>
              </a:tblGrid>
              <a:tr h="370758">
                <a:tc>
                  <a:txBody>
                    <a:bodyPr/>
                    <a:lstStyle/>
                    <a:p>
                      <a:pPr algn="ctr"/>
                      <a:r>
                        <a:rPr lang="en-US" sz="1800" dirty="0"/>
                        <a:t>1</a:t>
                      </a:r>
                    </a:p>
                  </a:txBody>
                  <a:tcPr marL="91443" marR="91443" marT="45710" marB="4571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800" dirty="0"/>
                        <a:t>2</a:t>
                      </a:r>
                    </a:p>
                  </a:txBody>
                  <a:tcPr marL="91443" marR="91443" marT="45710" marB="4571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800" dirty="0"/>
                        <a:t>3</a:t>
                      </a:r>
                    </a:p>
                  </a:txBody>
                  <a:tcPr marL="91443" marR="91443" marT="45710" marB="4571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800" dirty="0">
                          <a:solidFill>
                            <a:schemeClr val="tx1"/>
                          </a:solidFill>
                        </a:rPr>
                        <a:t>4</a:t>
                      </a:r>
                    </a:p>
                  </a:txBody>
                  <a:tcPr marL="91443" marR="91443" marT="45710" marB="4571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solidFill>
                            <a:schemeClr val="tx1"/>
                          </a:solidFill>
                        </a:rPr>
                        <a:t>5</a:t>
                      </a:r>
                    </a:p>
                  </a:txBody>
                  <a:tcPr marL="91443" marR="91443" marT="45710" marB="4571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solidFill>
                            <a:schemeClr val="tx1"/>
                          </a:solidFill>
                        </a:rPr>
                        <a:t>6</a:t>
                      </a:r>
                    </a:p>
                  </a:txBody>
                  <a:tcPr marL="91443" marR="91443" marT="45710" marB="4571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t>7</a:t>
                      </a:r>
                    </a:p>
                  </a:txBody>
                  <a:tcPr marL="91443" marR="91443" marT="45710" marB="4571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800" dirty="0"/>
                        <a:t>8</a:t>
                      </a:r>
                    </a:p>
                  </a:txBody>
                  <a:tcPr marL="91443" marR="91443" marT="45710" marB="4571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800" dirty="0"/>
                        <a:t>9</a:t>
                      </a:r>
                    </a:p>
                  </a:txBody>
                  <a:tcPr marL="91443" marR="91443" marT="45710" marB="4571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800" dirty="0"/>
                        <a:t>10</a:t>
                      </a:r>
                    </a:p>
                  </a:txBody>
                  <a:tcPr marL="91443" marR="91443" marT="45710" marB="4571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bl>
          </a:graphicData>
        </a:graphic>
      </p:graphicFrame>
      <p:sp>
        <p:nvSpPr>
          <p:cNvPr id="10" name="Rectangular Callout 9"/>
          <p:cNvSpPr/>
          <p:nvPr/>
        </p:nvSpPr>
        <p:spPr>
          <a:xfrm>
            <a:off x="305216" y="3123940"/>
            <a:ext cx="1599984" cy="1372007"/>
          </a:xfrm>
          <a:prstGeom prst="wedgeRectCallout">
            <a:avLst>
              <a:gd name="adj1" fmla="val 45577"/>
              <a:gd name="adj2" fmla="val 8096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defRPr/>
            </a:pPr>
            <a:r>
              <a:rPr lang="en-US" b="1" dirty="0">
                <a:solidFill>
                  <a:schemeClr val="tx1"/>
                </a:solidFill>
              </a:rPr>
              <a:t>Economy:</a:t>
            </a:r>
          </a:p>
          <a:p>
            <a:pPr>
              <a:defRPr/>
            </a:pPr>
            <a:r>
              <a:rPr lang="en-US" dirty="0">
                <a:solidFill>
                  <a:schemeClr val="tx1"/>
                </a:solidFill>
              </a:rPr>
              <a:t>Best Western</a:t>
            </a:r>
          </a:p>
          <a:p>
            <a:pPr>
              <a:defRPr/>
            </a:pPr>
            <a:r>
              <a:rPr lang="en-US" dirty="0">
                <a:solidFill>
                  <a:schemeClr val="tx1"/>
                </a:solidFill>
              </a:rPr>
              <a:t>Days Inn</a:t>
            </a:r>
          </a:p>
          <a:p>
            <a:pPr>
              <a:defRPr/>
            </a:pPr>
            <a:r>
              <a:rPr lang="en-US" dirty="0">
                <a:solidFill>
                  <a:schemeClr val="tx1"/>
                </a:solidFill>
              </a:rPr>
              <a:t>1, 2, 3</a:t>
            </a:r>
          </a:p>
          <a:p>
            <a:pPr algn="ctr">
              <a:defRPr/>
            </a:pPr>
            <a:endParaRPr lang="en-US" dirty="0"/>
          </a:p>
        </p:txBody>
      </p:sp>
      <p:sp>
        <p:nvSpPr>
          <p:cNvPr id="11" name="Rectangular Callout 10"/>
          <p:cNvSpPr/>
          <p:nvPr/>
        </p:nvSpPr>
        <p:spPr>
          <a:xfrm>
            <a:off x="2514672" y="5334227"/>
            <a:ext cx="1599984" cy="1370989"/>
          </a:xfrm>
          <a:prstGeom prst="wedgeRectCallout">
            <a:avLst>
              <a:gd name="adj1" fmla="val 46606"/>
              <a:gd name="adj2" fmla="val -7140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a:defRPr/>
            </a:pPr>
            <a:endParaRPr lang="en-US" dirty="0"/>
          </a:p>
          <a:p>
            <a:pPr>
              <a:defRPr/>
            </a:pPr>
            <a:r>
              <a:rPr lang="en-US" b="1" dirty="0">
                <a:solidFill>
                  <a:schemeClr val="tx1"/>
                </a:solidFill>
              </a:rPr>
              <a:t>Mid-Level:</a:t>
            </a:r>
          </a:p>
          <a:p>
            <a:pPr>
              <a:defRPr/>
            </a:pPr>
            <a:r>
              <a:rPr lang="en-US" dirty="0">
                <a:solidFill>
                  <a:schemeClr val="tx1"/>
                </a:solidFill>
              </a:rPr>
              <a:t>Holiday Inn</a:t>
            </a:r>
          </a:p>
          <a:p>
            <a:pPr>
              <a:defRPr/>
            </a:pPr>
            <a:r>
              <a:rPr lang="en-US" dirty="0">
                <a:solidFill>
                  <a:schemeClr val="tx1"/>
                </a:solidFill>
              </a:rPr>
              <a:t>Comfort Inn</a:t>
            </a:r>
          </a:p>
          <a:p>
            <a:pPr>
              <a:defRPr/>
            </a:pPr>
            <a:r>
              <a:rPr lang="en-US" dirty="0">
                <a:solidFill>
                  <a:schemeClr val="tx1"/>
                </a:solidFill>
              </a:rPr>
              <a:t>4, 5, 6</a:t>
            </a:r>
          </a:p>
          <a:p>
            <a:pPr>
              <a:defRPr/>
            </a:pPr>
            <a:endParaRPr lang="en-US" dirty="0"/>
          </a:p>
          <a:p>
            <a:pPr algn="ctr">
              <a:defRPr/>
            </a:pPr>
            <a:endParaRPr lang="en-US" dirty="0"/>
          </a:p>
        </p:txBody>
      </p:sp>
      <p:sp>
        <p:nvSpPr>
          <p:cNvPr id="12" name="Rectangular Callout 11"/>
          <p:cNvSpPr/>
          <p:nvPr/>
        </p:nvSpPr>
        <p:spPr>
          <a:xfrm>
            <a:off x="6325072" y="5410618"/>
            <a:ext cx="1599984" cy="1219223"/>
          </a:xfrm>
          <a:prstGeom prst="wedgeRectCallout">
            <a:avLst>
              <a:gd name="adj1" fmla="val 32201"/>
              <a:gd name="adj2" fmla="val -88773"/>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a:defRPr/>
            </a:pPr>
            <a:endParaRPr lang="en-US" dirty="0"/>
          </a:p>
          <a:p>
            <a:pPr>
              <a:defRPr/>
            </a:pPr>
            <a:r>
              <a:rPr lang="en-US" b="1" dirty="0">
                <a:solidFill>
                  <a:schemeClr val="tx1"/>
                </a:solidFill>
              </a:rPr>
              <a:t>Luxury:</a:t>
            </a:r>
          </a:p>
          <a:p>
            <a:pPr>
              <a:defRPr/>
            </a:pPr>
            <a:r>
              <a:rPr lang="en-US" dirty="0">
                <a:solidFill>
                  <a:schemeClr val="tx1"/>
                </a:solidFill>
              </a:rPr>
              <a:t>Ritz-Carlton</a:t>
            </a:r>
          </a:p>
          <a:p>
            <a:pPr>
              <a:defRPr/>
            </a:pPr>
            <a:r>
              <a:rPr lang="en-US" dirty="0">
                <a:solidFill>
                  <a:schemeClr val="tx1"/>
                </a:solidFill>
              </a:rPr>
              <a:t>Four Seasons</a:t>
            </a:r>
          </a:p>
          <a:p>
            <a:pPr>
              <a:defRPr/>
            </a:pPr>
            <a:r>
              <a:rPr lang="en-US" dirty="0">
                <a:solidFill>
                  <a:schemeClr val="tx1"/>
                </a:solidFill>
              </a:rPr>
              <a:t>9, 10</a:t>
            </a:r>
          </a:p>
          <a:p>
            <a:pPr algn="ctr">
              <a:defRPr/>
            </a:pPr>
            <a:endParaRPr lang="en-US" dirty="0"/>
          </a:p>
        </p:txBody>
      </p:sp>
      <p:sp>
        <p:nvSpPr>
          <p:cNvPr id="13" name="Rectangular Callout 12"/>
          <p:cNvSpPr/>
          <p:nvPr/>
        </p:nvSpPr>
        <p:spPr>
          <a:xfrm>
            <a:off x="4724128" y="3200332"/>
            <a:ext cx="1600944" cy="1372008"/>
          </a:xfrm>
          <a:prstGeom prst="wedgeRectCallout">
            <a:avLst>
              <a:gd name="adj1" fmla="val 32907"/>
              <a:gd name="adj2" fmla="val 77283"/>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a:defRPr/>
            </a:pPr>
            <a:endParaRPr lang="en-US" dirty="0"/>
          </a:p>
          <a:p>
            <a:pPr>
              <a:defRPr/>
            </a:pPr>
            <a:r>
              <a:rPr lang="en-US" b="1" dirty="0">
                <a:solidFill>
                  <a:schemeClr val="tx1"/>
                </a:solidFill>
              </a:rPr>
              <a:t>Upper-Level:</a:t>
            </a:r>
          </a:p>
          <a:p>
            <a:pPr>
              <a:defRPr/>
            </a:pPr>
            <a:r>
              <a:rPr lang="en-US" dirty="0">
                <a:solidFill>
                  <a:schemeClr val="tx1"/>
                </a:solidFill>
              </a:rPr>
              <a:t>Marriott</a:t>
            </a:r>
          </a:p>
          <a:p>
            <a:pPr>
              <a:defRPr/>
            </a:pPr>
            <a:r>
              <a:rPr lang="en-US" dirty="0">
                <a:solidFill>
                  <a:schemeClr val="tx1"/>
                </a:solidFill>
              </a:rPr>
              <a:t>Hilton</a:t>
            </a:r>
          </a:p>
          <a:p>
            <a:pPr>
              <a:defRPr/>
            </a:pPr>
            <a:r>
              <a:rPr lang="en-US" dirty="0">
                <a:solidFill>
                  <a:schemeClr val="tx1"/>
                </a:solidFill>
              </a:rPr>
              <a:t>7, 8</a:t>
            </a:r>
          </a:p>
          <a:p>
            <a:pPr>
              <a:defRPr/>
            </a:pPr>
            <a:endParaRPr lang="en-US" dirty="0"/>
          </a:p>
          <a:p>
            <a:pPr algn="ctr">
              <a:defRPr/>
            </a:pPr>
            <a:endParaRPr lang="en-US" dirty="0"/>
          </a:p>
        </p:txBody>
      </p:sp>
      <p:pic>
        <p:nvPicPr>
          <p:cNvPr id="1027" name="Picture 3" descr="C:\Documents and Settings\eamerritt.WIN\Local Settings\Temporary Internet Files\Content.IE5\HWROVVA0\MCj03592830000[1].wm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19841" y="1752951"/>
            <a:ext cx="788954" cy="93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rot="20078583">
            <a:off x="7205464" y="5630253"/>
            <a:ext cx="1853127" cy="830987"/>
          </a:xfrm>
          <a:prstGeom prst="rect">
            <a:avLst/>
          </a:prstGeom>
          <a:noFill/>
        </p:spPr>
        <p:txBody>
          <a:bodyPr lIns="91431" tIns="45715" rIns="91431" bIns="45715">
            <a:spAutoFit/>
          </a:bodyPr>
          <a:lstStyle/>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mn-ea"/>
              </a:rPr>
              <a:t>BMW 760IL Club</a:t>
            </a:r>
          </a:p>
        </p:txBody>
      </p:sp>
      <p:sp>
        <p:nvSpPr>
          <p:cNvPr id="19" name="Rectangle 18"/>
          <p:cNvSpPr/>
          <p:nvPr/>
        </p:nvSpPr>
        <p:spPr>
          <a:xfrm rot="20078583">
            <a:off x="3346549" y="5766703"/>
            <a:ext cx="2181924" cy="830987"/>
          </a:xfrm>
          <a:prstGeom prst="rect">
            <a:avLst/>
          </a:prstGeom>
          <a:noFill/>
        </p:spPr>
        <p:txBody>
          <a:bodyPr lIns="91431" tIns="45715" rIns="91431" bIns="45715">
            <a:spAutoFit/>
          </a:bodyPr>
          <a:lstStyle/>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mn-ea"/>
              </a:rPr>
              <a:t>Honda Civic Club</a:t>
            </a:r>
          </a:p>
        </p:txBody>
      </p:sp>
      <p:sp>
        <p:nvSpPr>
          <p:cNvPr id="20" name="Rectangle 19"/>
          <p:cNvSpPr/>
          <p:nvPr/>
        </p:nvSpPr>
        <p:spPr>
          <a:xfrm rot="20078583">
            <a:off x="5324593" y="3547241"/>
            <a:ext cx="2348682" cy="830987"/>
          </a:xfrm>
          <a:prstGeom prst="rect">
            <a:avLst/>
          </a:prstGeom>
          <a:noFill/>
        </p:spPr>
        <p:txBody>
          <a:bodyPr lIns="91431" tIns="45715" rIns="91431" bIns="45715">
            <a:spAutoFit/>
          </a:bodyPr>
          <a:lstStyle/>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mn-ea"/>
              </a:rPr>
              <a:t>Toyota Camry Club</a:t>
            </a:r>
          </a:p>
        </p:txBody>
      </p:sp>
      <p:sp>
        <p:nvSpPr>
          <p:cNvPr id="21" name="Rectangle 20"/>
          <p:cNvSpPr/>
          <p:nvPr/>
        </p:nvSpPr>
        <p:spPr>
          <a:xfrm rot="20078583">
            <a:off x="906577" y="3543899"/>
            <a:ext cx="2214556" cy="830987"/>
          </a:xfrm>
          <a:prstGeom prst="rect">
            <a:avLst/>
          </a:prstGeom>
          <a:noFill/>
        </p:spPr>
        <p:txBody>
          <a:bodyPr lIns="91431" tIns="45715" rIns="91431" bIns="45715">
            <a:spAutoFit/>
          </a:bodyPr>
          <a:lstStyle/>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mn-ea"/>
              </a:rPr>
              <a:t>Ford Escort Club</a:t>
            </a:r>
          </a:p>
        </p:txBody>
      </p:sp>
    </p:spTree>
    <p:extLst>
      <p:ext uri="{BB962C8B-B14F-4D97-AF65-F5344CB8AC3E}">
        <p14:creationId xmlns:p14="http://schemas.microsoft.com/office/powerpoint/2010/main" val="420755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0.87639 -0.32331 C -0.85729 -0.18339 -0.8382 -0.04325 -0.77761 0.06476 C -0.71701 0.17276 -0.59358 0.32378 -0.51337 0.32447 C -0.43316 0.32516 -0.36354 0.07146 -0.29601 0.06961 C -0.22847 0.06776 -0.15504 0.32008 -0.10833 0.31314 C -0.06163 0.3062 -0.03056 0.07539 -0.0158 0.02845 " pathEditMode="relative" rAng="0" ptsTypes="aaaaaA">
                                      <p:cBhvr>
                                        <p:cTn id="6" dur="3000" fill="hold"/>
                                        <p:tgtEl>
                                          <p:spTgt spid="1027"/>
                                        </p:tgtEl>
                                        <p:attrNameLst>
                                          <p:attrName>ppt_x</p:attrName>
                                          <p:attrName>ppt_y</p:attrName>
                                        </p:attrNameLst>
                                      </p:cBhvr>
                                      <p:rCtr x="43000" y="32400"/>
                                    </p:animMotion>
                                  </p:childTnLst>
                                </p:cTn>
                              </p:par>
                            </p:childTnLst>
                          </p:cTn>
                        </p:par>
                        <p:par>
                          <p:cTn id="7" fill="hold" nodeType="afterGroup">
                            <p:stCondLst>
                              <p:cond delay="3000"/>
                            </p:stCondLst>
                            <p:childTnLst>
                              <p:par>
                                <p:cTn id="8" presetID="2" presetClass="entr" presetSubtype="8"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0-#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3500"/>
                            </p:stCondLst>
                            <p:childTnLst>
                              <p:par>
                                <p:cTn id="13" presetID="54" presetClass="entr" presetSubtype="0" accel="10000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2000" fill="hold"/>
                                        <p:tgtEl>
                                          <p:spTgt spid="21"/>
                                        </p:tgtEl>
                                        <p:attrNameLst>
                                          <p:attrName>ppt_w</p:attrName>
                                        </p:attrNameLst>
                                      </p:cBhvr>
                                      <p:tavLst>
                                        <p:tav tm="0">
                                          <p:val>
                                            <p:strVal val="#ppt_w*0.05"/>
                                          </p:val>
                                        </p:tav>
                                        <p:tav tm="100000">
                                          <p:val>
                                            <p:strVal val="#ppt_w"/>
                                          </p:val>
                                        </p:tav>
                                      </p:tavLst>
                                    </p:anim>
                                    <p:anim calcmode="lin" valueType="num">
                                      <p:cBhvr>
                                        <p:cTn id="16" dur="2000" fill="hold"/>
                                        <p:tgtEl>
                                          <p:spTgt spid="21"/>
                                        </p:tgtEl>
                                        <p:attrNameLst>
                                          <p:attrName>ppt_h</p:attrName>
                                        </p:attrNameLst>
                                      </p:cBhvr>
                                      <p:tavLst>
                                        <p:tav tm="0">
                                          <p:val>
                                            <p:strVal val="#ppt_h"/>
                                          </p:val>
                                        </p:tav>
                                        <p:tav tm="100000">
                                          <p:val>
                                            <p:strVal val="#ppt_h"/>
                                          </p:val>
                                        </p:tav>
                                      </p:tavLst>
                                    </p:anim>
                                    <p:anim calcmode="lin" valueType="num">
                                      <p:cBhvr>
                                        <p:cTn id="17" dur="2000" fill="hold"/>
                                        <p:tgtEl>
                                          <p:spTgt spid="21"/>
                                        </p:tgtEl>
                                        <p:attrNameLst>
                                          <p:attrName>ppt_x</p:attrName>
                                        </p:attrNameLst>
                                      </p:cBhvr>
                                      <p:tavLst>
                                        <p:tav tm="0">
                                          <p:val>
                                            <p:strVal val="#ppt_x-.2"/>
                                          </p:val>
                                        </p:tav>
                                        <p:tav tm="100000">
                                          <p:val>
                                            <p:strVal val="#ppt_x"/>
                                          </p:val>
                                        </p:tav>
                                      </p:tavLst>
                                    </p:anim>
                                    <p:anim calcmode="lin" valueType="num">
                                      <p:cBhvr>
                                        <p:cTn id="18" dur="2000" fill="hold"/>
                                        <p:tgtEl>
                                          <p:spTgt spid="21"/>
                                        </p:tgtEl>
                                        <p:attrNameLst>
                                          <p:attrName>ppt_y</p:attrName>
                                        </p:attrNameLst>
                                      </p:cBhvr>
                                      <p:tavLst>
                                        <p:tav tm="0">
                                          <p:val>
                                            <p:strVal val="#ppt_y"/>
                                          </p:val>
                                        </p:tav>
                                        <p:tav tm="100000">
                                          <p:val>
                                            <p:strVal val="#ppt_y"/>
                                          </p:val>
                                        </p:tav>
                                      </p:tavLst>
                                    </p:anim>
                                    <p:animEffect transition="in" filter="fade">
                                      <p:cBhvr>
                                        <p:cTn id="19" dur="2000"/>
                                        <p:tgtEl>
                                          <p:spTgt spid="21"/>
                                        </p:tgtEl>
                                      </p:cBhvr>
                                    </p:animEffect>
                                  </p:childTnLst>
                                </p:cTn>
                              </p:par>
                            </p:childTnLst>
                          </p:cTn>
                        </p:par>
                        <p:par>
                          <p:cTn id="20" fill="hold" nodeType="afterGroup">
                            <p:stCondLst>
                              <p:cond delay="5500"/>
                            </p:stCondLst>
                            <p:childTnLst>
                              <p:par>
                                <p:cTn id="21" presetID="2" presetClass="entr" presetSubtype="4"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3000" fill="hold"/>
                                        <p:tgtEl>
                                          <p:spTgt spid="11"/>
                                        </p:tgtEl>
                                        <p:attrNameLst>
                                          <p:attrName>ppt_x</p:attrName>
                                        </p:attrNameLst>
                                      </p:cBhvr>
                                      <p:tavLst>
                                        <p:tav tm="0">
                                          <p:val>
                                            <p:strVal val="#ppt_x"/>
                                          </p:val>
                                        </p:tav>
                                        <p:tav tm="100000">
                                          <p:val>
                                            <p:strVal val="#ppt_x"/>
                                          </p:val>
                                        </p:tav>
                                      </p:tavLst>
                                    </p:anim>
                                    <p:anim calcmode="lin" valueType="num">
                                      <p:cBhvr additive="base">
                                        <p:cTn id="24" dur="3000" fill="hold"/>
                                        <p:tgtEl>
                                          <p:spTgt spid="11"/>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8500"/>
                            </p:stCondLst>
                            <p:childTnLst>
                              <p:par>
                                <p:cTn id="26" presetID="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2000" fill="hold"/>
                                        <p:tgtEl>
                                          <p:spTgt spid="19"/>
                                        </p:tgtEl>
                                        <p:attrNameLst>
                                          <p:attrName>ppt_x</p:attrName>
                                        </p:attrNameLst>
                                      </p:cBhvr>
                                      <p:tavLst>
                                        <p:tav tm="0">
                                          <p:val>
                                            <p:strVal val="#ppt_x"/>
                                          </p:val>
                                        </p:tav>
                                        <p:tav tm="100000">
                                          <p:val>
                                            <p:strVal val="#ppt_x"/>
                                          </p:val>
                                        </p:tav>
                                      </p:tavLst>
                                    </p:anim>
                                    <p:anim calcmode="lin" valueType="num">
                                      <p:cBhvr additive="base">
                                        <p:cTn id="29" dur="2000" fill="hold"/>
                                        <p:tgtEl>
                                          <p:spTgt spid="19"/>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10500"/>
                            </p:stCondLst>
                            <p:childTnLst>
                              <p:par>
                                <p:cTn id="31" presetID="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3000" fill="hold"/>
                                        <p:tgtEl>
                                          <p:spTgt spid="13"/>
                                        </p:tgtEl>
                                        <p:attrNameLst>
                                          <p:attrName>ppt_x</p:attrName>
                                        </p:attrNameLst>
                                      </p:cBhvr>
                                      <p:tavLst>
                                        <p:tav tm="0">
                                          <p:val>
                                            <p:strVal val="#ppt_x"/>
                                          </p:val>
                                        </p:tav>
                                        <p:tav tm="100000">
                                          <p:val>
                                            <p:strVal val="#ppt_x"/>
                                          </p:val>
                                        </p:tav>
                                      </p:tavLst>
                                    </p:anim>
                                    <p:anim calcmode="lin" valueType="num">
                                      <p:cBhvr additive="base">
                                        <p:cTn id="34" dur="3000" fill="hold"/>
                                        <p:tgtEl>
                                          <p:spTgt spid="13"/>
                                        </p:tgtEl>
                                        <p:attrNameLst>
                                          <p:attrName>ppt_y</p:attrName>
                                        </p:attrNameLst>
                                      </p:cBhvr>
                                      <p:tavLst>
                                        <p:tav tm="0">
                                          <p:val>
                                            <p:strVal val="0-#ppt_h/2"/>
                                          </p:val>
                                        </p:tav>
                                        <p:tav tm="100000">
                                          <p:val>
                                            <p:strVal val="#ppt_y"/>
                                          </p:val>
                                        </p:tav>
                                      </p:tavLst>
                                    </p:anim>
                                  </p:childTnLst>
                                </p:cTn>
                              </p:par>
                            </p:childTnLst>
                          </p:cTn>
                        </p:par>
                        <p:par>
                          <p:cTn id="35" fill="hold" nodeType="afterGroup">
                            <p:stCondLst>
                              <p:cond delay="13500"/>
                            </p:stCondLst>
                            <p:childTnLst>
                              <p:par>
                                <p:cTn id="36" presetID="2" presetClass="entr" presetSubtype="4"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2000" fill="hold"/>
                                        <p:tgtEl>
                                          <p:spTgt spid="20"/>
                                        </p:tgtEl>
                                        <p:attrNameLst>
                                          <p:attrName>ppt_x</p:attrName>
                                        </p:attrNameLst>
                                      </p:cBhvr>
                                      <p:tavLst>
                                        <p:tav tm="0">
                                          <p:val>
                                            <p:strVal val="#ppt_x"/>
                                          </p:val>
                                        </p:tav>
                                        <p:tav tm="100000">
                                          <p:val>
                                            <p:strVal val="#ppt_x"/>
                                          </p:val>
                                        </p:tav>
                                      </p:tavLst>
                                    </p:anim>
                                    <p:anim calcmode="lin" valueType="num">
                                      <p:cBhvr additive="base">
                                        <p:cTn id="39" dur="2000" fill="hold"/>
                                        <p:tgtEl>
                                          <p:spTgt spid="20"/>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15500"/>
                            </p:stCondLst>
                            <p:childTnLst>
                              <p:par>
                                <p:cTn id="41" presetID="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3000" fill="hold"/>
                                        <p:tgtEl>
                                          <p:spTgt spid="12"/>
                                        </p:tgtEl>
                                        <p:attrNameLst>
                                          <p:attrName>ppt_x</p:attrName>
                                        </p:attrNameLst>
                                      </p:cBhvr>
                                      <p:tavLst>
                                        <p:tav tm="0">
                                          <p:val>
                                            <p:strVal val="#ppt_x"/>
                                          </p:val>
                                        </p:tav>
                                        <p:tav tm="100000">
                                          <p:val>
                                            <p:strVal val="#ppt_x"/>
                                          </p:val>
                                        </p:tav>
                                      </p:tavLst>
                                    </p:anim>
                                    <p:anim calcmode="lin" valueType="num">
                                      <p:cBhvr additive="base">
                                        <p:cTn id="44" dur="3000" fill="hold"/>
                                        <p:tgtEl>
                                          <p:spTgt spid="12"/>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18500"/>
                            </p:stCondLst>
                            <p:childTnLst>
                              <p:par>
                                <p:cTn id="46" presetID="2" presetClass="entr" presetSubtype="4"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2000" fill="hold"/>
                                        <p:tgtEl>
                                          <p:spTgt spid="18"/>
                                        </p:tgtEl>
                                        <p:attrNameLst>
                                          <p:attrName>ppt_x</p:attrName>
                                        </p:attrNameLst>
                                      </p:cBhvr>
                                      <p:tavLst>
                                        <p:tav tm="0">
                                          <p:val>
                                            <p:strVal val="#ppt_x"/>
                                          </p:val>
                                        </p:tav>
                                        <p:tav tm="100000">
                                          <p:val>
                                            <p:strVal val="#ppt_x"/>
                                          </p:val>
                                        </p:tav>
                                      </p:tavLst>
                                    </p:anim>
                                    <p:anim calcmode="lin" valueType="num">
                                      <p:cBhvr additive="base">
                                        <p:cTn id="49" dur="2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D:\Program Files\Microsoft Office\Templates\Presentation Designs\Blends.pot</Template>
  <TotalTime>3497</TotalTime>
  <Words>3740</Words>
  <Application>Microsoft Office PowerPoint</Application>
  <PresentationFormat>On-screen Show (4:3)</PresentationFormat>
  <Paragraphs>894</Paragraphs>
  <Slides>78</Slides>
  <Notes>47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78</vt:i4>
      </vt:variant>
    </vt:vector>
  </HeadingPairs>
  <TitlesOfParts>
    <vt:vector size="89" baseType="lpstr">
      <vt:lpstr>ＭＳ Ｐゴシック</vt:lpstr>
      <vt:lpstr>Arial</vt:lpstr>
      <vt:lpstr>Arial Narrow</vt:lpstr>
      <vt:lpstr>Calibri</vt:lpstr>
      <vt:lpstr>Constantia</vt:lpstr>
      <vt:lpstr>CordiaUPC</vt:lpstr>
      <vt:lpstr>Tahoma</vt:lpstr>
      <vt:lpstr>Times New Roman</vt:lpstr>
      <vt:lpstr>Wingdings</vt:lpstr>
      <vt:lpstr>Wingdings 2</vt:lpstr>
      <vt:lpstr>Blends</vt:lpstr>
      <vt:lpstr> Leadership</vt:lpstr>
      <vt:lpstr>Resources   </vt:lpstr>
      <vt:lpstr>Definition of leadership</vt:lpstr>
      <vt:lpstr>Overview</vt:lpstr>
      <vt:lpstr>Leadership theories</vt:lpstr>
      <vt:lpstr>Armchair theories</vt:lpstr>
      <vt:lpstr>Armchair theories</vt:lpstr>
      <vt:lpstr>Armchair theories</vt:lpstr>
      <vt:lpstr>Armchair theories</vt:lpstr>
      <vt:lpstr>Other theories</vt:lpstr>
      <vt:lpstr>The grid model</vt:lpstr>
      <vt:lpstr>The grid model</vt:lpstr>
      <vt:lpstr>Managerial grid</vt:lpstr>
      <vt:lpstr>Managerial grid </vt:lpstr>
      <vt:lpstr>Situational leadership</vt:lpstr>
      <vt:lpstr>Situational leadership</vt:lpstr>
      <vt:lpstr>Situational leadership</vt:lpstr>
      <vt:lpstr>The LPC contingency theory</vt:lpstr>
      <vt:lpstr>Elements of leadership</vt:lpstr>
      <vt:lpstr>Types of power</vt:lpstr>
      <vt:lpstr>Types of power</vt:lpstr>
      <vt:lpstr>Time Lag Concept</vt:lpstr>
      <vt:lpstr>Theory X</vt:lpstr>
      <vt:lpstr>Theory Y</vt:lpstr>
      <vt:lpstr>Theory Z</vt:lpstr>
      <vt:lpstr>Evaluation of leader effectiveness</vt:lpstr>
      <vt:lpstr>Leadership skill</vt:lpstr>
      <vt:lpstr>Motivational theories</vt:lpstr>
      <vt:lpstr>Motivation</vt:lpstr>
      <vt:lpstr>Motivation Examples</vt:lpstr>
      <vt:lpstr>Motivation Theories</vt:lpstr>
      <vt:lpstr>Expectancy theory</vt:lpstr>
      <vt:lpstr>Path-Goal Theory</vt:lpstr>
      <vt:lpstr>Maslow’s hierarchy </vt:lpstr>
      <vt:lpstr>Maslow’s hierarchy</vt:lpstr>
      <vt:lpstr>Herzberg’s two-factor theory</vt:lpstr>
      <vt:lpstr>Herzberg’s Motivation Factors</vt:lpstr>
      <vt:lpstr>Herzberg’s maintenance factors</vt:lpstr>
      <vt:lpstr>Construct for effectiveness</vt:lpstr>
      <vt:lpstr>Evaluate progress</vt:lpstr>
      <vt:lpstr>Reward</vt:lpstr>
      <vt:lpstr>Time management</vt:lpstr>
      <vt:lpstr>Improving time mgmt skills</vt:lpstr>
      <vt:lpstr>Delegating to others</vt:lpstr>
      <vt:lpstr>Team phases</vt:lpstr>
      <vt:lpstr>Forming</vt:lpstr>
      <vt:lpstr>Storming</vt:lpstr>
      <vt:lpstr>Norming</vt:lpstr>
      <vt:lpstr>Performing</vt:lpstr>
      <vt:lpstr>Transforming</vt:lpstr>
      <vt:lpstr>Personal leadership</vt:lpstr>
      <vt:lpstr>Strategy</vt:lpstr>
      <vt:lpstr>Long-term process</vt:lpstr>
      <vt:lpstr>Decision-making models</vt:lpstr>
      <vt:lpstr>Strategic planning</vt:lpstr>
      <vt:lpstr>The strategic process</vt:lpstr>
      <vt:lpstr>1. Needs Assessment</vt:lpstr>
      <vt:lpstr>2. Membership Input</vt:lpstr>
      <vt:lpstr>Example scales</vt:lpstr>
      <vt:lpstr>3. Competitive Analysis</vt:lpstr>
      <vt:lpstr>  4. Retreat</vt:lpstr>
      <vt:lpstr>The Model</vt:lpstr>
      <vt:lpstr>Values &amp; beliefs</vt:lpstr>
      <vt:lpstr>Values &amp; beliefs examples</vt:lpstr>
      <vt:lpstr>Vision </vt:lpstr>
      <vt:lpstr>Vision example</vt:lpstr>
      <vt:lpstr>Mission</vt:lpstr>
      <vt:lpstr>Mission SWOT</vt:lpstr>
      <vt:lpstr>Mission SWOT</vt:lpstr>
      <vt:lpstr>Mission statement</vt:lpstr>
      <vt:lpstr>Mission statement example</vt:lpstr>
      <vt:lpstr>Publicize mission</vt:lpstr>
      <vt:lpstr>5. Plan development</vt:lpstr>
      <vt:lpstr>Strategy statement</vt:lpstr>
      <vt:lpstr>Goals &amp; objectives</vt:lpstr>
      <vt:lpstr>Operations strategies</vt:lpstr>
      <vt:lpstr>6. Implementation</vt:lpstr>
      <vt:lpstr>7. Consistently dominate niche</vt:lpstr>
    </vt:vector>
  </TitlesOfParts>
  <Company>Collins School of Hospitality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Certification Review Course</dc:title>
  <dc:creator>Dr. Edward A. Merritt</dc:creator>
  <cp:lastModifiedBy>Managing.Director</cp:lastModifiedBy>
  <cp:revision>116</cp:revision>
  <dcterms:created xsi:type="dcterms:W3CDTF">2001-09-24T22:24:21Z</dcterms:created>
  <dcterms:modified xsi:type="dcterms:W3CDTF">2017-09-18T02:06:46Z</dcterms:modified>
</cp:coreProperties>
</file>