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46"/>
  </p:notesMasterIdLst>
  <p:handoutMasterIdLst>
    <p:handoutMasterId r:id="rId47"/>
  </p:handoutMasterIdLst>
  <p:sldIdLst>
    <p:sldId id="256" r:id="rId2"/>
    <p:sldId id="257" r:id="rId3"/>
    <p:sldId id="293" r:id="rId4"/>
    <p:sldId id="258" r:id="rId5"/>
    <p:sldId id="260" r:id="rId6"/>
    <p:sldId id="261" r:id="rId7"/>
    <p:sldId id="262" r:id="rId8"/>
    <p:sldId id="263" r:id="rId9"/>
    <p:sldId id="264" r:id="rId10"/>
    <p:sldId id="294" r:id="rId11"/>
    <p:sldId id="288" r:id="rId12"/>
    <p:sldId id="276" r:id="rId13"/>
    <p:sldId id="296" r:id="rId14"/>
    <p:sldId id="265" r:id="rId15"/>
    <p:sldId id="277" r:id="rId16"/>
    <p:sldId id="266" r:id="rId17"/>
    <p:sldId id="267" r:id="rId18"/>
    <p:sldId id="289" r:id="rId19"/>
    <p:sldId id="298" r:id="rId20"/>
    <p:sldId id="268" r:id="rId21"/>
    <p:sldId id="297" r:id="rId22"/>
    <p:sldId id="269" r:id="rId23"/>
    <p:sldId id="290" r:id="rId24"/>
    <p:sldId id="291" r:id="rId25"/>
    <p:sldId id="275" r:id="rId26"/>
    <p:sldId id="271" r:id="rId27"/>
    <p:sldId id="299" r:id="rId28"/>
    <p:sldId id="300" r:id="rId29"/>
    <p:sldId id="272" r:id="rId30"/>
    <p:sldId id="273" r:id="rId31"/>
    <p:sldId id="295" r:id="rId32"/>
    <p:sldId id="301" r:id="rId33"/>
    <p:sldId id="274" r:id="rId34"/>
    <p:sldId id="302" r:id="rId35"/>
    <p:sldId id="278" r:id="rId36"/>
    <p:sldId id="279" r:id="rId37"/>
    <p:sldId id="280" r:id="rId38"/>
    <p:sldId id="281" r:id="rId39"/>
    <p:sldId id="282" r:id="rId40"/>
    <p:sldId id="283" r:id="rId41"/>
    <p:sldId id="285" r:id="rId42"/>
    <p:sldId id="284" r:id="rId43"/>
    <p:sldId id="286" r:id="rId44"/>
    <p:sldId id="292" r:id="rId45"/>
  </p:sldIdLst>
  <p:sldSz cx="9144000" cy="6858000" type="letter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6" d="100"/>
          <a:sy n="66" d="100"/>
        </p:scale>
        <p:origin x="84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746F2BE2-0B2D-4CCF-B040-BA0E52002C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4020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90898290-3E9D-43CC-BC80-E39BA0A1CC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0247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1027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1028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3" name="Rectangle 1029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</p:grpSp>
        <p:grpSp>
          <p:nvGrpSpPr>
            <p:cNvPr id="6" name="Group 1030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1031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1" name="Rectangle 1032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</p:grpSp>
        <p:sp>
          <p:nvSpPr>
            <p:cNvPr id="7" name="Rectangle 1033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Rectangle 1034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9" name="Rectangle 1035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39948" name="Rectangle 1036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949" name="Rectangle 103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038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" name="Rectangle 1039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dirty="0"/>
              <a:t>CMAA CERTIFICATION REVIEW COURSE</a:t>
            </a:r>
          </a:p>
        </p:txBody>
      </p:sp>
      <p:sp>
        <p:nvSpPr>
          <p:cNvPr id="16" name="Rectangle 104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73A820B-BED3-41BA-952A-6627C056A4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CMAA CERTIFICATION REVIEW COURSE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10430-A44C-4877-AED4-A2E6B32544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CMAA CERTIFICATION REVIEW COURSE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F6620-6482-4EC1-B844-18BFF56665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CMAA CERTIFICATION REVIEW COURSE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E232B-1007-4DCD-95D0-F359E3A43E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CMAA CERTIFICATION REVIEW COURSE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68F79F-C194-4B5D-A683-65D4E5A79E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CMAA CERTIFICATION REVIEW COURSE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BEEA41-DB0B-4D24-B881-D84665DE48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CMAA CERTIFICATION REVIEW COURSE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FA6D70-EA63-4303-B30C-DF257E1B9E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CMAA CERTIFICATION REVIEW COURSE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2C9B4-9224-4F33-891C-6EE0851E51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CMAA CERTIFICATION REVIEW COURSE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A53D0-34E0-4707-828D-3F613C1658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CMAA CERTIFICATION REVIEW COURSE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DFC75-AF27-41B0-B118-4EB747AED6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617538"/>
            <a:ext cx="1951038" cy="5514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617538"/>
            <a:ext cx="5700712" cy="5514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CMAA CERTIFICATION REVIEW COURSE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23E87-3A02-42AA-8998-A6151097DB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dirty="0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dirty="0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dirty="0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dirty="0"/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dirty="0"/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dirty="0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dirty="0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89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892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 dirty="0"/>
              <a:t>CMAA CERTIFICATION REVIEW COURSE</a:t>
            </a:r>
          </a:p>
        </p:txBody>
      </p:sp>
      <p:sp>
        <p:nvSpPr>
          <p:cNvPr id="389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fld id="{90B861E4-6D97-4FAA-B5B2-9AFB26AC63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39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3075" name="Rectangle 1040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CCF1E9E-0F56-4512-B791-A2CAB5B0C99C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838200"/>
            <a:ext cx="8153400" cy="1752600"/>
          </a:xfrm>
        </p:spPr>
        <p:txBody>
          <a:bodyPr/>
          <a:lstStyle/>
          <a:p>
            <a:pPr algn="ctr" eaLnBrk="1" hangingPunct="1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Service Management </a:t>
            </a:r>
            <a:b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</a:b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and Marketing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733800"/>
            <a:ext cx="7086600" cy="198120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Member-oriented: From awareness of needs to promotion and service to ensure membership satisfaction.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C207D7-E980-436A-95BA-57246BACADB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1684338" y="617538"/>
            <a:ext cx="73834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Sources of Information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246313"/>
            <a:ext cx="8345488" cy="3886200"/>
          </a:xfrm>
        </p:spPr>
        <p:txBody>
          <a:bodyPr/>
          <a:lstStyle/>
          <a:p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Contemporary Club Management</a:t>
            </a:r>
          </a:p>
          <a:p>
            <a:pPr marL="0" indent="0">
              <a:buNone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sz="3600" u="sng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</a:t>
            </a:r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ed.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Chap. 6 &amp; 7</a:t>
            </a:r>
          </a:p>
          <a:p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White Papers on Club Management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Certification Edition Textbook, Issues 13 – 15.</a:t>
            </a:r>
          </a:p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BMI notebooks: BMI 1 and BMI 3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buFont typeface="Wingdings" pitchFamily="2" charset="2"/>
              <a:buBlip>
                <a:blip r:embed="rId2"/>
              </a:buBlip>
            </a:pP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C207D7-E980-436A-95BA-57246BACADB3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617538"/>
            <a:ext cx="7419975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Service Management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2246313"/>
            <a:ext cx="7507288" cy="3886200"/>
          </a:xfrm>
        </p:spPr>
        <p:txBody>
          <a:bodyPr/>
          <a:lstStyle/>
          <a:p>
            <a:pPr eaLnBrk="1" hangingPunct="1">
              <a:lnSpc>
                <a:spcPts val="5600"/>
              </a:lnSpc>
              <a:buFont typeface="Wingdings" pitchFamily="2" charset="2"/>
              <a:buBlip>
                <a:blip r:embed="rId2"/>
              </a:buBlip>
            </a:pPr>
            <a:r>
              <a:rPr lang="en-US" sz="4000" dirty="0"/>
              <a:t> 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Moments of Truth</a:t>
            </a:r>
          </a:p>
          <a:p>
            <a:pPr eaLnBrk="1" hangingPunct="1">
              <a:lnSpc>
                <a:spcPts val="5600"/>
              </a:lnSpc>
              <a:buFont typeface="Wingdings" pitchFamily="2" charset="2"/>
              <a:buBlip>
                <a:blip r:embed="rId2"/>
              </a:buBlip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Service Excellence</a:t>
            </a:r>
          </a:p>
          <a:p>
            <a:pPr eaLnBrk="1" hangingPunct="1">
              <a:lnSpc>
                <a:spcPts val="5600"/>
              </a:lnSpc>
              <a:buFont typeface="Wingdings" pitchFamily="2" charset="2"/>
              <a:buBlip>
                <a:blip r:embed="rId2"/>
              </a:buBlip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Seven Qualities of Service</a:t>
            </a:r>
          </a:p>
          <a:p>
            <a:pPr eaLnBrk="1" hangingPunct="1">
              <a:lnSpc>
                <a:spcPts val="5600"/>
              </a:lnSpc>
              <a:buFont typeface="Wingdings" pitchFamily="2" charset="2"/>
              <a:buBlip>
                <a:blip r:embed="rId2"/>
              </a:buBlip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Service Encounter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17DFE8F-6696-4035-BB8A-68D0FB318629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617538"/>
            <a:ext cx="7572375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Service Encounter</a:t>
            </a:r>
          </a:p>
        </p:txBody>
      </p:sp>
      <p:sp>
        <p:nvSpPr>
          <p:cNvPr id="6149" name="Oval 3"/>
          <p:cNvSpPr>
            <a:spLocks noChangeArrowheads="1"/>
          </p:cNvSpPr>
          <p:nvPr/>
        </p:nvSpPr>
        <p:spPr bwMode="auto">
          <a:xfrm>
            <a:off x="4419600" y="1905000"/>
            <a:ext cx="1676400" cy="990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150" name="Oval 4"/>
          <p:cNvSpPr>
            <a:spLocks noChangeArrowheads="1"/>
          </p:cNvSpPr>
          <p:nvPr/>
        </p:nvSpPr>
        <p:spPr bwMode="auto">
          <a:xfrm>
            <a:off x="2133600" y="4876800"/>
            <a:ext cx="1676400" cy="990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151" name="Oval 5"/>
          <p:cNvSpPr>
            <a:spLocks noChangeArrowheads="1"/>
          </p:cNvSpPr>
          <p:nvPr/>
        </p:nvSpPr>
        <p:spPr bwMode="auto">
          <a:xfrm>
            <a:off x="6781800" y="4953000"/>
            <a:ext cx="1676400" cy="990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152" name="Oval 6"/>
          <p:cNvSpPr>
            <a:spLocks noChangeArrowheads="1"/>
          </p:cNvSpPr>
          <p:nvPr/>
        </p:nvSpPr>
        <p:spPr bwMode="auto">
          <a:xfrm>
            <a:off x="4419600" y="3581400"/>
            <a:ext cx="1676400" cy="990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153" name="Line 7"/>
          <p:cNvSpPr>
            <a:spLocks noChangeShapeType="1"/>
          </p:cNvSpPr>
          <p:nvPr/>
        </p:nvSpPr>
        <p:spPr bwMode="auto">
          <a:xfrm flipH="1">
            <a:off x="3048000" y="2819400"/>
            <a:ext cx="1447800" cy="1981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lg"/>
            <a:tailEnd type="stealth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/>
          <a:lstStyle/>
          <a:p>
            <a:endParaRPr lang="en-US" dirty="0"/>
          </a:p>
        </p:txBody>
      </p:sp>
      <p:sp>
        <p:nvSpPr>
          <p:cNvPr id="6154" name="Line 8"/>
          <p:cNvSpPr>
            <a:spLocks noChangeShapeType="1"/>
          </p:cNvSpPr>
          <p:nvPr/>
        </p:nvSpPr>
        <p:spPr bwMode="auto">
          <a:xfrm>
            <a:off x="5867400" y="2743200"/>
            <a:ext cx="1447800" cy="2133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lg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/>
          <a:lstStyle/>
          <a:p>
            <a:endParaRPr lang="en-US" dirty="0"/>
          </a:p>
        </p:txBody>
      </p:sp>
      <p:sp>
        <p:nvSpPr>
          <p:cNvPr id="6155" name="Line 9"/>
          <p:cNvSpPr>
            <a:spLocks noChangeShapeType="1"/>
          </p:cNvSpPr>
          <p:nvPr/>
        </p:nvSpPr>
        <p:spPr bwMode="auto">
          <a:xfrm>
            <a:off x="3886200" y="5410200"/>
            <a:ext cx="2895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lg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/>
          <a:lstStyle/>
          <a:p>
            <a:endParaRPr lang="en-US" dirty="0"/>
          </a:p>
        </p:txBody>
      </p:sp>
      <p:sp>
        <p:nvSpPr>
          <p:cNvPr id="6156" name="Line 10"/>
          <p:cNvSpPr>
            <a:spLocks noChangeShapeType="1"/>
          </p:cNvSpPr>
          <p:nvPr/>
        </p:nvSpPr>
        <p:spPr bwMode="auto">
          <a:xfrm>
            <a:off x="5257800" y="2895600"/>
            <a:ext cx="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/>
          <a:lstStyle/>
          <a:p>
            <a:endParaRPr lang="en-US" dirty="0"/>
          </a:p>
        </p:txBody>
      </p:sp>
      <p:sp>
        <p:nvSpPr>
          <p:cNvPr id="6157" name="Line 11"/>
          <p:cNvSpPr>
            <a:spLocks noChangeShapeType="1"/>
          </p:cNvSpPr>
          <p:nvPr/>
        </p:nvSpPr>
        <p:spPr bwMode="auto">
          <a:xfrm flipV="1">
            <a:off x="3581400" y="4419600"/>
            <a:ext cx="8382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/>
          <a:lstStyle/>
          <a:p>
            <a:endParaRPr lang="en-US" dirty="0"/>
          </a:p>
        </p:txBody>
      </p:sp>
      <p:sp>
        <p:nvSpPr>
          <p:cNvPr id="6158" name="Line 12"/>
          <p:cNvSpPr>
            <a:spLocks noChangeShapeType="1"/>
          </p:cNvSpPr>
          <p:nvPr/>
        </p:nvSpPr>
        <p:spPr bwMode="auto">
          <a:xfrm flipH="1" flipV="1">
            <a:off x="6096000" y="4495800"/>
            <a:ext cx="9144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/>
          <a:lstStyle/>
          <a:p>
            <a:endParaRPr lang="en-US" dirty="0"/>
          </a:p>
        </p:txBody>
      </p:sp>
      <p:sp>
        <p:nvSpPr>
          <p:cNvPr id="6159" name="Text Box 13"/>
          <p:cNvSpPr txBox="1">
            <a:spLocks noChangeArrowheads="1"/>
          </p:cNvSpPr>
          <p:nvPr/>
        </p:nvSpPr>
        <p:spPr bwMode="auto">
          <a:xfrm>
            <a:off x="4648200" y="2209800"/>
            <a:ext cx="1295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Calibri" pitchFamily="34" charset="0"/>
                <a:cs typeface="Calibri" pitchFamily="34" charset="0"/>
              </a:rPr>
              <a:t>STRATEGIES</a:t>
            </a:r>
          </a:p>
        </p:txBody>
      </p:sp>
      <p:sp>
        <p:nvSpPr>
          <p:cNvPr id="6160" name="Text Box 14"/>
          <p:cNvSpPr txBox="1">
            <a:spLocks noChangeArrowheads="1"/>
          </p:cNvSpPr>
          <p:nvPr/>
        </p:nvSpPr>
        <p:spPr bwMode="auto">
          <a:xfrm>
            <a:off x="4572000" y="3886200"/>
            <a:ext cx="1447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Calibri" pitchFamily="34" charset="0"/>
                <a:cs typeface="Calibri" pitchFamily="34" charset="0"/>
              </a:rPr>
              <a:t>THE MEMBER</a:t>
            </a:r>
          </a:p>
        </p:txBody>
      </p:sp>
      <p:sp>
        <p:nvSpPr>
          <p:cNvPr id="6161" name="Text Box 15"/>
          <p:cNvSpPr txBox="1">
            <a:spLocks noChangeArrowheads="1"/>
          </p:cNvSpPr>
          <p:nvPr/>
        </p:nvSpPr>
        <p:spPr bwMode="auto">
          <a:xfrm>
            <a:off x="2438400" y="5181600"/>
            <a:ext cx="1295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Calibri" pitchFamily="34" charset="0"/>
                <a:cs typeface="Calibri" pitchFamily="34" charset="0"/>
              </a:rPr>
              <a:t>SYSTEMS</a:t>
            </a:r>
          </a:p>
        </p:txBody>
      </p:sp>
      <p:sp>
        <p:nvSpPr>
          <p:cNvPr id="6162" name="Text Box 16"/>
          <p:cNvSpPr txBox="1">
            <a:spLocks noChangeArrowheads="1"/>
          </p:cNvSpPr>
          <p:nvPr/>
        </p:nvSpPr>
        <p:spPr bwMode="auto">
          <a:xfrm>
            <a:off x="7315200" y="5224046"/>
            <a:ext cx="914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Calibri" pitchFamily="34" charset="0"/>
                <a:cs typeface="Calibri" pitchFamily="34" charset="0"/>
              </a:rPr>
              <a:t>STAFF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158ABE1-04DD-4B8C-A3D2-1C426430138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617538"/>
            <a:ext cx="7419975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Service Strategies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981200"/>
            <a:ext cx="7391400" cy="4114800"/>
          </a:xfrm>
        </p:spPr>
        <p:txBody>
          <a:bodyPr/>
          <a:lstStyle/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Empower employees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Delegate authority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 technology/equipment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 employees like guests    	and reward their efforts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94DEEC1-3B38-4AEC-A742-080DB99333AC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17538"/>
            <a:ext cx="7648575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Identify Member Needs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286000"/>
            <a:ext cx="8229600" cy="3810000"/>
          </a:xfrm>
        </p:spPr>
        <p:txBody>
          <a:bodyPr/>
          <a:lstStyle/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Suggestion box/comment cards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Focus groups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Member-need surveys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 Listening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DEE38F6-0CFA-4C35-8FD3-2B1BCA3E79F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17538"/>
            <a:ext cx="78486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Create a Service Culture</a:t>
            </a:r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2286000"/>
            <a:ext cx="7696200" cy="3810000"/>
          </a:xfrm>
        </p:spPr>
        <p:txBody>
          <a:bodyPr/>
          <a:lstStyle/>
          <a:p>
            <a:pPr eaLnBrk="1" hangingPunct="1">
              <a:lnSpc>
                <a:spcPct val="125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Identify service “gaps”</a:t>
            </a:r>
          </a:p>
          <a:p>
            <a:pPr eaLnBrk="1" hangingPunct="1">
              <a:lnSpc>
                <a:spcPct val="125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Practice service recovery</a:t>
            </a:r>
          </a:p>
          <a:p>
            <a:pPr eaLnBrk="1" hangingPunct="1">
              <a:lnSpc>
                <a:spcPct val="125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 a code of ethics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39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10243" name="Rectangle 1040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AF0E5D9-C23E-46A4-9E51-9A43ED479EDF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14450" y="1828800"/>
            <a:ext cx="7448550" cy="1143000"/>
          </a:xfrm>
        </p:spPr>
        <p:txBody>
          <a:bodyPr/>
          <a:lstStyle/>
          <a:p>
            <a:pPr eaLnBrk="1" hangingPunct="1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Marketing Principles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810000"/>
            <a:ext cx="5638800" cy="1752600"/>
          </a:xfrm>
        </p:spPr>
        <p:txBody>
          <a:bodyPr/>
          <a:lstStyle/>
          <a:p>
            <a:pPr eaLnBrk="1" hangingPunct="1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Identify, Influence and Service Demand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112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EFEE955-1D06-4360-B63E-40E09571408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Marketing Basics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133600"/>
            <a:ext cx="7772400" cy="3810000"/>
          </a:xfrm>
        </p:spPr>
        <p:txBody>
          <a:bodyPr/>
          <a:lstStyle/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market?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 we identify needs?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segment?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marketing strategy?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marketing plan?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112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EFEE955-1D06-4360-B63E-40E09571408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Market Segmentation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2286000"/>
            <a:ext cx="7315200" cy="3810000"/>
          </a:xfrm>
        </p:spPr>
        <p:txBody>
          <a:bodyPr/>
          <a:lstStyle/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Geographic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Demographic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Psychographic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Benefits sought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Usage</a:t>
            </a:r>
          </a:p>
        </p:txBody>
      </p:sp>
    </p:spTree>
    <p:extLst>
      <p:ext uri="{BB962C8B-B14F-4D97-AF65-F5344CB8AC3E}">
        <p14:creationId xmlns:p14="http://schemas.microsoft.com/office/powerpoint/2010/main" val="3219372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122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C3CE80D-3775-4163-97BA-8C819F10A8D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229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Market Segmentation</a:t>
            </a:r>
          </a:p>
        </p:txBody>
      </p:sp>
      <p:sp>
        <p:nvSpPr>
          <p:cNvPr id="1229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838200" y="2286000"/>
            <a:ext cx="7620000" cy="3810000"/>
          </a:xfrm>
        </p:spPr>
        <p:txBody>
          <a:bodyPr/>
          <a:lstStyle/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most likely segment is called the:</a:t>
            </a:r>
          </a:p>
          <a:p>
            <a:pPr marL="0" indent="0" eaLnBrk="1" hangingPunct="1">
              <a:buClr>
                <a:srgbClr val="333399"/>
              </a:buClr>
              <a:buSzPct val="100000"/>
              <a:buNone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</a:t>
            </a: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Primary Target Market</a:t>
            </a:r>
            <a:endParaRPr lang="en-US" sz="4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segments are called: 	</a:t>
            </a:r>
            <a:r>
              <a:rPr lang="en-US" sz="4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Secondary or Tertiary</a:t>
            </a:r>
            <a:endParaRPr lang="en-US" sz="4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133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2D29BAC-27CC-4C61-80CD-975D6F1B558A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Marketing Orientations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2133600"/>
            <a:ext cx="7543800" cy="3962400"/>
          </a:xfrm>
        </p:spPr>
        <p:txBody>
          <a:bodyPr/>
          <a:lstStyle/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Production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Selling 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Marketing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Societal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133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2D29BAC-27CC-4C61-80CD-975D6F1B558A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Marketing Strategies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2133600"/>
            <a:ext cx="7543800" cy="39624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Growth</a:t>
            </a:r>
          </a:p>
          <a:p>
            <a:pPr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Maintenance</a:t>
            </a:r>
          </a:p>
          <a:p>
            <a:pPr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Marketing Mix</a:t>
            </a:r>
          </a:p>
          <a:p>
            <a:pPr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Allocation of resources</a:t>
            </a:r>
          </a:p>
        </p:txBody>
      </p:sp>
    </p:spTree>
    <p:extLst>
      <p:ext uri="{BB962C8B-B14F-4D97-AF65-F5344CB8AC3E}">
        <p14:creationId xmlns:p14="http://schemas.microsoft.com/office/powerpoint/2010/main" val="1763115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143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D572CE9-862E-423A-A169-A20D18E281D9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Situation Analysis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828800"/>
            <a:ext cx="7315200" cy="4267200"/>
          </a:xfrm>
        </p:spPr>
        <p:txBody>
          <a:bodyPr/>
          <a:lstStyle/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Internal dimension</a:t>
            </a:r>
          </a:p>
          <a:p>
            <a:pPr lvl="1"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Strengths</a:t>
            </a:r>
          </a:p>
          <a:p>
            <a:pPr lvl="1"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Weaknesses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External dimension</a:t>
            </a:r>
          </a:p>
          <a:p>
            <a:pPr lvl="1"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Opportunities</a:t>
            </a:r>
          </a:p>
          <a:p>
            <a:pPr lvl="1"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Threats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1536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7FBEE4C-E086-42B3-9A03-F9195E888C13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Growth Strategies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362200"/>
            <a:ext cx="7620000" cy="40386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Market Penetration</a:t>
            </a:r>
          </a:p>
          <a:p>
            <a:pPr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Market Development</a:t>
            </a:r>
          </a:p>
          <a:p>
            <a:pPr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 Development</a:t>
            </a:r>
          </a:p>
          <a:p>
            <a:pPr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Diversification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163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01ABD6D-E9A4-40D1-8DCF-EFC3237DF56F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Services Marketing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2133600"/>
            <a:ext cx="5257800" cy="3962400"/>
          </a:xfrm>
        </p:spPr>
        <p:txBody>
          <a:bodyPr/>
          <a:lstStyle/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Intangibility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Perishability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Simultaneity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Heterogeneity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174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4483381-A6BE-4C52-B8E8-A4111A9A729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Buyer Behavior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133600"/>
            <a:ext cx="8001000" cy="3962400"/>
          </a:xfrm>
        </p:spPr>
        <p:txBody>
          <a:bodyPr/>
          <a:lstStyle/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Consumer-buyer behavior</a:t>
            </a:r>
          </a:p>
          <a:p>
            <a:pPr lvl="1"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Consumer-purchase model</a:t>
            </a:r>
          </a:p>
          <a:p>
            <a:pPr lvl="3"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Inferred influences</a:t>
            </a:r>
          </a:p>
          <a:p>
            <a:pPr lvl="3"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Directly observable influences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Family Life Cycle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184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CAFD01D-BA88-41B4-B095-EFC165BADF7E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Family Life Cycle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057400"/>
            <a:ext cx="7086600" cy="36576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Financial profile</a:t>
            </a:r>
          </a:p>
          <a:p>
            <a:pPr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Leisure orientation</a:t>
            </a:r>
          </a:p>
          <a:p>
            <a:pPr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Durables versus discretionary</a:t>
            </a:r>
          </a:p>
          <a:p>
            <a:pPr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Focus on self or family</a:t>
            </a:r>
          </a:p>
          <a:p>
            <a:pPr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Safety and security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184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CAFD01D-BA88-41B4-B095-EFC165BADF7E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8001000" cy="1371600"/>
          </a:xfrm>
        </p:spPr>
        <p:txBody>
          <a:bodyPr/>
          <a:lstStyle/>
          <a:p>
            <a:pPr algn="ctr" eaLnBrk="1" hangingPunct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Organizational Buyer Behavior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89205"/>
            <a:ext cx="3810000" cy="3657600"/>
          </a:xfrm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114300" indent="0" eaLnBrk="1" hangingPunct="1">
              <a:lnSpc>
                <a:spcPct val="150000"/>
              </a:lnSpc>
              <a:buClr>
                <a:srgbClr val="333399"/>
              </a:buClr>
              <a:buSzPct val="100000"/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Buying centers</a:t>
            </a:r>
          </a:p>
          <a:p>
            <a:pPr marL="628650" indent="-514350" eaLnBrk="1" hangingPunct="1">
              <a:lnSpc>
                <a:spcPct val="150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Multiple roles</a:t>
            </a:r>
          </a:p>
          <a:p>
            <a:pPr marL="628650" indent="-514350" eaLnBrk="1" hangingPunct="1">
              <a:lnSpc>
                <a:spcPct val="150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Multiple needs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876800" y="2209800"/>
            <a:ext cx="3962400" cy="36576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114300" indent="0" eaLnBrk="1" hangingPunct="1">
              <a:buClr>
                <a:srgbClr val="333399"/>
              </a:buClr>
              <a:buSzPct val="100000"/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 classes</a:t>
            </a:r>
          </a:p>
          <a:p>
            <a:pPr marL="628650" indent="-514350" eaLnBrk="1" hangingPunct="1">
              <a:lnSpc>
                <a:spcPct val="140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Task</a:t>
            </a:r>
          </a:p>
          <a:p>
            <a:pPr marL="628650" indent="-514350" eaLnBrk="1" hangingPunct="1">
              <a:lnSpc>
                <a:spcPct val="140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Straight Rebuy</a:t>
            </a:r>
          </a:p>
          <a:p>
            <a:pPr marL="628650" indent="-514350" eaLnBrk="1" hangingPunct="1">
              <a:lnSpc>
                <a:spcPct val="140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Modified Rebuy</a:t>
            </a:r>
          </a:p>
        </p:txBody>
      </p:sp>
    </p:spTree>
    <p:extLst>
      <p:ext uri="{BB962C8B-B14F-4D97-AF65-F5344CB8AC3E}">
        <p14:creationId xmlns:p14="http://schemas.microsoft.com/office/powerpoint/2010/main" val="3820019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194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0ED1ED4-6B29-4C8C-978B-250EB5DBA97B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Marketing Plan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2209800"/>
            <a:ext cx="7315200" cy="4267200"/>
          </a:xfrm>
        </p:spPr>
        <p:txBody>
          <a:bodyPr/>
          <a:lstStyle/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Based on SWOT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Positions the club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in Action Plan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Requires evaluation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194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0ED1ED4-6B29-4C8C-978B-250EB5DBA97B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Marketing Mix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2209800"/>
            <a:ext cx="7315200" cy="4267200"/>
          </a:xfrm>
        </p:spPr>
        <p:txBody>
          <a:bodyPr/>
          <a:lstStyle/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Place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Price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Promotion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59615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204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F7092D7-A1C8-41B6-9879-4B81D4632E5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Product Concepts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286000"/>
            <a:ext cx="7162800" cy="3810000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 classifications</a:t>
            </a:r>
          </a:p>
          <a:p>
            <a:pPr lvl="2" eaLnBrk="1" hangingPunct="1">
              <a:lnSpc>
                <a:spcPct val="130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Convenience</a:t>
            </a:r>
          </a:p>
          <a:p>
            <a:pPr lvl="2" eaLnBrk="1" hangingPunct="1">
              <a:lnSpc>
                <a:spcPct val="130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Shopping</a:t>
            </a:r>
          </a:p>
          <a:p>
            <a:pPr lvl="2" eaLnBrk="1" hangingPunct="1">
              <a:lnSpc>
                <a:spcPct val="130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Specialty</a:t>
            </a:r>
          </a:p>
          <a:p>
            <a:pPr eaLnBrk="1" hangingPunct="1">
              <a:buClr>
                <a:srgbClr val="333399"/>
              </a:buClr>
              <a:buFont typeface="Mediascape OSD Icon" pitchFamily="34" charset="2"/>
              <a:buNone/>
            </a:pPr>
            <a:endParaRPr lang="en-US" sz="4000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2150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7A73D4C-633D-4B1C-9160-DB09172D275B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Product Concepts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962400"/>
          </a:xfrm>
        </p:spPr>
        <p:txBody>
          <a:bodyPr/>
          <a:lstStyle/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 Life-cycles</a:t>
            </a:r>
          </a:p>
          <a:p>
            <a:pPr lvl="1"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</a:t>
            </a:r>
          </a:p>
          <a:p>
            <a:pPr lvl="1"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Growth</a:t>
            </a:r>
          </a:p>
          <a:p>
            <a:pPr lvl="1"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Maturity</a:t>
            </a:r>
          </a:p>
          <a:p>
            <a:pPr lvl="1"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Decline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225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0475D22-3B23-4927-B7AA-C73C58420827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Product Concepts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2362200"/>
            <a:ext cx="7010400" cy="3276600"/>
          </a:xfrm>
        </p:spPr>
        <p:txBody>
          <a:bodyPr/>
          <a:lstStyle/>
          <a:p>
            <a:pPr eaLnBrk="1" hangingPunct="1">
              <a:buClr>
                <a:srgbClr val="333399"/>
              </a:buClr>
              <a:buSzPct val="101000"/>
              <a:buFont typeface="Wingdings" pitchFamily="2" charset="2"/>
              <a:buChar char="§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 differentiation				</a:t>
            </a:r>
          </a:p>
          <a:p>
            <a:pPr eaLnBrk="1" hangingPunct="1">
              <a:buClr>
                <a:srgbClr val="333399"/>
              </a:buClr>
              <a:buSzPct val="101000"/>
              <a:buFont typeface="Wingdings" pitchFamily="2" charset="2"/>
              <a:buChar char="§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 positioning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2355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B6F9455-52DE-4834-9DEF-E97165F0C1C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Product Positioning</a:t>
            </a:r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828800"/>
            <a:ext cx="73152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</a:t>
            </a:r>
          </a:p>
          <a:p>
            <a:pPr lvl="2"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Facts/physical features</a:t>
            </a:r>
          </a:p>
          <a:p>
            <a:pPr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Subjective</a:t>
            </a:r>
          </a:p>
          <a:p>
            <a:pPr lvl="2"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Service/intangible benefits</a:t>
            </a:r>
          </a:p>
          <a:p>
            <a:pPr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Defensive</a:t>
            </a:r>
          </a:p>
          <a:p>
            <a:pPr lvl="2"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Matching strengths/weaknesses</a:t>
            </a:r>
          </a:p>
          <a:p>
            <a:pPr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Repositioning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245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3B79E82-36F8-45D1-B5E2-559C58E7322D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Promotional Mix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828800"/>
            <a:ext cx="73152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 selling</a:t>
            </a:r>
          </a:p>
          <a:p>
            <a:pPr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 mail</a:t>
            </a:r>
          </a:p>
          <a:p>
            <a:pPr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Newsletters</a:t>
            </a:r>
          </a:p>
          <a:p>
            <a:pPr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Menu merchandising</a:t>
            </a:r>
          </a:p>
          <a:p>
            <a:pPr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Sales promotions</a:t>
            </a:r>
          </a:p>
          <a:p>
            <a:pPr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Advertising</a:t>
            </a:r>
          </a:p>
          <a:p>
            <a:pPr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 relations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2150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7A73D4C-633D-4B1C-9160-DB09172D275B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Promotion Concepts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962400"/>
          </a:xfrm>
        </p:spPr>
        <p:txBody>
          <a:bodyPr/>
          <a:lstStyle/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Hierarchy</a:t>
            </a:r>
          </a:p>
          <a:p>
            <a:pPr lvl="1" eaLnBrk="1" hangingPunct="1"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Awareness</a:t>
            </a:r>
          </a:p>
          <a:p>
            <a:pPr lvl="1" eaLnBrk="1" hangingPunct="1"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Interest</a:t>
            </a:r>
          </a:p>
          <a:p>
            <a:pPr lvl="1" eaLnBrk="1" hangingPunct="1"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Desire</a:t>
            </a:r>
          </a:p>
          <a:p>
            <a:pPr lvl="1" eaLnBrk="1" hangingPunct="1"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Action</a:t>
            </a:r>
          </a:p>
        </p:txBody>
      </p:sp>
    </p:spTree>
    <p:extLst>
      <p:ext uri="{BB962C8B-B14F-4D97-AF65-F5344CB8AC3E}">
        <p14:creationId xmlns:p14="http://schemas.microsoft.com/office/powerpoint/2010/main" val="31760309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2150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7A73D4C-633D-4B1C-9160-DB09172D275B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Promotion Concepts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962400"/>
          </a:xfrm>
        </p:spPr>
        <p:txBody>
          <a:bodyPr/>
          <a:lstStyle/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Using Technology </a:t>
            </a:r>
          </a:p>
          <a:p>
            <a:pPr lvl="1" eaLnBrk="1" hangingPunct="1"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secure a domain name</a:t>
            </a:r>
          </a:p>
          <a:p>
            <a:pPr lvl="1" eaLnBrk="1" hangingPunct="1"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server to host the site</a:t>
            </a:r>
          </a:p>
          <a:p>
            <a:pPr lvl="1" eaLnBrk="1" hangingPunct="1"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create web content</a:t>
            </a:r>
          </a:p>
          <a:p>
            <a:pPr lvl="1" eaLnBrk="1" hangingPunct="1"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secure site with password</a:t>
            </a:r>
          </a:p>
        </p:txBody>
      </p:sp>
    </p:spTree>
    <p:extLst>
      <p:ext uri="{BB962C8B-B14F-4D97-AF65-F5344CB8AC3E}">
        <p14:creationId xmlns:p14="http://schemas.microsoft.com/office/powerpoint/2010/main" val="40100547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2560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A3EA2F0-D0E7-429E-BBB5-0210CE133EFA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Distribution Concepts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057400"/>
            <a:ext cx="7620000" cy="42672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Goods vs. services</a:t>
            </a:r>
          </a:p>
          <a:p>
            <a:pPr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Options for multi-unit clubs</a:t>
            </a:r>
          </a:p>
          <a:p>
            <a:pPr lvl="1"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Independent “mini-chains”</a:t>
            </a:r>
          </a:p>
          <a:p>
            <a:pPr lvl="1"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Franchised operations</a:t>
            </a:r>
          </a:p>
          <a:p>
            <a:pPr lvl="1"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Affiliations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266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5B0E9E4-BBAF-4BFE-81F6-A733FDB999BA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Pricing Concepts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2057400"/>
            <a:ext cx="7620000" cy="3886200"/>
          </a:xfrm>
        </p:spPr>
        <p:txBody>
          <a:bodyPr/>
          <a:lstStyle/>
          <a:p>
            <a:pPr eaLnBrk="1" hangingPunct="1">
              <a:lnSpc>
                <a:spcPct val="135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Elasticity of demand</a:t>
            </a:r>
          </a:p>
          <a:p>
            <a:pPr lvl="1" eaLnBrk="1" hangingPunct="1">
              <a:lnSpc>
                <a:spcPct val="135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Sensitivity to price changes</a:t>
            </a:r>
          </a:p>
          <a:p>
            <a:pPr lvl="1" eaLnBrk="1" hangingPunct="1">
              <a:lnSpc>
                <a:spcPct val="135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Affects revenue</a:t>
            </a:r>
          </a:p>
          <a:p>
            <a:pPr eaLnBrk="1" hangingPunct="1">
              <a:lnSpc>
                <a:spcPct val="135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Rational approaches</a:t>
            </a:r>
          </a:p>
          <a:p>
            <a:pPr eaLnBrk="1" hangingPunct="1">
              <a:lnSpc>
                <a:spcPct val="135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Emotional approaches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266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5B0E9E4-BBAF-4BFE-81F6-A733FDB999BA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Pricing Approaches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286000"/>
            <a:ext cx="3505200" cy="3505200"/>
          </a:xfrm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lnSpc>
                <a:spcPct val="125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Emotional </a:t>
            </a:r>
          </a:p>
          <a:p>
            <a:pPr eaLnBrk="1" hangingPunct="1">
              <a:lnSpc>
                <a:spcPct val="125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Competition</a:t>
            </a:r>
          </a:p>
          <a:p>
            <a:pPr eaLnBrk="1" hangingPunct="1">
              <a:lnSpc>
                <a:spcPct val="125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Intuition</a:t>
            </a:r>
          </a:p>
          <a:p>
            <a:pPr eaLnBrk="1" hangingPunct="1">
              <a:lnSpc>
                <a:spcPct val="125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Psychological</a:t>
            </a:r>
          </a:p>
          <a:p>
            <a:pPr lvl="1" eaLnBrk="1" hangingPunct="1">
              <a:lnSpc>
                <a:spcPct val="105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953000" y="2298357"/>
            <a:ext cx="3505200" cy="349284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125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Rational </a:t>
            </a:r>
          </a:p>
          <a:p>
            <a:pPr lvl="1" eaLnBrk="1" hangingPunct="1">
              <a:lnSpc>
                <a:spcPct val="125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Full-cost</a:t>
            </a:r>
          </a:p>
          <a:p>
            <a:pPr lvl="1" eaLnBrk="1" hangingPunct="1">
              <a:lnSpc>
                <a:spcPct val="125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Mark-up</a:t>
            </a:r>
          </a:p>
          <a:p>
            <a:pPr lvl="1" eaLnBrk="1" hangingPunct="1">
              <a:lnSpc>
                <a:spcPct val="125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Integrated</a:t>
            </a:r>
          </a:p>
          <a:p>
            <a:pPr lvl="1" eaLnBrk="1" hangingPunct="1">
              <a:lnSpc>
                <a:spcPct val="105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73300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266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5B0E9E4-BBAF-4BFE-81F6-A733FDB999BA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Pricing Concepts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2057400"/>
            <a:ext cx="7620000" cy="3886200"/>
          </a:xfrm>
        </p:spPr>
        <p:txBody>
          <a:bodyPr/>
          <a:lstStyle/>
          <a:p>
            <a:pPr eaLnBrk="1" hangingPunct="1">
              <a:lnSpc>
                <a:spcPct val="135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Member Value Index (MVI)</a:t>
            </a:r>
          </a:p>
          <a:p>
            <a:pPr marL="0" indent="0" eaLnBrk="1" hangingPunct="1">
              <a:lnSpc>
                <a:spcPct val="135000"/>
              </a:lnSpc>
              <a:buClr>
                <a:srgbClr val="333399"/>
              </a:buClr>
              <a:buSzPct val="100000"/>
              <a:buNone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 = Experience minus Price</a:t>
            </a:r>
          </a:p>
          <a:p>
            <a:pPr marL="0" indent="0" eaLnBrk="1" hangingPunct="1">
              <a:lnSpc>
                <a:spcPct val="135000"/>
              </a:lnSpc>
              <a:buClr>
                <a:srgbClr val="333399"/>
              </a:buClr>
              <a:buSzPct val="100000"/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V = E - P</a:t>
            </a:r>
          </a:p>
        </p:txBody>
      </p:sp>
    </p:spTree>
    <p:extLst>
      <p:ext uri="{BB962C8B-B14F-4D97-AF65-F5344CB8AC3E}">
        <p14:creationId xmlns:p14="http://schemas.microsoft.com/office/powerpoint/2010/main" val="17406643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276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B7FD1EF-1323-49FE-B06E-31C37C945E44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Marketing Research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315200" cy="3886200"/>
          </a:xfrm>
        </p:spPr>
        <p:txBody>
          <a:bodyPr/>
          <a:lstStyle/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of Research</a:t>
            </a:r>
          </a:p>
          <a:p>
            <a:pPr lvl="2"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Qualitative (focus groups)</a:t>
            </a:r>
          </a:p>
          <a:p>
            <a:pPr lvl="3" eaLnBrk="1" hangingPunct="1"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Moderator leads the discussion</a:t>
            </a:r>
          </a:p>
          <a:p>
            <a:pPr lvl="3" eaLnBrk="1" hangingPunct="1"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Limited ability to generalize</a:t>
            </a:r>
          </a:p>
          <a:p>
            <a:pPr lvl="2"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Quantitative (member surveys)</a:t>
            </a:r>
          </a:p>
          <a:p>
            <a:pPr lvl="3" eaLnBrk="1" hangingPunct="1"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Descriptive</a:t>
            </a:r>
          </a:p>
          <a:p>
            <a:pPr lvl="3" eaLnBrk="1" hangingPunct="1"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Conclusive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276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B7FD1EF-1323-49FE-B06E-31C37C945E44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Marketing Research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057400"/>
            <a:ext cx="7315200" cy="3886200"/>
          </a:xfrm>
        </p:spPr>
        <p:txBody>
          <a:bodyPr/>
          <a:lstStyle/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Sources of Data</a:t>
            </a:r>
          </a:p>
          <a:p>
            <a:pPr lvl="2"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Primary</a:t>
            </a:r>
          </a:p>
          <a:p>
            <a:pPr lvl="3" eaLnBrk="1" hangingPunct="1"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Current/specific</a:t>
            </a:r>
          </a:p>
          <a:p>
            <a:pPr lvl="3" eaLnBrk="1" hangingPunct="1"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More costly</a:t>
            </a:r>
          </a:p>
          <a:p>
            <a:pPr lvl="2"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Secondary</a:t>
            </a:r>
          </a:p>
          <a:p>
            <a:pPr lvl="3" eaLnBrk="1" hangingPunct="1"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Convenient/limited usefulness</a:t>
            </a:r>
          </a:p>
          <a:p>
            <a:pPr lvl="3" eaLnBrk="1" hangingPunct="1"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Inexpensive</a:t>
            </a:r>
          </a:p>
        </p:txBody>
      </p:sp>
    </p:spTree>
    <p:extLst>
      <p:ext uri="{BB962C8B-B14F-4D97-AF65-F5344CB8AC3E}">
        <p14:creationId xmlns:p14="http://schemas.microsoft.com/office/powerpoint/2010/main" val="22181183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286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38E067D-EB0C-4B58-AAC0-4CFDAF9FB6EE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Membership Surveys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133600"/>
            <a:ext cx="74676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Reasons for surveys</a:t>
            </a:r>
          </a:p>
          <a:p>
            <a:pPr lvl="2"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Aging membership</a:t>
            </a:r>
          </a:p>
          <a:p>
            <a:pPr lvl="2"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Club renovations</a:t>
            </a:r>
          </a:p>
          <a:p>
            <a:pPr lvl="2"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Membership expansion</a:t>
            </a:r>
          </a:p>
          <a:p>
            <a:pPr lvl="2"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Bylaw changes</a:t>
            </a:r>
          </a:p>
          <a:p>
            <a:pPr lvl="2"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Member satisfaction</a:t>
            </a:r>
          </a:p>
          <a:p>
            <a:pPr lvl="2"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Additions to facilities &amp; services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296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0D20E43-F7D7-45BB-B8DB-B1F0F00949CC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Using a Consultant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2133600"/>
            <a:ext cx="7315200" cy="3962400"/>
          </a:xfrm>
        </p:spPr>
        <p:txBody>
          <a:bodyPr/>
          <a:lstStyle/>
          <a:p>
            <a:pPr eaLnBrk="1" hangingPunct="1">
              <a:lnSpc>
                <a:spcPct val="125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Provider</a:t>
            </a:r>
          </a:p>
          <a:p>
            <a:pPr eaLnBrk="1" hangingPunct="1">
              <a:lnSpc>
                <a:spcPct val="125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Prescriber</a:t>
            </a:r>
          </a:p>
          <a:p>
            <a:pPr eaLnBrk="1" hangingPunct="1">
              <a:lnSpc>
                <a:spcPct val="125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Collaborator</a:t>
            </a:r>
          </a:p>
          <a:p>
            <a:pPr eaLnBrk="1" hangingPunct="1">
              <a:lnSpc>
                <a:spcPct val="125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Mediator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307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015197-4C03-4D93-A5B7-1FE04EA1BF7B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Responsibilities of. . .</a:t>
            </a:r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286000"/>
            <a:ext cx="7315200" cy="3962400"/>
          </a:xfrm>
        </p:spPr>
        <p:txBody>
          <a:bodyPr/>
          <a:lstStyle/>
          <a:p>
            <a:pPr eaLnBrk="1" hangingPunct="1">
              <a:lnSpc>
                <a:spcPct val="125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Consultant to members</a:t>
            </a:r>
          </a:p>
          <a:p>
            <a:pPr lvl="2" eaLnBrk="1" hangingPunct="1">
              <a:lnSpc>
                <a:spcPct val="125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Ensure confidentiality</a:t>
            </a:r>
          </a:p>
          <a:p>
            <a:pPr lvl="2" eaLnBrk="1" hangingPunct="1">
              <a:lnSpc>
                <a:spcPct val="125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Avoiding harassment</a:t>
            </a:r>
          </a:p>
          <a:p>
            <a:pPr lvl="2" eaLnBrk="1" hangingPunct="1">
              <a:lnSpc>
                <a:spcPct val="125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 members’ time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317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679A5E4-B314-4259-B7C6-66B15647E546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Responsibilities of. . .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57400"/>
            <a:ext cx="7315200" cy="3962400"/>
          </a:xfrm>
        </p:spPr>
        <p:txBody>
          <a:bodyPr/>
          <a:lstStyle/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Consultant to Club</a:t>
            </a:r>
          </a:p>
          <a:p>
            <a:pPr lvl="2"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 in design of research</a:t>
            </a:r>
          </a:p>
          <a:p>
            <a:pPr lvl="2"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Conduct study according to plan</a:t>
            </a:r>
          </a:p>
          <a:p>
            <a:pPr lvl="2"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Maintain confidentiality</a:t>
            </a:r>
          </a:p>
          <a:p>
            <a:pPr lvl="2"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Assure accuracy</a:t>
            </a:r>
          </a:p>
          <a:p>
            <a:pPr lvl="2"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Full disclosure of methodology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327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75655D1-49D6-46D7-AB1C-64E5594FD62F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13" y="617538"/>
            <a:ext cx="7269162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Responsibilities of. . .</a:t>
            </a:r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133600"/>
            <a:ext cx="7315200" cy="3962400"/>
          </a:xfrm>
        </p:spPr>
        <p:txBody>
          <a:bodyPr/>
          <a:lstStyle/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Club to Consultant</a:t>
            </a:r>
          </a:p>
          <a:p>
            <a:pPr lvl="2"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Payment according to schedule</a:t>
            </a:r>
          </a:p>
          <a:p>
            <a:pPr lvl="2"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Full access to data sources</a:t>
            </a:r>
          </a:p>
          <a:p>
            <a:pPr lvl="2"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Background on previous studies</a:t>
            </a:r>
          </a:p>
          <a:p>
            <a:pPr lvl="2"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Ø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Assure integrity of the study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337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5F24AB8-BB1B-4AB4-9D7F-6F73CC1E68AA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81534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Outline of Survey Process</a:t>
            </a:r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905000"/>
            <a:ext cx="73152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</a:t>
            </a:r>
          </a:p>
          <a:p>
            <a:pPr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 for data collection </a:t>
            </a:r>
          </a:p>
          <a:p>
            <a:pPr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to survey?</a:t>
            </a:r>
          </a:p>
          <a:p>
            <a:pPr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 the questionnaire</a:t>
            </a:r>
          </a:p>
          <a:p>
            <a:pPr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Pretest the questionnaire</a:t>
            </a:r>
          </a:p>
          <a:p>
            <a:pPr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Collect the data</a:t>
            </a:r>
          </a:p>
          <a:p>
            <a:pPr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Interpret the results</a:t>
            </a:r>
          </a:p>
          <a:p>
            <a:pPr eaLnBrk="1" hangingPunct="1">
              <a:lnSpc>
                <a:spcPct val="9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 the findings report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39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34819" name="Rectangle 1040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4AE790C-AFAA-44C2-9C5D-148AF0B1C9B2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1828800"/>
            <a:ext cx="8001000" cy="1143000"/>
          </a:xfrm>
        </p:spPr>
        <p:txBody>
          <a:bodyPr/>
          <a:lstStyle/>
          <a:p>
            <a:pPr eaLnBrk="1" hangingPunct="1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Building Member Use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810000"/>
            <a:ext cx="6477000" cy="1752600"/>
          </a:xfrm>
        </p:spPr>
        <p:txBody>
          <a:bodyPr/>
          <a:lstStyle/>
          <a:p>
            <a:pPr eaLnBrk="1" hangingPunct="1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“…a membership marketing program begins with your current members.”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27E3C4A-0838-466C-932D-2A54F4EC979B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457200"/>
            <a:ext cx="75438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Internal Marketing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2057400"/>
            <a:ext cx="7467600" cy="4038600"/>
          </a:xfrm>
        </p:spPr>
        <p:txBody>
          <a:bodyPr/>
          <a:lstStyle/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member orientations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Special-event promotion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Exceed expectations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Empower employees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Merchandise the menus</a:t>
            </a:r>
          </a:p>
          <a:p>
            <a:pPr eaLnBrk="1" hangingPunct="1"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Conduct a marketing audit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368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312ADF7-3714-403F-9A9E-2C634A28446B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457200"/>
            <a:ext cx="78486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New Member Marketing</a:t>
            </a: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2133600"/>
            <a:ext cx="7315200" cy="39624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Economic need</a:t>
            </a:r>
          </a:p>
          <a:p>
            <a:pPr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Competition</a:t>
            </a:r>
          </a:p>
          <a:p>
            <a:pPr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Aging membership</a:t>
            </a:r>
          </a:p>
          <a:p>
            <a:pPr eaLnBrk="1" hangingPunct="1">
              <a:lnSpc>
                <a:spcPct val="120000"/>
              </a:lnSpc>
              <a:buClr>
                <a:srgbClr val="333399"/>
              </a:buClr>
              <a:buSzPct val="100000"/>
              <a:buFont typeface="Wingdings" pitchFamily="2" charset="2"/>
              <a:buChar char="§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attitude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CMAA CERTIFICATION REVIEW COURSE</a:t>
            </a:r>
          </a:p>
        </p:txBody>
      </p:sp>
      <p:sp>
        <p:nvSpPr>
          <p:cNvPr id="378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5344AB8-B3AE-402D-A0BE-8A24084925C6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457200"/>
            <a:ext cx="75438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Time to Review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590800"/>
            <a:ext cx="6781800" cy="3581400"/>
          </a:xfrm>
        </p:spPr>
        <p:txBody>
          <a:bodyPr/>
          <a:lstStyle/>
          <a:p>
            <a:pPr eaLnBrk="1" hangingPunct="1">
              <a:buClr>
                <a:srgbClr val="333399"/>
              </a:buClr>
              <a:buFont typeface="Mediascape OSD Icon" pitchFamily="34" charset="2"/>
              <a:buNone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short review quiz to test the marketing concepts that you should know.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333399"/>
    </a:dk2>
    <a:lt2>
      <a:srgbClr val="1C1C1C"/>
    </a:lt2>
    <a:accent1>
      <a:srgbClr val="ABFFE9"/>
    </a:accent1>
    <a:accent2>
      <a:srgbClr val="FFCF01"/>
    </a:accent2>
    <a:accent3>
      <a:srgbClr val="FFFFFF"/>
    </a:accent3>
    <a:accent4>
      <a:srgbClr val="000000"/>
    </a:accent4>
    <a:accent5>
      <a:srgbClr val="D2FFF2"/>
    </a:accent5>
    <a:accent6>
      <a:srgbClr val="E7BB01"/>
    </a:accent6>
    <a:hlink>
      <a:srgbClr val="FF0000"/>
    </a:hlink>
    <a:folHlink>
      <a:srgbClr val="3333C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2508</TotalTime>
  <Words>891</Words>
  <Application>Microsoft Office PowerPoint</Application>
  <PresentationFormat>Letter Paper (8.5x11 in)</PresentationFormat>
  <Paragraphs>334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Arial</vt:lpstr>
      <vt:lpstr>Calibri</vt:lpstr>
      <vt:lpstr>Mediascape OSD Icon</vt:lpstr>
      <vt:lpstr>Tahoma</vt:lpstr>
      <vt:lpstr>Times New Roman</vt:lpstr>
      <vt:lpstr>Wingdings</vt:lpstr>
      <vt:lpstr>Blends</vt:lpstr>
      <vt:lpstr>Service Management  and Marketing</vt:lpstr>
      <vt:lpstr>Sources of Information</vt:lpstr>
      <vt:lpstr>Service Management</vt:lpstr>
      <vt:lpstr>The Service Encounter</vt:lpstr>
      <vt:lpstr>Service Strategies</vt:lpstr>
      <vt:lpstr>Identify Member Needs</vt:lpstr>
      <vt:lpstr>Create a Service Culture</vt:lpstr>
      <vt:lpstr>Marketing Principles</vt:lpstr>
      <vt:lpstr>Marketing Basics</vt:lpstr>
      <vt:lpstr>Market Segmentation</vt:lpstr>
      <vt:lpstr>Market Segmentation</vt:lpstr>
      <vt:lpstr>Marketing Orientations</vt:lpstr>
      <vt:lpstr>Marketing Strategies</vt:lpstr>
      <vt:lpstr>Situation Analysis</vt:lpstr>
      <vt:lpstr>Growth Strategies</vt:lpstr>
      <vt:lpstr>Services Marketing</vt:lpstr>
      <vt:lpstr>Buyer Behavior</vt:lpstr>
      <vt:lpstr>Family Life Cycle</vt:lpstr>
      <vt:lpstr>Organizational Buyer Behavior</vt:lpstr>
      <vt:lpstr>The Marketing Plan</vt:lpstr>
      <vt:lpstr>The Marketing Mix</vt:lpstr>
      <vt:lpstr>Product Concepts</vt:lpstr>
      <vt:lpstr>Product Concepts</vt:lpstr>
      <vt:lpstr>Product Concepts</vt:lpstr>
      <vt:lpstr>Product Positioning</vt:lpstr>
      <vt:lpstr>The Promotional Mix</vt:lpstr>
      <vt:lpstr>Promotion Concepts</vt:lpstr>
      <vt:lpstr>Promotion Concepts</vt:lpstr>
      <vt:lpstr>Distribution Concepts</vt:lpstr>
      <vt:lpstr>Pricing Concepts</vt:lpstr>
      <vt:lpstr>Pricing Approaches</vt:lpstr>
      <vt:lpstr>Pricing Concepts</vt:lpstr>
      <vt:lpstr>Marketing Research</vt:lpstr>
      <vt:lpstr>Marketing Research</vt:lpstr>
      <vt:lpstr>Membership Surveys</vt:lpstr>
      <vt:lpstr>Using a Consultant</vt:lpstr>
      <vt:lpstr>Responsibilities of. . .</vt:lpstr>
      <vt:lpstr>Responsibilities of. . .</vt:lpstr>
      <vt:lpstr>Responsibilities of. . .</vt:lpstr>
      <vt:lpstr>Outline of Survey Process</vt:lpstr>
      <vt:lpstr>Building Member Use</vt:lpstr>
      <vt:lpstr>Internal Marketing</vt:lpstr>
      <vt:lpstr>New Member Marketing</vt:lpstr>
      <vt:lpstr>Time to Review</vt:lpstr>
    </vt:vector>
  </TitlesOfParts>
  <Company>F &amp; B Associates,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Service Management  and Marketing</dc:title>
  <dc:creator>Larry Ross</dc:creator>
  <cp:lastModifiedBy>Managing.Director</cp:lastModifiedBy>
  <cp:revision>35</cp:revision>
  <dcterms:created xsi:type="dcterms:W3CDTF">2001-07-16T22:22:05Z</dcterms:created>
  <dcterms:modified xsi:type="dcterms:W3CDTF">2017-09-18T02:07:11Z</dcterms:modified>
</cp:coreProperties>
</file>